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6" r:id="rId3"/>
    <p:sldId id="307" r:id="rId4"/>
    <p:sldId id="308" r:id="rId5"/>
    <p:sldId id="309" r:id="rId6"/>
    <p:sldId id="312" r:id="rId7"/>
    <p:sldId id="313" r:id="rId8"/>
    <p:sldId id="302" r:id="rId9"/>
    <p:sldId id="303" r:id="rId10"/>
    <p:sldId id="304" r:id="rId11"/>
    <p:sldId id="305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270" r:id="rId31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5071" y="30477"/>
            <a:ext cx="9805416" cy="7528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84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identity-theory" TargetMode="External"/><Relationship Id="rId2" Type="http://schemas.openxmlformats.org/officeDocument/2006/relationships/hyperlink" Target="https://www.britannica.com/science/social-psycholog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science/collective-behaviour" TargetMode="External"/><Relationship Id="rId4" Type="http://schemas.openxmlformats.org/officeDocument/2006/relationships/hyperlink" Target="https://www.britannica.com/dictionary/consequence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educarebd.com/search/label/Social-Work" TargetMode="External"/><Relationship Id="rId2" Type="http://schemas.openxmlformats.org/officeDocument/2006/relationships/hyperlink" Target="https://www.sweducarebd.com/search/label/Social-Group-Wo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cognitive" TargetMode="External"/><Relationship Id="rId2" Type="http://schemas.openxmlformats.org/officeDocument/2006/relationships/hyperlink" Target="https://www.merriam-webster.com/dictionary/convi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topic/motivation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2500" y="1194464"/>
            <a:ext cx="7360412" cy="279320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11350" marR="5080" indent="-1899285" algn="ctr">
              <a:lnSpc>
                <a:spcPts val="3579"/>
              </a:lnSpc>
              <a:spcBef>
                <a:spcPts val="425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Social identify – meaning, types; assessment; Groups – meaning, types, group processes; sustainability of groups; Inter group processes and theories social learning.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3100" y="4197641"/>
            <a:ext cx="5683250" cy="2108782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2400" b="1" dirty="0">
                <a:latin typeface="Arial"/>
                <a:cs typeface="Arial"/>
              </a:rPr>
              <a:t>SESSION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32</a:t>
            </a:r>
            <a:endParaRPr lang="en-US" sz="2400" b="1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41700"/>
              </a:lnSpc>
            </a:pPr>
            <a:r>
              <a:rPr lang="en-US" sz="2400" dirty="0" smtClean="0"/>
              <a:t>Dr. </a:t>
            </a:r>
            <a:r>
              <a:rPr lang="en-US" sz="2400" dirty="0" err="1" smtClean="0"/>
              <a:t>Chitrasena</a:t>
            </a:r>
            <a:r>
              <a:rPr lang="en-US" sz="2400" dirty="0" smtClean="0"/>
              <a:t> </a:t>
            </a:r>
            <a:r>
              <a:rPr lang="en-US" sz="2400" dirty="0" err="1" smtClean="0"/>
              <a:t>Padhy</a:t>
            </a:r>
            <a:endParaRPr lang="en-US" sz="2400" dirty="0" smtClean="0"/>
          </a:p>
          <a:p>
            <a:pPr marL="12700" marR="5080" algn="ctr">
              <a:lnSpc>
                <a:spcPct val="141700"/>
              </a:lnSpc>
            </a:pPr>
            <a:r>
              <a:rPr sz="2400" b="1" dirty="0" smtClean="0">
                <a:latin typeface="Arial"/>
                <a:cs typeface="Arial"/>
              </a:rPr>
              <a:t>  </a:t>
            </a:r>
            <a:r>
              <a:rPr sz="2400" b="1" spc="-40" dirty="0" smtClean="0">
                <a:latin typeface="Arial"/>
                <a:cs typeface="Arial"/>
              </a:rPr>
              <a:t>A</a:t>
            </a:r>
            <a:r>
              <a:rPr lang="en-US" sz="2400" b="1" spc="-40" dirty="0" smtClean="0">
                <a:latin typeface="Arial"/>
                <a:cs typeface="Arial"/>
              </a:rPr>
              <a:t>ssociate</a:t>
            </a:r>
            <a:r>
              <a:rPr sz="2400" b="1" spc="9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P</a:t>
            </a:r>
            <a:r>
              <a:rPr lang="en-US" sz="2400" b="1" dirty="0" smtClean="0">
                <a:latin typeface="Arial"/>
                <a:cs typeface="Arial"/>
              </a:rPr>
              <a:t>rofessor</a:t>
            </a:r>
            <a:endParaRPr sz="24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400" b="1" spc="-25" dirty="0" smtClean="0">
                <a:latin typeface="Arial"/>
                <a:cs typeface="Arial"/>
              </a:rPr>
              <a:t>A</a:t>
            </a:r>
            <a:r>
              <a:rPr lang="en-US" sz="2400" b="1" spc="-25" dirty="0" smtClean="0">
                <a:latin typeface="Arial"/>
                <a:cs typeface="Arial"/>
              </a:rPr>
              <a:t>gricultural</a:t>
            </a:r>
            <a:r>
              <a:rPr sz="2400" b="1" spc="1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E</a:t>
            </a:r>
            <a:r>
              <a:rPr lang="en-US" sz="2400" b="1" dirty="0" smtClean="0">
                <a:latin typeface="Arial"/>
                <a:cs typeface="Arial"/>
              </a:rPr>
              <a:t>xtension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0" y="581025"/>
            <a:ext cx="7315200" cy="658161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It is essential for effective practice with any type of task.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ii) It promotes unproductive meetings.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iii) Individual members or groups as a whole benefit in a number of ways.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iv) Underlying group dynamic is the multicultural diversification of the society.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v) The future functioning of the group is influenced by the group dynamic.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vi) Facilitates the participation of the members.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vii) Helps to achieve the goals of the group in connection with the participation and satisfaction of the group.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9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100" y="657225"/>
            <a:ext cx="6840829" cy="4919616"/>
          </a:xfrm>
        </p:spPr>
        <p:txBody>
          <a:bodyPr/>
          <a:lstStyle/>
          <a:p>
            <a:pPr algn="l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viii) It increases interpersonal attraction.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ix) It increases the communication processes and interaction patterns.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x) It increases the power and control of the group.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xi) It creates an impact on racial, ethnic and cultural background.</a:t>
            </a:r>
          </a:p>
          <a:p>
            <a:pPr algn="l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early 1940s, Kurt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Lewin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 social psychologist and change management expert, coined the term "group dynamics." He emphasized that when people work in groups, they frequently adopt distinct roles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3900" y="1419225"/>
            <a:ext cx="7467600" cy="5539978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"Group dynamics" describes the effects of an individual's roles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order to maintain membership in a group. Recent research has bolstered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Lewin's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arguments, and his work has become a cornerstone of sound management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practice.</a:t>
            </a:r>
          </a:p>
          <a:p>
            <a:pPr algn="just" fontAlgn="base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team members, a group with positive dynamism is easy to spot. What matters is trust in one another and attitudes toward collective decision-making, as well as holding one another accountable for completing tasks.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1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581025"/>
            <a:ext cx="7086600" cy="5473614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 to research, when a team has a positive dynamism, its members become more creative on average. Justification for a new employee to learn to observe work dynamism in order to remain and maintain harmonious relationships within the organization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Firstly, a group can influence the way the members think. The members are always influenced by the interactions of other members in the group. A group with a good leader performs better than a group with a weak leader. Firstly, a group can influence the way the members think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9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962025"/>
            <a:ext cx="7239000" cy="6093976"/>
          </a:xfrm>
        </p:spPr>
        <p:txBody>
          <a:bodyPr/>
          <a:lstStyle/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group can give the effect of synergy; if the group consists of positive thinkers, its output is more than double every time.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 dynamism can furthermore give job satisfaction to the members. The group can also infuse the team spirit among the members.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Even the attitude, insights &amp; ideas of members depend on group dynamism. For example, negative thinkers convert to positive thinkers with the help of the facilitator.</a:t>
            </a:r>
          </a:p>
          <a:p>
            <a:pPr lvl="0" algn="just" fontAlgn="base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37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276225"/>
            <a:ext cx="7221829" cy="8309967"/>
          </a:xfrm>
        </p:spPr>
        <p:txBody>
          <a:bodyPr/>
          <a:lstStyle/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Also, if the group works as a cohesive group, cooperation and convergence can result in maximiza­tion of productivity.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Furthermore, group dynamism can reduce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unrest. Lastly, it reduces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turnover due to emotional attach­ment among the group members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Group Dynamics – 8 Main Principles Given by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Dorwin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Carl Wright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order to achieve the best use of Group Dynamics the following principles of group dynamics have been discussed by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Dorwin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Carl Wright and they are as follows: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99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428625"/>
            <a:ext cx="7298029" cy="7201972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(1) “If the group is to be used effectively as a medium of change, those people who are to be changed and those who are to exert influence of change must have a strong sense of belongingness to the same group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(2) The more attractive the group is to its members the greater is the influence that the group can exert on its members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/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 In an attempt to change attitudes, values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more relevant they are to the basis of attraction on the groups, the greater will be the influence that the group can exert upon the members</a:t>
            </a:r>
            <a:r>
              <a:rPr lang="en-US" sz="2400" dirty="0"/>
              <a:t>.</a:t>
            </a:r>
          </a:p>
          <a:p>
            <a:pPr algn="just" fontAlgn="base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0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0" y="428625"/>
            <a:ext cx="7069429" cy="6093976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(4) The greater the prestige of a group member in the eyes of the other members, the greater the influence he can exert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(5) Efforts to change individuals or sub-parts of a group, which, if successful, would have the effect of making them deviate from the norms of the group, will encounter strong resistance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(6) Information relating to the need for change, plans for change and consequences of change must be shared by all relevant people in the group.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67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962025"/>
            <a:ext cx="7221829" cy="5539978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(7) Strong pressure for change in the group can be established by creating a shared perception by the members of the need for change, thus making the source of pressure for change lie within the group.</a:t>
            </a:r>
          </a:p>
          <a:p>
            <a:pPr algn="just" fontAlgn="base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(8) Change in one part of a group produces strain in other related parts which can be reduced only by eliminating the change or by bringing about re-adjustment in related parts.”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56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100" y="428625"/>
            <a:ext cx="7277862" cy="1292662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Role of Communication in Group  Dynamics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1266825"/>
            <a:ext cx="7298029" cy="5539978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Communication involves the transmission of a message from a sender to a receiver. According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Toseland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Rivas (2001), communication includes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encoding of perception, thoughts and feelings into language and other symbols by a sender;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ii) transmission of language and symbols verbally, non-verbally or virtually; and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iii) decoding of the message by the receiver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100" y="1495425"/>
            <a:ext cx="6781800" cy="4919616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identity theory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in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social psychology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study of the interplay between personal and social identities.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identity theory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aims to specify and predict the circumstances under which individuals think of themselves as individuals or as group members.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theory also considers the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consequences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of personal and social identities for individual perceptions and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5"/>
              </a:rPr>
              <a:t>group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  <a:hlinkClick r:id="rId5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2184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1800225"/>
            <a:ext cx="6993229" cy="3257623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Face-to-face group members experience both verbal and non-verbal communication, whereas members of telephone groups experience only verbal communication and members of computer groups experience only virtual communication. Interaction patterns are also fundamental to group dynamics. 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6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1" y="428625"/>
            <a:ext cx="7239000" cy="60276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According to David (1980), some of the significant points in this regard include: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Leader is the central figure, and communication occurs from member to leader and leader to member.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ii) Group members take turns talking.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iii) Indication of extension between the leader and the member.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iv) All members freely communicate.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v) Interaction pattern focuses on the degree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centralisation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communication.</a:t>
            </a:r>
          </a:p>
          <a:p>
            <a:pPr algn="just">
              <a:lnSpc>
                <a:spcPct val="150000"/>
              </a:lnSpc>
            </a:pP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392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1266825"/>
            <a:ext cx="7221829" cy="3811621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vi) Group-centered interaction pattern is more valued than a leader-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centred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interaction pattern.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vii) Indication of full participation among the members.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viii) The status and power relations within the group affect the interaction pattern.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ix) Interpersonal attraction and the emotional bonds that form between members influence the interaction pattern.</a:t>
            </a:r>
          </a:p>
        </p:txBody>
      </p:sp>
    </p:spTree>
    <p:extLst>
      <p:ext uri="{BB962C8B-B14F-4D97-AF65-F5344CB8AC3E}">
        <p14:creationId xmlns:p14="http://schemas.microsoft.com/office/powerpoint/2010/main" val="1866174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1038225"/>
            <a:ext cx="7374229" cy="5539978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x) Size of the group affects the interaction pattern. In general, there is more chance to communicate if the group size is small.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xi) Selective attention, clues and reinforcement may take an important role to change the interaction patterns.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Thus, we can say the communication processes and interaction patterns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important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factors for group dynamics.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5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100" y="352425"/>
            <a:ext cx="6973062" cy="1292662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Interpersonal Attraction and Cohesion in Group Dynamics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1495425"/>
            <a:ext cx="7450429" cy="4919616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say that sub-group formation depends on interpersonal attraction among the group members and the level of cohesion depends on this. There are some important features that can be mentioned here: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Proximity increases interaction among people and ultimately it increases attraction.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ii) Similarity tend to make people attracted to each other.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iii) The important contributing factors are acceptance and approval.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62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100" y="504825"/>
            <a:ext cx="6764629" cy="6581610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iv) Members are attracted to those who engage in group interactions that meet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their expectations.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v) Interpersonal attraction is just one of the building blocks of group cohesion.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vi) Compatibility tends to promote interpersonal attraction.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vii) Group cohesion is the sum of all the forces that are exerted on members to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remain in a group.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viii) Cohesion means satisfaction of group members’ need for affiliation, recognition and security.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13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123825"/>
            <a:ext cx="7543800" cy="7135608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ix) Participation of the group members increases the prestige and resources.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x) Cohesion reveals a positive relationship among the group members.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xi) Cohesion can lead to a level of conformity that detracts from the work of the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xii) If members do not interact with equal valence, there seems to be an indication of sub-group formation.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xiii) Interpersonal attraction, emotional bonds and interest may create an impact on the group members.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ix) Physical arrangement in some situations may affect interaction patterns.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98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0" y="581025"/>
            <a:ext cx="7162800" cy="6093976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Toseland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Rivas (2001), high levels of cohesion have been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associated with beneficial group member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include the following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greater perseverance towards group goals;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ii) willingness to take responsibilities for group functioning;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iii) willingness to express feelings;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iv) willingness to listen; and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v) ability to use feedback and evaluations.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79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1724025"/>
            <a:ext cx="7221829" cy="4365619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levels of group cohesion are generally associated with positive outcomes.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also say in this regard that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Great satisfaction with the group experience,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Higher levels of goal attainment by group members and group members and the group as a whole,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Great commitment by group members,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4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1190625"/>
            <a:ext cx="7374229" cy="4431983"/>
          </a:xfrm>
        </p:spPr>
        <p:txBody>
          <a:bodyPr/>
          <a:lstStyle/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Increased feelings of self-confidence, self-esteem and personal adjustment, amongst members of the group.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Sometimes it happens that high levels of cohesion may lead to dependence on the group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members remain silent. In this context, we can say that there is a relationship between group dynamics and interpersonal attraction as well as cohesion.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Tags: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Social-Group-Work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Social-Work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2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733425"/>
            <a:ext cx="7526629" cy="7201972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Thus, social identity theory originated from the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conviction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that group membership can help people to instill meaning in social situations.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membership helps people to define who they are and to determine how they relate to others.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identity theory was developed as an integrative theory, as it aimed to connect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cognitive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processes and behavioral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motivation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its main focus was on intergroup conflict and intergroup relations more broadly. For that reason, the theory was originally referred to as the social identity theory of intergroup relations.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78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3100" y="3248025"/>
            <a:ext cx="9109659" cy="830997"/>
          </a:xfrm>
        </p:spPr>
        <p:txBody>
          <a:bodyPr/>
          <a:lstStyle/>
          <a:p>
            <a:r>
              <a:rPr lang="en-US" sz="5400" dirty="0" smtClean="0">
                <a:latin typeface="Algerian" pitchFamily="82" charset="0"/>
              </a:rPr>
              <a:t>Thank you</a:t>
            </a:r>
            <a:endParaRPr lang="en-US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2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428625"/>
            <a:ext cx="7221829" cy="775596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Cognitive processes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Social identity theory was developed to explain how individuals create and define their place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society.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theory, three psychological processes are central in that regard: social categorization, social comparison, and social identification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 to social identity theory, social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determined by the character and motivations of the person as an individual (interpersonal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as well as by the person’s group membership (i.e., intergroup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332303"/>
            <a:ext cx="7467600" cy="7201972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People generally prefer to maintain a positive image of the groups to which they belong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a result of social identity processes, people are inclined to seek out positively valued traits, attitudes,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that can be seen as characteristic of their in-groups.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 process is the understanding of how groups of people come together, connect, interact, and disconnect.  It can also refer to how groups perform activities or tasks together.  In a workshop setting, an ideal facilitator would be professionally trained in understanding the dynamics of groups as well as a group process in order to be inclusive and effective.</a:t>
            </a:r>
          </a:p>
        </p:txBody>
      </p:sp>
    </p:spTree>
    <p:extLst>
      <p:ext uri="{BB962C8B-B14F-4D97-AF65-F5344CB8AC3E}">
        <p14:creationId xmlns:p14="http://schemas.microsoft.com/office/powerpoint/2010/main" val="202166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0" y="962025"/>
            <a:ext cx="7069429" cy="6647974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 group context, there are some people who will emerge as natural leaders, others who will be supporters, and also those who will be problem-finders/solvers.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of the dark sides of the group process is the tendency for groups to create a scapegoat within the group. 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scapegoat is someone that the group decides is different from them and doesn’t belong to the group.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1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504825"/>
            <a:ext cx="7221829" cy="5473614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Through thoughtful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skilful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group settings, attuned group facilitators will be able to help groups to grow, be honest about their darker impulses, correct the tendency to scapegoat, and extend to a more-than-human capacity for inclusion, forgiveness, and healing.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 process refers to how an organization’s members work together to get things done. Typically, organizations spend a great deal of time and energy setting and striving to reach goals but give little consideration to what is happening between and to the group’s greatest resource – its members.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0" y="200025"/>
            <a:ext cx="6896862" cy="1292662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Basic Assumptions of Group Dynamics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885825"/>
            <a:ext cx="7374229" cy="6581610"/>
          </a:xfrm>
        </p:spPr>
        <p:txBody>
          <a:bodyPr/>
          <a:lstStyle/>
          <a:p>
            <a:pPr marL="342900" indent="-342900"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 to Cartwright and Zander (1968), the basic assumptions are: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the groups are inevitable (even the hermits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Sanyasis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Hippies),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ii) that groups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mobilise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powerful forces that produce effects of utmost importance to individuals,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iii) that groups can produce constructive as well as destructive consequences and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iv) that it is the correct understanding of group dynamics based on empirical studies that help in enhancing the constructive aspects of group life and group achievements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100" y="1038225"/>
            <a:ext cx="5398770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Importance of Group Dynamics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1876425"/>
            <a:ext cx="7374229" cy="4365619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 dynamics is one of the concepts that an employee must master as he enters the realm of providing public services.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dynamics is concerned with an individual's attitudes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patterns within a group. Additionally, it addresses how groups are formed, including their defined structure, function, and processes.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4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1719</Words>
  <Application>Microsoft Office PowerPoint</Application>
  <PresentationFormat>Custom</PresentationFormat>
  <Paragraphs>113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Social identify – meaning, types; assessment; Groups – meaning, types, group processes; sustainability of groups; Inter group processes and theories social learning.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Assumptions of Group Dynamics </vt:lpstr>
      <vt:lpstr>Importance of Group Dynamics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Role of Communication in Group  Dynamics </vt:lpstr>
      <vt:lpstr>PowerPoint Presentation</vt:lpstr>
      <vt:lpstr>PowerPoint Presentation</vt:lpstr>
      <vt:lpstr>PowerPoint Presentation</vt:lpstr>
      <vt:lpstr>PowerPoint Presentation</vt:lpstr>
      <vt:lpstr>Interpersonal Attraction and Cohesion in Group Dynamics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and Educational  Psychology</dc:title>
  <dc:creator>cutm</dc:creator>
  <cp:lastModifiedBy>DELL</cp:lastModifiedBy>
  <cp:revision>22</cp:revision>
  <dcterms:created xsi:type="dcterms:W3CDTF">2023-07-05T05:31:09Z</dcterms:created>
  <dcterms:modified xsi:type="dcterms:W3CDTF">2023-07-09T15:18:42Z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