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339" r:id="rId3"/>
    <p:sldId id="340" r:id="rId4"/>
    <p:sldId id="341" r:id="rId5"/>
    <p:sldId id="342" r:id="rId6"/>
    <p:sldId id="343" r:id="rId7"/>
    <p:sldId id="344" r:id="rId8"/>
    <p:sldId id="345" r:id="rId9"/>
    <p:sldId id="346" r:id="rId10"/>
    <p:sldId id="347" r:id="rId11"/>
    <p:sldId id="348" r:id="rId12"/>
    <p:sldId id="349" r:id="rId13"/>
    <p:sldId id="350" r:id="rId14"/>
    <p:sldId id="351" r:id="rId15"/>
    <p:sldId id="352" r:id="rId16"/>
    <p:sldId id="353" r:id="rId17"/>
    <p:sldId id="354" r:id="rId18"/>
    <p:sldId id="355" r:id="rId19"/>
    <p:sldId id="356" r:id="rId20"/>
    <p:sldId id="357" r:id="rId21"/>
    <p:sldId id="358" r:id="rId22"/>
    <p:sldId id="359" r:id="rId23"/>
    <p:sldId id="360" r:id="rId24"/>
    <p:sldId id="361" r:id="rId25"/>
    <p:sldId id="362" r:id="rId26"/>
    <p:sldId id="363" r:id="rId27"/>
    <p:sldId id="364" r:id="rId28"/>
    <p:sldId id="365" r:id="rId29"/>
    <p:sldId id="366" r:id="rId30"/>
    <p:sldId id="367" r:id="rId31"/>
    <p:sldId id="368" r:id="rId32"/>
    <p:sldId id="369" r:id="rId33"/>
    <p:sldId id="370" r:id="rId34"/>
    <p:sldId id="267" r:id="rId35"/>
  </p:sldIdLst>
  <p:sldSz cx="10083800" cy="7562850"/>
  <p:notesSz cx="10083800" cy="75628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10"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6285" y="2344483"/>
            <a:ext cx="857123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12570" y="4235196"/>
            <a:ext cx="705866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7/6/2023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MT"/>
                <a:cs typeface="Arial MT"/>
              </a:defRPr>
            </a:lvl1pPr>
          </a:lstStyle>
          <a:p>
            <a:endParaRPr/>
          </a:p>
        </p:txBody>
      </p:sp>
      <p:sp>
        <p:nvSpPr>
          <p:cNvPr id="3" name="Holder 3"/>
          <p:cNvSpPr>
            <a:spLocks noGrp="1"/>
          </p:cNvSpPr>
          <p:nvPr>
            <p:ph type="body" idx="1"/>
          </p:nvPr>
        </p:nvSpPr>
        <p:spPr/>
        <p:txBody>
          <a:bodyPr lIns="0" tIns="0" rIns="0" bIns="0"/>
          <a:lstStyle>
            <a:lvl1pPr>
              <a:defRPr sz="2700" b="0" i="0">
                <a:solidFill>
                  <a:schemeClr val="tx1"/>
                </a:solidFill>
                <a:latin typeface="Arial MT"/>
                <a:cs typeface="Arial M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7/6/2023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MT"/>
                <a:cs typeface="Arial MT"/>
              </a:defRPr>
            </a:lvl1pPr>
          </a:lstStyle>
          <a:p>
            <a:endParaRPr/>
          </a:p>
        </p:txBody>
      </p:sp>
      <p:sp>
        <p:nvSpPr>
          <p:cNvPr id="3" name="Holder 3"/>
          <p:cNvSpPr>
            <a:spLocks noGrp="1"/>
          </p:cNvSpPr>
          <p:nvPr>
            <p:ph sz="half" idx="2"/>
          </p:nvPr>
        </p:nvSpPr>
        <p:spPr>
          <a:xfrm>
            <a:off x="504190" y="1739455"/>
            <a:ext cx="4386453"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93157" y="1739455"/>
            <a:ext cx="4386453"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7/6/2023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MT"/>
                <a:cs typeface="Arial M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7/6/2023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7/6/2023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195071" y="30477"/>
            <a:ext cx="9805416" cy="7528559"/>
          </a:xfrm>
          <a:prstGeom prst="rect">
            <a:avLst/>
          </a:prstGeom>
        </p:spPr>
      </p:pic>
      <p:sp>
        <p:nvSpPr>
          <p:cNvPr id="2" name="Holder 2"/>
          <p:cNvSpPr>
            <a:spLocks noGrp="1"/>
          </p:cNvSpPr>
          <p:nvPr>
            <p:ph type="title"/>
          </p:nvPr>
        </p:nvSpPr>
        <p:spPr>
          <a:xfrm>
            <a:off x="2336038" y="855040"/>
            <a:ext cx="5398770" cy="695325"/>
          </a:xfrm>
          <a:prstGeom prst="rect">
            <a:avLst/>
          </a:prstGeom>
        </p:spPr>
        <p:txBody>
          <a:bodyPr wrap="square" lIns="0" tIns="0" rIns="0" bIns="0">
            <a:spAutoFit/>
          </a:bodyPr>
          <a:lstStyle>
            <a:lvl1pPr>
              <a:defRPr sz="4400" b="0" i="0">
                <a:solidFill>
                  <a:schemeClr val="tx1"/>
                </a:solidFill>
                <a:latin typeface="Arial MT"/>
                <a:cs typeface="Arial MT"/>
              </a:defRPr>
            </a:lvl1pPr>
          </a:lstStyle>
          <a:p>
            <a:endParaRPr/>
          </a:p>
        </p:txBody>
      </p:sp>
      <p:sp>
        <p:nvSpPr>
          <p:cNvPr id="3" name="Holder 3"/>
          <p:cNvSpPr>
            <a:spLocks noGrp="1"/>
          </p:cNvSpPr>
          <p:nvPr>
            <p:ph type="body" idx="1"/>
          </p:nvPr>
        </p:nvSpPr>
        <p:spPr>
          <a:xfrm>
            <a:off x="487070" y="1720418"/>
            <a:ext cx="9109659" cy="4844415"/>
          </a:xfrm>
          <a:prstGeom prst="rect">
            <a:avLst/>
          </a:prstGeom>
        </p:spPr>
        <p:txBody>
          <a:bodyPr wrap="square" lIns="0" tIns="0" rIns="0" bIns="0">
            <a:spAutoFit/>
          </a:bodyPr>
          <a:lstStyle>
            <a:lvl1pPr>
              <a:defRPr sz="2700" b="0" i="0">
                <a:solidFill>
                  <a:schemeClr val="tx1"/>
                </a:solidFill>
                <a:latin typeface="Arial MT"/>
                <a:cs typeface="Arial MT"/>
              </a:defRPr>
            </a:lvl1pPr>
          </a:lstStyle>
          <a:p>
            <a:endParaRPr/>
          </a:p>
        </p:txBody>
      </p:sp>
      <p:sp>
        <p:nvSpPr>
          <p:cNvPr id="4" name="Holder 4"/>
          <p:cNvSpPr>
            <a:spLocks noGrp="1"/>
          </p:cNvSpPr>
          <p:nvPr>
            <p:ph type="ftr" sz="quarter" idx="5"/>
          </p:nvPr>
        </p:nvSpPr>
        <p:spPr>
          <a:xfrm>
            <a:off x="3428492" y="7033450"/>
            <a:ext cx="3226816"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04190" y="7033450"/>
            <a:ext cx="2319274"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7/6/2023</a:t>
            </a:fld>
            <a:endParaRPr lang="en-US"/>
          </a:p>
        </p:txBody>
      </p:sp>
      <p:sp>
        <p:nvSpPr>
          <p:cNvPr id="6" name="Holder 6"/>
          <p:cNvSpPr>
            <a:spLocks noGrp="1"/>
          </p:cNvSpPr>
          <p:nvPr>
            <p:ph type="sldNum" sz="quarter" idx="7"/>
          </p:nvPr>
        </p:nvSpPr>
        <p:spPr>
          <a:xfrm>
            <a:off x="7260336" y="7033450"/>
            <a:ext cx="2319274"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123test.com/big-five-personality-theory/" TargetMode="External"/><Relationship Id="rId2" Type="http://schemas.openxmlformats.org/officeDocument/2006/relationships/hyperlink" Target="https://www.verywellmind.com/what-is-extroversion-279599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simplypsychology.org/sympathetic-nervous-system.html"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www.merriam-webster.com/dictionary/inherent" TargetMode="External"/><Relationship Id="rId2" Type="http://schemas.openxmlformats.org/officeDocument/2006/relationships/hyperlink" Target="https://www.britannica.com/topic/thought" TargetMode="External"/><Relationship Id="rId1" Type="http://schemas.openxmlformats.org/officeDocument/2006/relationships/slideLayout" Target="../slideLayouts/slideLayout2.xml"/><Relationship Id="rId5" Type="http://schemas.openxmlformats.org/officeDocument/2006/relationships/hyperlink" Target="https://www.britannica.com/topic/social-group" TargetMode="External"/><Relationship Id="rId4" Type="http://schemas.openxmlformats.org/officeDocument/2006/relationships/hyperlink" Target="https://www.merriam-webster.com/dictionary/environment"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implypsychology.org/bandura.html" TargetMode="External"/><Relationship Id="rId2" Type="http://schemas.openxmlformats.org/officeDocument/2006/relationships/hyperlink" Target="https://www.simplypsychology.org/naturevsnurture.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verywellmind.com/what-is-personality-2795416"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verywellmind.com/what-is-extroversion-279599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46300" y="1647825"/>
            <a:ext cx="7360412" cy="532262"/>
          </a:xfrm>
          <a:prstGeom prst="rect">
            <a:avLst/>
          </a:prstGeom>
        </p:spPr>
        <p:txBody>
          <a:bodyPr vert="horz" wrap="square" lIns="0" tIns="53975" rIns="0" bIns="0" rtlCol="0">
            <a:spAutoFit/>
          </a:bodyPr>
          <a:lstStyle/>
          <a:p>
            <a:pPr marL="1911350" marR="5080" indent="-1899285" algn="ctr">
              <a:lnSpc>
                <a:spcPts val="3579"/>
              </a:lnSpc>
              <a:spcBef>
                <a:spcPts val="425"/>
              </a:spcBef>
            </a:pPr>
            <a:r>
              <a:rPr lang="en-US" b="1" dirty="0">
                <a:latin typeface="Times New Roman" pitchFamily="18" charset="0"/>
                <a:cs typeface="Times New Roman" pitchFamily="18" charset="0"/>
              </a:rPr>
              <a:t>Theories of Personality</a:t>
            </a:r>
            <a:endParaRPr b="1" dirty="0">
              <a:latin typeface="Times New Roman" pitchFamily="18" charset="0"/>
              <a:cs typeface="Times New Roman" pitchFamily="18" charset="0"/>
            </a:endParaRPr>
          </a:p>
        </p:txBody>
      </p:sp>
      <p:sp>
        <p:nvSpPr>
          <p:cNvPr id="3" name="object 3"/>
          <p:cNvSpPr txBox="1"/>
          <p:nvPr/>
        </p:nvSpPr>
        <p:spPr>
          <a:xfrm>
            <a:off x="2908300" y="3095625"/>
            <a:ext cx="5683250" cy="2108782"/>
          </a:xfrm>
          <a:prstGeom prst="rect">
            <a:avLst/>
          </a:prstGeom>
        </p:spPr>
        <p:txBody>
          <a:bodyPr vert="horz" wrap="square" lIns="0" tIns="165735" rIns="0" bIns="0" rtlCol="0">
            <a:spAutoFit/>
          </a:bodyPr>
          <a:lstStyle/>
          <a:p>
            <a:pPr algn="ctr">
              <a:lnSpc>
                <a:spcPct val="100000"/>
              </a:lnSpc>
              <a:spcBef>
                <a:spcPts val="1305"/>
              </a:spcBef>
            </a:pPr>
            <a:r>
              <a:rPr sz="2400" b="1" dirty="0">
                <a:latin typeface="Arial"/>
                <a:cs typeface="Arial"/>
              </a:rPr>
              <a:t>SESSION</a:t>
            </a:r>
            <a:r>
              <a:rPr sz="2400" b="1" spc="-90" dirty="0">
                <a:latin typeface="Arial"/>
                <a:cs typeface="Arial"/>
              </a:rPr>
              <a:t> </a:t>
            </a:r>
            <a:r>
              <a:rPr lang="en-US" sz="2400" b="1" dirty="0">
                <a:latin typeface="Arial"/>
                <a:cs typeface="Arial"/>
              </a:rPr>
              <a:t>5</a:t>
            </a:r>
            <a:endParaRPr lang="en-US" sz="2400" b="1" dirty="0" smtClean="0">
              <a:latin typeface="Arial"/>
              <a:cs typeface="Arial"/>
            </a:endParaRPr>
          </a:p>
          <a:p>
            <a:pPr marL="12700" marR="5080" algn="ctr">
              <a:lnSpc>
                <a:spcPct val="141700"/>
              </a:lnSpc>
            </a:pPr>
            <a:r>
              <a:rPr lang="en-US" sz="2400" dirty="0" smtClean="0"/>
              <a:t>Dr. </a:t>
            </a:r>
            <a:r>
              <a:rPr lang="en-US" sz="2400" dirty="0" err="1" smtClean="0"/>
              <a:t>Chitrasena</a:t>
            </a:r>
            <a:r>
              <a:rPr lang="en-US" sz="2400" dirty="0" smtClean="0"/>
              <a:t> </a:t>
            </a:r>
            <a:r>
              <a:rPr lang="en-US" sz="2400" dirty="0" err="1" smtClean="0"/>
              <a:t>Padhy</a:t>
            </a:r>
            <a:endParaRPr lang="en-US" sz="2400" dirty="0" smtClean="0"/>
          </a:p>
          <a:p>
            <a:pPr marL="12700" marR="5080" algn="ctr">
              <a:lnSpc>
                <a:spcPct val="141700"/>
              </a:lnSpc>
            </a:pPr>
            <a:r>
              <a:rPr sz="2400" b="1" dirty="0" smtClean="0">
                <a:latin typeface="Arial"/>
                <a:cs typeface="Arial"/>
              </a:rPr>
              <a:t>  </a:t>
            </a:r>
            <a:r>
              <a:rPr sz="2400" b="1" spc="-40" dirty="0" smtClean="0">
                <a:latin typeface="Arial"/>
                <a:cs typeface="Arial"/>
              </a:rPr>
              <a:t>A</a:t>
            </a:r>
            <a:r>
              <a:rPr lang="en-US" sz="2400" b="1" spc="-40" dirty="0" smtClean="0">
                <a:latin typeface="Arial"/>
                <a:cs typeface="Arial"/>
              </a:rPr>
              <a:t>ssociate</a:t>
            </a:r>
            <a:r>
              <a:rPr sz="2400" b="1" spc="90" dirty="0" smtClean="0">
                <a:latin typeface="Arial"/>
                <a:cs typeface="Arial"/>
              </a:rPr>
              <a:t> </a:t>
            </a:r>
            <a:r>
              <a:rPr sz="2400" b="1" dirty="0" smtClean="0">
                <a:latin typeface="Arial"/>
                <a:cs typeface="Arial"/>
              </a:rPr>
              <a:t>P</a:t>
            </a:r>
            <a:r>
              <a:rPr lang="en-US" sz="2400" b="1" dirty="0" smtClean="0">
                <a:latin typeface="Arial"/>
                <a:cs typeface="Arial"/>
              </a:rPr>
              <a:t>rofessor</a:t>
            </a:r>
            <a:endParaRPr sz="2400" dirty="0" smtClean="0">
              <a:latin typeface="Arial"/>
              <a:cs typeface="Arial"/>
            </a:endParaRPr>
          </a:p>
          <a:p>
            <a:pPr algn="ctr">
              <a:lnSpc>
                <a:spcPct val="100000"/>
              </a:lnSpc>
              <a:spcBef>
                <a:spcPts val="1205"/>
              </a:spcBef>
            </a:pPr>
            <a:r>
              <a:rPr sz="2400" b="1" spc="-25" dirty="0" smtClean="0">
                <a:latin typeface="Arial"/>
                <a:cs typeface="Arial"/>
              </a:rPr>
              <a:t>A</a:t>
            </a:r>
            <a:r>
              <a:rPr lang="en-US" sz="2400" b="1" spc="-25" dirty="0" smtClean="0">
                <a:latin typeface="Arial"/>
                <a:cs typeface="Arial"/>
              </a:rPr>
              <a:t>gricultural</a:t>
            </a:r>
            <a:r>
              <a:rPr sz="2400" b="1" spc="10" dirty="0" smtClean="0">
                <a:latin typeface="Arial"/>
                <a:cs typeface="Arial"/>
              </a:rPr>
              <a:t> </a:t>
            </a:r>
            <a:r>
              <a:rPr sz="2400" b="1" dirty="0" smtClean="0">
                <a:latin typeface="Arial"/>
                <a:cs typeface="Arial"/>
              </a:rPr>
              <a:t>E</a:t>
            </a:r>
            <a:r>
              <a:rPr lang="en-US" sz="2400" b="1" dirty="0" smtClean="0">
                <a:latin typeface="Arial"/>
                <a:cs typeface="Arial"/>
              </a:rPr>
              <a:t>xtension</a:t>
            </a:r>
            <a:endParaRPr sz="2400" dirty="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Times New Roman" pitchFamily="18" charset="0"/>
                <a:cs typeface="Times New Roman" pitchFamily="18" charset="0"/>
                <a:hlinkClick r:id="rId2"/>
              </a:rPr>
              <a:t>Extraversion</a:t>
            </a:r>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2146300" y="1724025"/>
            <a:ext cx="7315200" cy="4844415"/>
          </a:xfrm>
        </p:spPr>
        <p:txBody>
          <a:bodyPr>
            <a:normAutofit/>
          </a:bodyPr>
          <a:lstStyle/>
          <a:p>
            <a:pPr marL="457200" indent="-457200" algn="just">
              <a:buFont typeface="Arial" pitchFamily="34" charset="0"/>
              <a:buChar char="•"/>
            </a:pPr>
            <a:r>
              <a:rPr lang="en-US" dirty="0" smtClean="0"/>
              <a:t>Extraversion is one of the five personality traits of the </a:t>
            </a:r>
            <a:r>
              <a:rPr lang="en-US" u="sng" dirty="0" smtClean="0">
                <a:hlinkClick r:id="rId3" tooltip="Big Five personality theory"/>
              </a:rPr>
              <a:t>Big Five personality theory</a:t>
            </a:r>
            <a:r>
              <a:rPr lang="en-US" dirty="0" smtClean="0"/>
              <a:t>. Extraversion indicates how outgoing and social a person is. A person who scores high in extraversion on a personality test is the life of the party. They enjoy being with people, participating in social gatherings, and are full of energy. A person low in </a:t>
            </a:r>
            <a:r>
              <a:rPr lang="en-US" b="1" dirty="0" smtClean="0"/>
              <a:t>extraversion</a:t>
            </a:r>
            <a:r>
              <a:rPr lang="en-US" dirty="0" smtClean="0"/>
              <a:t> is less outgoing and is more comfortable working by himself.</a:t>
            </a:r>
            <a:endParaRPr lang="en-US" dirty="0"/>
          </a:p>
        </p:txBody>
      </p:sp>
    </p:spTree>
    <p:extLst>
      <p:ext uri="{BB962C8B-B14F-4D97-AF65-F5344CB8AC3E}">
        <p14:creationId xmlns:p14="http://schemas.microsoft.com/office/powerpoint/2010/main" val="1709971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6300" y="657225"/>
            <a:ext cx="7315200" cy="1097585"/>
          </a:xfrm>
        </p:spPr>
        <p:txBody>
          <a:bodyPr>
            <a:noAutofit/>
          </a:bodyPr>
          <a:lstStyle/>
          <a:p>
            <a:r>
              <a:rPr lang="en-US" sz="3600" b="1" u="sng" dirty="0" smtClean="0">
                <a:latin typeface="Times New Roman" pitchFamily="18" charset="0"/>
                <a:cs typeface="Times New Roman" pitchFamily="18" charset="0"/>
              </a:rPr>
              <a:t>Person high in extraversion is outgoing and enthusiastic</a:t>
            </a:r>
            <a:br>
              <a:rPr lang="en-US" sz="3600" b="1" u="sng" dirty="0" smtClean="0">
                <a:latin typeface="Times New Roman" pitchFamily="18" charset="0"/>
                <a:cs typeface="Times New Roman" pitchFamily="18" charset="0"/>
              </a:rPr>
            </a:br>
            <a:endParaRPr lang="en-US" sz="3600" u="sng" dirty="0">
              <a:latin typeface="Times New Roman" pitchFamily="18" charset="0"/>
              <a:cs typeface="Times New Roman" pitchFamily="18" charset="0"/>
            </a:endParaRPr>
          </a:p>
        </p:txBody>
      </p:sp>
      <p:sp>
        <p:nvSpPr>
          <p:cNvPr id="3" name="Content Placeholder 2"/>
          <p:cNvSpPr>
            <a:spLocks noGrp="1"/>
          </p:cNvSpPr>
          <p:nvPr>
            <p:ph idx="1"/>
          </p:nvPr>
        </p:nvSpPr>
        <p:spPr>
          <a:xfrm>
            <a:off x="1917700" y="2409825"/>
            <a:ext cx="7509459" cy="3657600"/>
          </a:xfrm>
        </p:spPr>
        <p:txBody>
          <a:bodyPr/>
          <a:lstStyle/>
          <a:p>
            <a:pPr marL="457200" indent="-457200" algn="just">
              <a:buFont typeface="Arial" pitchFamily="34" charset="0"/>
              <a:buChar char="•"/>
            </a:pPr>
            <a:r>
              <a:rPr lang="en-US" dirty="0" smtClean="0"/>
              <a:t>Individuals high in extraversion on a career test have a tendency to seek out the company and stimulation of other people. </a:t>
            </a:r>
          </a:p>
          <a:p>
            <a:pPr marL="457200" indent="-457200" algn="just">
              <a:buFont typeface="Arial" pitchFamily="34" charset="0"/>
              <a:buChar char="•"/>
            </a:pPr>
            <a:r>
              <a:rPr lang="en-US" dirty="0" smtClean="0"/>
              <a:t>They enjoy engaging with the external world. These individuals thrive on excitement, and are enthusiastic, action-oriented people. </a:t>
            </a:r>
          </a:p>
          <a:p>
            <a:pPr marL="457200" indent="-457200" algn="just">
              <a:buFont typeface="Arial" pitchFamily="34" charset="0"/>
              <a:buChar char="•"/>
            </a:pPr>
            <a:r>
              <a:rPr lang="en-US" dirty="0" smtClean="0"/>
              <a:t>They like to be the center of attention in groups.</a:t>
            </a:r>
            <a:endParaRPr lang="en-US" dirty="0"/>
          </a:p>
        </p:txBody>
      </p:sp>
    </p:spTree>
    <p:extLst>
      <p:ext uri="{BB962C8B-B14F-4D97-AF65-F5344CB8AC3E}">
        <p14:creationId xmlns:p14="http://schemas.microsoft.com/office/powerpoint/2010/main" val="3779537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6038" y="855040"/>
            <a:ext cx="7125462" cy="695325"/>
          </a:xfrm>
        </p:spPr>
        <p:txBody>
          <a:bodyPr>
            <a:noAutofit/>
          </a:bodyPr>
          <a:lstStyle/>
          <a:p>
            <a:r>
              <a:rPr lang="en-US" sz="3600" b="1" u="sng" dirty="0" smtClean="0">
                <a:latin typeface="Times New Roman" pitchFamily="18" charset="0"/>
                <a:cs typeface="Times New Roman" pitchFamily="18" charset="0"/>
              </a:rPr>
              <a:t>Sub traits of the extraversion trait</a:t>
            </a:r>
            <a:br>
              <a:rPr lang="en-US" sz="3600" b="1" u="sng" dirty="0" smtClean="0">
                <a:latin typeface="Times New Roman" pitchFamily="18" charset="0"/>
                <a:cs typeface="Times New Roman" pitchFamily="18" charset="0"/>
              </a:rPr>
            </a:br>
            <a:endParaRPr lang="en-US" sz="3600" u="sng" dirty="0">
              <a:latin typeface="Times New Roman" pitchFamily="18" charset="0"/>
              <a:cs typeface="Times New Roman" pitchFamily="18" charset="0"/>
            </a:endParaRPr>
          </a:p>
        </p:txBody>
      </p:sp>
      <p:sp>
        <p:nvSpPr>
          <p:cNvPr id="3" name="Content Placeholder 2"/>
          <p:cNvSpPr>
            <a:spLocks noGrp="1"/>
          </p:cNvSpPr>
          <p:nvPr>
            <p:ph idx="1"/>
          </p:nvPr>
        </p:nvSpPr>
        <p:spPr>
          <a:xfrm>
            <a:off x="2451100" y="1720418"/>
            <a:ext cx="7145629" cy="2908489"/>
          </a:xfrm>
        </p:spPr>
        <p:txBody>
          <a:bodyPr/>
          <a:lstStyle/>
          <a:p>
            <a:pPr marL="457200" indent="-457200" algn="just">
              <a:buFont typeface="Arial" pitchFamily="34" charset="0"/>
              <a:buChar char="•"/>
            </a:pPr>
            <a:r>
              <a:rPr lang="en-US" dirty="0" smtClean="0"/>
              <a:t>Friendliness</a:t>
            </a:r>
          </a:p>
          <a:p>
            <a:pPr marL="457200" indent="-457200" algn="just">
              <a:buFont typeface="Arial" pitchFamily="34" charset="0"/>
              <a:buChar char="•"/>
            </a:pPr>
            <a:r>
              <a:rPr lang="en-US" dirty="0" smtClean="0"/>
              <a:t>Gregariousness</a:t>
            </a:r>
          </a:p>
          <a:p>
            <a:pPr marL="457200" indent="-457200" algn="just">
              <a:buFont typeface="Arial" pitchFamily="34" charset="0"/>
              <a:buChar char="•"/>
            </a:pPr>
            <a:r>
              <a:rPr lang="en-US" dirty="0" smtClean="0"/>
              <a:t>Assertiveness</a:t>
            </a:r>
          </a:p>
          <a:p>
            <a:pPr marL="457200" indent="-457200" algn="just">
              <a:buFont typeface="Arial" pitchFamily="34" charset="0"/>
              <a:buChar char="•"/>
            </a:pPr>
            <a:r>
              <a:rPr lang="en-US" dirty="0" smtClean="0"/>
              <a:t>Activity level</a:t>
            </a:r>
          </a:p>
          <a:p>
            <a:pPr marL="457200" indent="-457200" algn="just">
              <a:buFont typeface="Arial" pitchFamily="34" charset="0"/>
              <a:buChar char="•"/>
            </a:pPr>
            <a:r>
              <a:rPr lang="en-US" dirty="0" smtClean="0"/>
              <a:t>Excitement-seeking</a:t>
            </a:r>
          </a:p>
          <a:p>
            <a:pPr marL="457200" indent="-457200" algn="just">
              <a:buFont typeface="Arial" pitchFamily="34" charset="0"/>
              <a:buChar char="•"/>
            </a:pPr>
            <a:r>
              <a:rPr lang="en-US" dirty="0" smtClean="0"/>
              <a:t>Cheerfulness</a:t>
            </a:r>
          </a:p>
          <a:p>
            <a:pPr marL="457200" indent="-457200" algn="just">
              <a:buFont typeface="Arial" pitchFamily="34" charset="0"/>
              <a:buChar char="•"/>
            </a:pPr>
            <a:endParaRPr lang="en-US" dirty="0"/>
          </a:p>
        </p:txBody>
      </p:sp>
    </p:spTree>
    <p:extLst>
      <p:ext uri="{BB962C8B-B14F-4D97-AF65-F5344CB8AC3E}">
        <p14:creationId xmlns:p14="http://schemas.microsoft.com/office/powerpoint/2010/main" val="16202049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u="sng" dirty="0" smtClean="0">
                <a:latin typeface="Times New Roman" pitchFamily="18" charset="0"/>
                <a:cs typeface="Times New Roman" pitchFamily="18" charset="0"/>
              </a:rPr>
              <a:t>Agreeableness</a:t>
            </a:r>
            <a:br>
              <a:rPr lang="en-US" sz="3600" b="1" u="sng" dirty="0" smtClean="0">
                <a:latin typeface="Times New Roman" pitchFamily="18" charset="0"/>
                <a:cs typeface="Times New Roman" pitchFamily="18" charset="0"/>
              </a:rPr>
            </a:br>
            <a:endParaRPr lang="en-US" sz="3600" b="1" u="sng" dirty="0">
              <a:latin typeface="Times New Roman" pitchFamily="18" charset="0"/>
              <a:cs typeface="Times New Roman" pitchFamily="18" charset="0"/>
            </a:endParaRPr>
          </a:p>
        </p:txBody>
      </p:sp>
      <p:sp>
        <p:nvSpPr>
          <p:cNvPr id="3" name="Content Placeholder 2"/>
          <p:cNvSpPr>
            <a:spLocks noGrp="1"/>
          </p:cNvSpPr>
          <p:nvPr>
            <p:ph idx="1"/>
          </p:nvPr>
        </p:nvSpPr>
        <p:spPr>
          <a:xfrm>
            <a:off x="2070101" y="1720418"/>
            <a:ext cx="7239000" cy="4844415"/>
          </a:xfrm>
        </p:spPr>
        <p:txBody>
          <a:bodyPr>
            <a:normAutofit lnSpcReduction="10000"/>
          </a:bodyPr>
          <a:lstStyle/>
          <a:p>
            <a:pPr marL="457200" indent="-457200" algn="just">
              <a:buFont typeface="Arial" pitchFamily="34" charset="0"/>
              <a:buChar char="•"/>
            </a:pPr>
            <a:r>
              <a:rPr lang="en-US" dirty="0" smtClean="0"/>
              <a:t>Agreeableness is a personality trait that describes a person’s ability to put others needs before their own. Those who are more agreeable are more likely to be empathetic and find pleasure in helping others and working with people who need more help. </a:t>
            </a:r>
          </a:p>
          <a:p>
            <a:pPr marL="457200" indent="-457200" algn="just">
              <a:buFont typeface="Arial" pitchFamily="34" charset="0"/>
              <a:buChar char="•"/>
            </a:pPr>
            <a:r>
              <a:rPr lang="en-US" dirty="0" smtClean="0"/>
              <a:t>Agreeable people are generally well-liked and prefer cooperation over conflict and scoring high in agreeable tendencies also means that you have an ability to maintain relationships. </a:t>
            </a:r>
            <a:endParaRPr lang="en-US" dirty="0"/>
          </a:p>
        </p:txBody>
      </p:sp>
    </p:spTree>
    <p:extLst>
      <p:ext uri="{BB962C8B-B14F-4D97-AF65-F5344CB8AC3E}">
        <p14:creationId xmlns:p14="http://schemas.microsoft.com/office/powerpoint/2010/main" val="40393127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8700" y="352426"/>
            <a:ext cx="7049262" cy="1371599"/>
          </a:xfrm>
        </p:spPr>
        <p:txBody>
          <a:bodyPr>
            <a:normAutofit fontScale="90000"/>
          </a:bodyPr>
          <a:lstStyle/>
          <a:p>
            <a:r>
              <a:rPr lang="en-US" sz="4000" b="1" u="sng" dirty="0" smtClean="0">
                <a:latin typeface="Times New Roman" pitchFamily="18" charset="0"/>
                <a:cs typeface="Times New Roman" pitchFamily="18" charset="0"/>
              </a:rPr>
              <a:t>Characteristics </a:t>
            </a:r>
            <a:r>
              <a:rPr lang="en-US" sz="4000" b="1" u="sng" dirty="0" smtClean="0">
                <a:latin typeface="Times New Roman" pitchFamily="18" charset="0"/>
                <a:cs typeface="Times New Roman" pitchFamily="18" charset="0"/>
              </a:rPr>
              <a:t>of agreeable personalities</a:t>
            </a:r>
            <a:br>
              <a:rPr lang="en-US" sz="4000" b="1" u="sng" dirty="0" smtClean="0">
                <a:latin typeface="Times New Roman" pitchFamily="18" charset="0"/>
                <a:cs typeface="Times New Roman" pitchFamily="18" charset="0"/>
              </a:rPr>
            </a:b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a:xfrm>
            <a:off x="1993901" y="1800225"/>
            <a:ext cx="7543800" cy="3240608"/>
          </a:xfrm>
        </p:spPr>
        <p:txBody>
          <a:bodyPr>
            <a:noAutofit/>
          </a:bodyPr>
          <a:lstStyle/>
          <a:p>
            <a:pPr marL="457200" indent="-457200" algn="just">
              <a:buFont typeface="Arial" pitchFamily="34" charset="0"/>
              <a:buChar char="•"/>
            </a:pPr>
            <a:r>
              <a:rPr lang="en-US" sz="2800" b="1" dirty="0" smtClean="0"/>
              <a:t>Polite</a:t>
            </a:r>
            <a:endParaRPr lang="en-US" sz="2800" dirty="0" smtClean="0"/>
          </a:p>
          <a:p>
            <a:pPr marL="457200" indent="-457200" algn="just">
              <a:buFont typeface="Arial" pitchFamily="34" charset="0"/>
              <a:buChar char="•"/>
            </a:pPr>
            <a:r>
              <a:rPr lang="en-US" sz="2800" dirty="0" smtClean="0"/>
              <a:t>Being polite or exhibiting politeness is a common characteristic of agreeableness. This may be from the way you speak on the phone to someone to engaging in conversation with strangers.</a:t>
            </a:r>
          </a:p>
          <a:p>
            <a:pPr marL="457200" indent="-457200" algn="just">
              <a:buFont typeface="Arial" pitchFamily="34" charset="0"/>
              <a:buChar char="•"/>
            </a:pPr>
            <a:r>
              <a:rPr lang="en-US" sz="2800" b="1" dirty="0" smtClean="0"/>
              <a:t>Considerate</a:t>
            </a:r>
            <a:endParaRPr lang="en-US" sz="2800" dirty="0" smtClean="0"/>
          </a:p>
          <a:p>
            <a:pPr marL="457200" indent="-457200" algn="just">
              <a:buFont typeface="Arial" pitchFamily="34" charset="0"/>
              <a:buChar char="•"/>
            </a:pPr>
            <a:r>
              <a:rPr lang="en-US" sz="2800" dirty="0" smtClean="0"/>
              <a:t>Showing empathy and consideration for others is again, a common characteristic. Understanding how someone else is feeling and considering how the actions of others or yourself can contribute to that person or group of people is common.</a:t>
            </a:r>
          </a:p>
          <a:p>
            <a:pPr marL="457200" indent="-457200" algn="just">
              <a:buFont typeface="Arial" pitchFamily="34" charset="0"/>
              <a:buChar char="•"/>
            </a:pPr>
            <a:endParaRPr lang="en-US" sz="2800" dirty="0"/>
          </a:p>
        </p:txBody>
      </p:sp>
    </p:spTree>
    <p:extLst>
      <p:ext uri="{BB962C8B-B14F-4D97-AF65-F5344CB8AC3E}">
        <p14:creationId xmlns:p14="http://schemas.microsoft.com/office/powerpoint/2010/main" val="2267123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0101" y="1114426"/>
            <a:ext cx="7391400" cy="5450408"/>
          </a:xfrm>
        </p:spPr>
        <p:txBody>
          <a:bodyPr>
            <a:normAutofit/>
          </a:bodyPr>
          <a:lstStyle/>
          <a:p>
            <a:pPr marL="457200" indent="-457200" algn="just">
              <a:buFont typeface="Arial" pitchFamily="34" charset="0"/>
              <a:buChar char="•"/>
            </a:pPr>
            <a:r>
              <a:rPr lang="en-US" b="1" dirty="0" smtClean="0"/>
              <a:t>Trusting</a:t>
            </a:r>
            <a:endParaRPr lang="en-US" dirty="0" smtClean="0"/>
          </a:p>
          <a:p>
            <a:pPr marL="457200" indent="-457200" algn="just">
              <a:buFont typeface="Arial" pitchFamily="34" charset="0"/>
              <a:buChar char="•"/>
            </a:pPr>
            <a:r>
              <a:rPr lang="en-US" dirty="0" smtClean="0"/>
              <a:t>Highly agreeable people are prone to assume that others mean well and have good intentions. They are less likely to judge others or make snap decisions about people choosing to show compassion and kindness in abundance.</a:t>
            </a:r>
          </a:p>
          <a:p>
            <a:pPr marL="457200" indent="-457200" algn="just">
              <a:buFont typeface="Arial" pitchFamily="34" charset="0"/>
              <a:buChar char="•"/>
            </a:pPr>
            <a:r>
              <a:rPr lang="en-US" b="1" dirty="0" smtClean="0"/>
              <a:t>Cooperative</a:t>
            </a:r>
            <a:endParaRPr lang="en-US" dirty="0" smtClean="0"/>
          </a:p>
          <a:p>
            <a:pPr marL="457200" indent="-457200" algn="just">
              <a:buFont typeface="Arial" pitchFamily="34" charset="0"/>
              <a:buChar char="•"/>
            </a:pPr>
            <a:r>
              <a:rPr lang="en-US" dirty="0" smtClean="0"/>
              <a:t>Often seen as peacemakers over those that like confrontation and disruption. Highly agreeable people will often compromise their own needs for others.</a:t>
            </a:r>
          </a:p>
          <a:p>
            <a:pPr marL="457200" indent="-457200" algn="just">
              <a:buFont typeface="Arial" pitchFamily="34" charset="0"/>
              <a:buChar char="•"/>
            </a:pPr>
            <a:endParaRPr lang="en-US" dirty="0"/>
          </a:p>
        </p:txBody>
      </p:sp>
    </p:spTree>
    <p:extLst>
      <p:ext uri="{BB962C8B-B14F-4D97-AF65-F5344CB8AC3E}">
        <p14:creationId xmlns:p14="http://schemas.microsoft.com/office/powerpoint/2010/main" val="41253660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93900" y="1952625"/>
            <a:ext cx="7162800" cy="1661993"/>
          </a:xfrm>
        </p:spPr>
        <p:txBody>
          <a:bodyPr/>
          <a:lstStyle/>
          <a:p>
            <a:pPr marL="457200" indent="-457200" algn="just">
              <a:buFont typeface="Arial" pitchFamily="34" charset="0"/>
              <a:buChar char="•"/>
            </a:pPr>
            <a:r>
              <a:rPr lang="en-US" b="1" dirty="0" smtClean="0"/>
              <a:t>Modest</a:t>
            </a:r>
            <a:endParaRPr lang="en-US" dirty="0" smtClean="0"/>
          </a:p>
          <a:p>
            <a:pPr marL="457200" indent="-457200" algn="just">
              <a:buFont typeface="Arial" pitchFamily="34" charset="0"/>
              <a:buChar char="•"/>
            </a:pPr>
            <a:r>
              <a:rPr lang="en-US" dirty="0" smtClean="0"/>
              <a:t>This is also very common, where agreeable individuals are very down to earth and humble. </a:t>
            </a:r>
          </a:p>
          <a:p>
            <a:pPr marL="457200" indent="-457200" algn="just">
              <a:buFont typeface="Arial" pitchFamily="34" charset="0"/>
              <a:buChar char="•"/>
            </a:pPr>
            <a:endParaRPr lang="en-US" dirty="0"/>
          </a:p>
        </p:txBody>
      </p:sp>
    </p:spTree>
    <p:extLst>
      <p:ext uri="{BB962C8B-B14F-4D97-AF65-F5344CB8AC3E}">
        <p14:creationId xmlns:p14="http://schemas.microsoft.com/office/powerpoint/2010/main" val="31696917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8700" y="504825"/>
            <a:ext cx="6668262" cy="553998"/>
          </a:xfrm>
        </p:spPr>
        <p:txBody>
          <a:bodyPr/>
          <a:lstStyle/>
          <a:p>
            <a:r>
              <a:rPr lang="en-US" sz="3600" b="1" u="sng" dirty="0" smtClean="0">
                <a:latin typeface="Times New Roman" pitchFamily="18" charset="0"/>
                <a:cs typeface="Times New Roman" pitchFamily="18" charset="0"/>
              </a:rPr>
              <a:t>Theories of Personality</a:t>
            </a:r>
            <a:endParaRPr lang="en-US" sz="3600" b="1" u="sng" dirty="0">
              <a:latin typeface="Times New Roman" pitchFamily="18" charset="0"/>
              <a:cs typeface="Times New Roman" pitchFamily="18" charset="0"/>
            </a:endParaRPr>
          </a:p>
        </p:txBody>
      </p:sp>
      <p:sp>
        <p:nvSpPr>
          <p:cNvPr id="3" name="Content Placeholder 2"/>
          <p:cNvSpPr>
            <a:spLocks noGrp="1"/>
          </p:cNvSpPr>
          <p:nvPr>
            <p:ph idx="1"/>
          </p:nvPr>
        </p:nvSpPr>
        <p:spPr>
          <a:xfrm>
            <a:off x="1917700" y="1419225"/>
            <a:ext cx="7602829" cy="4844415"/>
          </a:xfrm>
        </p:spPr>
        <p:txBody>
          <a:bodyPr>
            <a:normAutofit fontScale="92500" lnSpcReduction="10000"/>
          </a:bodyPr>
          <a:lstStyle/>
          <a:p>
            <a:pPr marL="457200" indent="-457200" algn="just">
              <a:buFont typeface="Arial" pitchFamily="34" charset="0"/>
              <a:buChar char="•"/>
            </a:pPr>
            <a:r>
              <a:rPr lang="en-US" b="1" dirty="0" smtClean="0"/>
              <a:t>Personality theories</a:t>
            </a:r>
            <a:r>
              <a:rPr lang="en-US" dirty="0" smtClean="0"/>
              <a:t> have been used throughout history to address what makes up the personality of an individual. A personality is how a person thinks, feels, and behaves. This influences how the person interacts with their environment.</a:t>
            </a:r>
          </a:p>
          <a:p>
            <a:pPr marL="457200" indent="-457200" algn="just">
              <a:buFont typeface="Arial" pitchFamily="34" charset="0"/>
              <a:buChar char="•"/>
            </a:pPr>
            <a:r>
              <a:rPr lang="en-US" dirty="0" smtClean="0"/>
              <a:t>Personality is generally stable, although it can be influenced by environmental factors. An individual's personality causes them to react to certain scenarios and people.</a:t>
            </a:r>
          </a:p>
          <a:p>
            <a:pPr marL="457200" indent="-457200" algn="just">
              <a:buFont typeface="Arial" pitchFamily="34" charset="0"/>
              <a:buChar char="•"/>
            </a:pPr>
            <a:r>
              <a:rPr lang="en-US" dirty="0" smtClean="0"/>
              <a:t>The four personality theories are:</a:t>
            </a:r>
          </a:p>
          <a:p>
            <a:pPr marL="457200" indent="-457200" algn="just">
              <a:buFont typeface="Arial" pitchFamily="34" charset="0"/>
              <a:buChar char="•"/>
            </a:pPr>
            <a:r>
              <a:rPr lang="en-US" dirty="0" smtClean="0"/>
              <a:t>psychoanalytic</a:t>
            </a:r>
          </a:p>
          <a:p>
            <a:pPr marL="457200" indent="-457200" algn="just">
              <a:buFont typeface="Arial" pitchFamily="34" charset="0"/>
              <a:buChar char="•"/>
            </a:pPr>
            <a:r>
              <a:rPr lang="en-US" dirty="0" smtClean="0"/>
              <a:t>humanistic</a:t>
            </a:r>
          </a:p>
          <a:p>
            <a:pPr marL="457200" indent="-457200" algn="just">
              <a:buFont typeface="Arial" pitchFamily="34" charset="0"/>
              <a:buChar char="•"/>
            </a:pPr>
            <a:r>
              <a:rPr lang="en-US" dirty="0" smtClean="0"/>
              <a:t>trait perspective</a:t>
            </a:r>
          </a:p>
          <a:p>
            <a:pPr marL="457200" indent="-457200" algn="just">
              <a:buFont typeface="Arial" pitchFamily="34" charset="0"/>
              <a:buChar char="•"/>
            </a:pPr>
            <a:r>
              <a:rPr lang="en-US" dirty="0" smtClean="0"/>
              <a:t>behaviorist theory</a:t>
            </a:r>
          </a:p>
          <a:p>
            <a:pPr marL="457200" indent="-457200" algn="just">
              <a:buFont typeface="Arial" pitchFamily="34" charset="0"/>
              <a:buChar char="•"/>
            </a:pPr>
            <a:endParaRPr lang="en-US" dirty="0"/>
          </a:p>
        </p:txBody>
      </p:sp>
    </p:spTree>
    <p:extLst>
      <p:ext uri="{BB962C8B-B14F-4D97-AF65-F5344CB8AC3E}">
        <p14:creationId xmlns:p14="http://schemas.microsoft.com/office/powerpoint/2010/main" val="33649201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4900" y="0"/>
            <a:ext cx="7315200" cy="2469185"/>
          </a:xfrm>
        </p:spPr>
        <p:txBody>
          <a:bodyPr>
            <a:normAutofit fontScale="90000"/>
          </a:bodyPr>
          <a:lstStyle/>
          <a:p>
            <a:r>
              <a:rPr lang="en-US" b="1" dirty="0" smtClean="0"/>
              <a:t/>
            </a:r>
            <a:br>
              <a:rPr lang="en-US" b="1" dirty="0" smtClean="0"/>
            </a:br>
            <a:r>
              <a:rPr lang="en-US" sz="4000" b="1" u="sng" dirty="0" smtClean="0">
                <a:latin typeface="Times New Roman" pitchFamily="18" charset="0"/>
                <a:cs typeface="Times New Roman" pitchFamily="18" charset="0"/>
              </a:rPr>
              <a:t>Psychoanalytic Personality Theory Definition</a:t>
            </a:r>
            <a:br>
              <a:rPr lang="en-US" sz="4000" b="1" u="sng" dirty="0" smtClean="0">
                <a:latin typeface="Times New Roman" pitchFamily="18" charset="0"/>
                <a:cs typeface="Times New Roman" pitchFamily="18" charset="0"/>
              </a:rPr>
            </a:b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a:xfrm>
            <a:off x="2070100" y="2028825"/>
            <a:ext cx="7357059" cy="4844415"/>
          </a:xfrm>
        </p:spPr>
        <p:txBody>
          <a:bodyPr>
            <a:normAutofit/>
          </a:bodyPr>
          <a:lstStyle/>
          <a:p>
            <a:pPr marL="457200" indent="-457200" algn="just">
              <a:buFont typeface="Arial" pitchFamily="34" charset="0"/>
              <a:buChar char="•"/>
            </a:pPr>
            <a:r>
              <a:rPr lang="en-US" dirty="0" smtClean="0"/>
              <a:t>The psychoanalytic personality theory was developed by famed psychoanalyst Sigmund Freud.</a:t>
            </a:r>
          </a:p>
          <a:p>
            <a:pPr marL="457200" indent="-457200" algn="just">
              <a:buFont typeface="Arial" pitchFamily="34" charset="0"/>
              <a:buChar char="•"/>
            </a:pPr>
            <a:r>
              <a:rPr lang="en-US" dirty="0" smtClean="0"/>
              <a:t> Freud believed that an individual's personality was a summation of their innate instincts and their parental influences. </a:t>
            </a:r>
          </a:p>
          <a:p>
            <a:pPr marL="457200" indent="-457200" algn="just">
              <a:buFont typeface="Arial" pitchFamily="34" charset="0"/>
              <a:buChar char="•"/>
            </a:pPr>
            <a:r>
              <a:rPr lang="en-US" dirty="0" smtClean="0"/>
              <a:t>He thought that these two forces, nature, and nurture, worked together to form a complete personality.</a:t>
            </a:r>
            <a:endParaRPr lang="en-US" dirty="0"/>
          </a:p>
        </p:txBody>
      </p:sp>
    </p:spTree>
    <p:extLst>
      <p:ext uri="{BB962C8B-B14F-4D97-AF65-F5344CB8AC3E}">
        <p14:creationId xmlns:p14="http://schemas.microsoft.com/office/powerpoint/2010/main" val="3065323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2500" y="1190625"/>
            <a:ext cx="7374229" cy="4570482"/>
          </a:xfrm>
        </p:spPr>
        <p:txBody>
          <a:bodyPr/>
          <a:lstStyle/>
          <a:p>
            <a:pPr marL="457200" indent="-457200" algn="just">
              <a:buFont typeface="Arial" pitchFamily="34" charset="0"/>
              <a:buChar char="•"/>
            </a:pPr>
            <a:r>
              <a:rPr lang="en-US" dirty="0" smtClean="0"/>
              <a:t>Freud believed that personality was made up of the following components</a:t>
            </a:r>
            <a:r>
              <a:rPr lang="en-US" dirty="0" smtClean="0"/>
              <a:t>:</a:t>
            </a:r>
          </a:p>
          <a:p>
            <a:pPr marL="457200" indent="-457200" algn="just">
              <a:buFont typeface="Arial" pitchFamily="34" charset="0"/>
              <a:buChar char="•"/>
            </a:pPr>
            <a:endParaRPr lang="en-US" dirty="0" smtClean="0"/>
          </a:p>
          <a:p>
            <a:pPr marL="457200" indent="-457200" algn="just">
              <a:buFont typeface="Arial" pitchFamily="34" charset="0"/>
              <a:buChar char="•"/>
            </a:pPr>
            <a:r>
              <a:rPr lang="en-US" dirty="0" smtClean="0"/>
              <a:t>instincts that drive behavior such as sex, hunger, and </a:t>
            </a:r>
            <a:r>
              <a:rPr lang="en-US" dirty="0" smtClean="0"/>
              <a:t>thirst</a:t>
            </a:r>
          </a:p>
          <a:p>
            <a:pPr marL="457200" indent="-457200" algn="just">
              <a:buFont typeface="Arial" pitchFamily="34" charset="0"/>
              <a:buChar char="•"/>
            </a:pPr>
            <a:endParaRPr lang="en-US" dirty="0" smtClean="0"/>
          </a:p>
          <a:p>
            <a:pPr marL="457200" indent="-457200" algn="just">
              <a:buFont typeface="Arial" pitchFamily="34" charset="0"/>
              <a:buChar char="•"/>
            </a:pPr>
            <a:r>
              <a:rPr lang="en-US" dirty="0" smtClean="0"/>
              <a:t>unconscious thought processes that the person is unaware of</a:t>
            </a:r>
          </a:p>
          <a:p>
            <a:pPr marL="457200" indent="-457200" algn="just">
              <a:buFont typeface="Arial" pitchFamily="34" charset="0"/>
              <a:buChar char="•"/>
            </a:pPr>
            <a:r>
              <a:rPr lang="en-US" dirty="0" smtClean="0"/>
              <a:t>childhood events, particularly parental influence and nurturing events</a:t>
            </a:r>
          </a:p>
          <a:p>
            <a:pPr marL="457200" indent="-457200" algn="just">
              <a:buFont typeface="Arial" pitchFamily="34" charset="0"/>
              <a:buChar char="•"/>
            </a:pPr>
            <a:endParaRPr lang="en-US" dirty="0"/>
          </a:p>
        </p:txBody>
      </p:sp>
    </p:spTree>
    <p:extLst>
      <p:ext uri="{BB962C8B-B14F-4D97-AF65-F5344CB8AC3E}">
        <p14:creationId xmlns:p14="http://schemas.microsoft.com/office/powerpoint/2010/main" val="29905163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6038" y="855040"/>
            <a:ext cx="5398770" cy="553998"/>
          </a:xfrm>
        </p:spPr>
        <p:txBody>
          <a:bodyPr/>
          <a:lstStyle/>
          <a:p>
            <a:r>
              <a:rPr lang="en-US" sz="3600" b="1" u="sng" dirty="0" smtClean="0">
                <a:latin typeface="Times New Roman" pitchFamily="18" charset="0"/>
                <a:cs typeface="Times New Roman" pitchFamily="18" charset="0"/>
              </a:rPr>
              <a:t>Personality</a:t>
            </a:r>
            <a:endParaRPr lang="en-US" sz="3600" b="1" u="sng" dirty="0">
              <a:latin typeface="Times New Roman" pitchFamily="18" charset="0"/>
              <a:cs typeface="Times New Roman" pitchFamily="18" charset="0"/>
            </a:endParaRPr>
          </a:p>
        </p:txBody>
      </p:sp>
      <p:sp>
        <p:nvSpPr>
          <p:cNvPr id="3" name="Content Placeholder 2"/>
          <p:cNvSpPr>
            <a:spLocks noGrp="1"/>
          </p:cNvSpPr>
          <p:nvPr>
            <p:ph idx="1"/>
          </p:nvPr>
        </p:nvSpPr>
        <p:spPr>
          <a:xfrm>
            <a:off x="1917701" y="1720418"/>
            <a:ext cx="7391400" cy="4844415"/>
          </a:xfrm>
        </p:spPr>
        <p:txBody>
          <a:bodyPr>
            <a:normAutofit/>
          </a:bodyPr>
          <a:lstStyle/>
          <a:p>
            <a:pPr marL="457200" indent="-457200" algn="just">
              <a:buFont typeface="Arial" pitchFamily="34" charset="0"/>
              <a:buChar char="•"/>
            </a:pPr>
            <a:r>
              <a:rPr lang="en-US" b="1" dirty="0" smtClean="0"/>
              <a:t>Personality</a:t>
            </a:r>
            <a:r>
              <a:rPr lang="en-US" dirty="0" smtClean="0"/>
              <a:t> refers to individual differences in characteristic patterns of thinking, feeling and behaving. </a:t>
            </a:r>
          </a:p>
          <a:p>
            <a:pPr marL="457200" indent="-457200" algn="just">
              <a:buFont typeface="Arial" pitchFamily="34" charset="0"/>
              <a:buChar char="•"/>
            </a:pPr>
            <a:r>
              <a:rPr lang="en-US" dirty="0" smtClean="0"/>
              <a:t>The study of personality focuses on two broad areas: </a:t>
            </a:r>
          </a:p>
          <a:p>
            <a:pPr marL="457200" indent="-457200" algn="just">
              <a:buFont typeface="Arial" pitchFamily="34" charset="0"/>
              <a:buChar char="•"/>
            </a:pPr>
            <a:r>
              <a:rPr lang="en-US" dirty="0" smtClean="0"/>
              <a:t>One is understanding individual differences in particular personality characteristics, such as sociability or irritability. </a:t>
            </a:r>
          </a:p>
          <a:p>
            <a:pPr marL="457200" indent="-457200" algn="just">
              <a:buFont typeface="Arial" pitchFamily="34" charset="0"/>
              <a:buChar char="•"/>
            </a:pPr>
            <a:r>
              <a:rPr lang="en-US" dirty="0" smtClean="0"/>
              <a:t>The other is understanding how the various parts of a person come together as a whole.</a:t>
            </a:r>
            <a:endParaRPr lang="en-US" dirty="0"/>
          </a:p>
        </p:txBody>
      </p:sp>
    </p:spTree>
    <p:extLst>
      <p:ext uri="{BB962C8B-B14F-4D97-AF65-F5344CB8AC3E}">
        <p14:creationId xmlns:p14="http://schemas.microsoft.com/office/powerpoint/2010/main" val="40432627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27300" y="1647825"/>
            <a:ext cx="6477000" cy="3323987"/>
          </a:xfrm>
        </p:spPr>
        <p:txBody>
          <a:bodyPr/>
          <a:lstStyle/>
          <a:p>
            <a:pPr marL="457200" indent="-457200" algn="just">
              <a:buFont typeface="Arial" pitchFamily="34" charset="0"/>
              <a:buChar char="•"/>
            </a:pPr>
            <a:r>
              <a:rPr lang="en-US" dirty="0" smtClean="0"/>
              <a:t>He believed that the events of the first five years of life developed the personality of adults. </a:t>
            </a:r>
            <a:endParaRPr lang="en-US" dirty="0" smtClean="0"/>
          </a:p>
          <a:p>
            <a:pPr algn="just"/>
            <a:endParaRPr lang="en-US" dirty="0" smtClean="0"/>
          </a:p>
          <a:p>
            <a:pPr marL="457200" indent="-457200" algn="just">
              <a:buFont typeface="Arial" pitchFamily="34" charset="0"/>
              <a:buChar char="•"/>
            </a:pPr>
            <a:r>
              <a:rPr lang="en-US" dirty="0" smtClean="0"/>
              <a:t>The instincts and the environment of a child during these crucial years would affect his personality development.</a:t>
            </a:r>
            <a:endParaRPr lang="en-US" dirty="0"/>
          </a:p>
        </p:txBody>
      </p:sp>
    </p:spTree>
    <p:extLst>
      <p:ext uri="{BB962C8B-B14F-4D97-AF65-F5344CB8AC3E}">
        <p14:creationId xmlns:p14="http://schemas.microsoft.com/office/powerpoint/2010/main" val="42436798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0101" y="1720418"/>
            <a:ext cx="7315200" cy="4844415"/>
          </a:xfrm>
        </p:spPr>
        <p:txBody>
          <a:bodyPr>
            <a:normAutofit/>
          </a:bodyPr>
          <a:lstStyle/>
          <a:p>
            <a:pPr marL="457200" indent="-457200" algn="just">
              <a:buFont typeface="Arial" pitchFamily="34" charset="0"/>
              <a:buChar char="•"/>
            </a:pPr>
            <a:r>
              <a:rPr lang="en-US" dirty="0" smtClean="0"/>
              <a:t>Freud also believed that personality was defined by three components:</a:t>
            </a:r>
          </a:p>
          <a:p>
            <a:pPr marL="457200" indent="-457200" algn="just">
              <a:buFont typeface="Arial" pitchFamily="34" charset="0"/>
              <a:buChar char="•"/>
            </a:pPr>
            <a:r>
              <a:rPr lang="en-US" dirty="0" smtClean="0"/>
              <a:t>The id controls the instinctual urges of a person.</a:t>
            </a:r>
          </a:p>
          <a:p>
            <a:pPr marL="457200" indent="-457200" algn="just">
              <a:buFont typeface="Arial" pitchFamily="34" charset="0"/>
              <a:buChar char="•"/>
            </a:pPr>
            <a:r>
              <a:rPr lang="en-US" dirty="0" smtClean="0"/>
              <a:t>The ego moderates the urges of the id and superego and keeps them in check with reality.</a:t>
            </a:r>
          </a:p>
          <a:p>
            <a:pPr marL="457200" indent="-457200" algn="just">
              <a:buFont typeface="Arial" pitchFamily="34" charset="0"/>
              <a:buChar char="•"/>
            </a:pPr>
            <a:r>
              <a:rPr lang="en-US" dirty="0" smtClean="0"/>
              <a:t>The superego is responsible for the development of a person's morals.</a:t>
            </a:r>
          </a:p>
          <a:p>
            <a:pPr marL="457200" indent="-457200" algn="just">
              <a:buFont typeface="Arial" pitchFamily="34" charset="0"/>
              <a:buChar char="•"/>
            </a:pPr>
            <a:endParaRPr lang="en-US" dirty="0"/>
          </a:p>
        </p:txBody>
      </p:sp>
    </p:spTree>
    <p:extLst>
      <p:ext uri="{BB962C8B-B14F-4D97-AF65-F5344CB8AC3E}">
        <p14:creationId xmlns:p14="http://schemas.microsoft.com/office/powerpoint/2010/main" val="29425276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0100" y="962025"/>
            <a:ext cx="7239000" cy="5907608"/>
          </a:xfrm>
        </p:spPr>
        <p:txBody>
          <a:bodyPr>
            <a:normAutofit/>
          </a:bodyPr>
          <a:lstStyle/>
          <a:p>
            <a:pPr marL="457200" indent="-457200" algn="just">
              <a:buFont typeface="Arial" pitchFamily="34" charset="0"/>
              <a:buChar char="•"/>
            </a:pPr>
            <a:r>
              <a:rPr lang="en-US" dirty="0" smtClean="0"/>
              <a:t>Freud hypothesized that children developed their personalities by progressing through a succession of stages that focused on particular regions of the body. </a:t>
            </a:r>
          </a:p>
          <a:p>
            <a:pPr marL="457200" indent="-457200" algn="just">
              <a:buFont typeface="Arial" pitchFamily="34" charset="0"/>
              <a:buChar char="•"/>
            </a:pPr>
            <a:r>
              <a:rPr lang="en-US" dirty="0" smtClean="0"/>
              <a:t>If a child progressed through the stages without incidence, they would be well-developed in that area. If not, they may develop an infatuation later in life. </a:t>
            </a:r>
          </a:p>
          <a:p>
            <a:pPr marL="457200" indent="-457200" algn="just">
              <a:buFont typeface="Arial" pitchFamily="34" charset="0"/>
              <a:buChar char="•"/>
            </a:pPr>
            <a:r>
              <a:rPr lang="en-US" dirty="0" smtClean="0"/>
              <a:t>For example, if a child does not successfully pass the oral stage in life, they may develop an eating disorder later in life or may become a chronic thumb-sucker.</a:t>
            </a:r>
            <a:endParaRPr lang="en-US" dirty="0"/>
          </a:p>
        </p:txBody>
      </p:sp>
    </p:spTree>
    <p:extLst>
      <p:ext uri="{BB962C8B-B14F-4D97-AF65-F5344CB8AC3E}">
        <p14:creationId xmlns:p14="http://schemas.microsoft.com/office/powerpoint/2010/main" val="10178892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500" y="428625"/>
            <a:ext cx="7201662" cy="1371601"/>
          </a:xfrm>
        </p:spPr>
        <p:txBody>
          <a:bodyPr>
            <a:normAutofit fontScale="90000"/>
          </a:bodyPr>
          <a:lstStyle/>
          <a:p>
            <a:r>
              <a:rPr lang="en-US" b="1" dirty="0" smtClean="0"/>
              <a:t/>
            </a:r>
            <a:br>
              <a:rPr lang="en-US" b="1" dirty="0" smtClean="0"/>
            </a:br>
            <a:r>
              <a:rPr lang="en-US" sz="4000" b="1" u="sng" dirty="0" smtClean="0">
                <a:latin typeface="Times New Roman" pitchFamily="18" charset="0"/>
                <a:cs typeface="Times New Roman" pitchFamily="18" charset="0"/>
              </a:rPr>
              <a:t>Humanistic Personality Theory Definition</a:t>
            </a:r>
            <a:r>
              <a:rPr lang="en-US" b="1" dirty="0" smtClean="0"/>
              <a:t/>
            </a:r>
            <a:br>
              <a:rPr lang="en-US" b="1" dirty="0" smtClean="0"/>
            </a:br>
            <a:endParaRPr lang="en-US" dirty="0"/>
          </a:p>
        </p:txBody>
      </p:sp>
      <p:sp>
        <p:nvSpPr>
          <p:cNvPr id="3" name="Content Placeholder 2"/>
          <p:cNvSpPr>
            <a:spLocks noGrp="1"/>
          </p:cNvSpPr>
          <p:nvPr>
            <p:ph idx="1"/>
          </p:nvPr>
        </p:nvSpPr>
        <p:spPr>
          <a:xfrm>
            <a:off x="2070101" y="2486025"/>
            <a:ext cx="7315200" cy="4154984"/>
          </a:xfrm>
        </p:spPr>
        <p:txBody>
          <a:bodyPr/>
          <a:lstStyle/>
          <a:p>
            <a:pPr marL="457200" indent="-457200" algn="just">
              <a:buFont typeface="Arial" pitchFamily="34" charset="0"/>
              <a:buChar char="•"/>
            </a:pPr>
            <a:r>
              <a:rPr lang="en-US" dirty="0" smtClean="0"/>
              <a:t>The humanistic personality theory was developed by Katherine Cook Briggs and Isabel Briggs Myers, a mother and daughter</a:t>
            </a:r>
            <a:r>
              <a:rPr lang="en-US" dirty="0" smtClean="0"/>
              <a:t>.</a:t>
            </a:r>
          </a:p>
          <a:p>
            <a:pPr marL="457200" indent="-457200" algn="just">
              <a:buFont typeface="Arial" pitchFamily="34" charset="0"/>
              <a:buChar char="•"/>
            </a:pPr>
            <a:r>
              <a:rPr lang="en-US" dirty="0" smtClean="0"/>
              <a:t> </a:t>
            </a:r>
            <a:endParaRPr lang="en-US" dirty="0" smtClean="0"/>
          </a:p>
          <a:p>
            <a:pPr marL="457200" indent="-457200" algn="just">
              <a:buFont typeface="Arial" pitchFamily="34" charset="0"/>
              <a:buChar char="•"/>
            </a:pPr>
            <a:r>
              <a:rPr lang="en-US" dirty="0" smtClean="0"/>
              <a:t>Humanistic personality theory highlights the importance of self-growth to develop healthy personality traits. </a:t>
            </a:r>
            <a:endParaRPr lang="en-US" dirty="0" smtClean="0"/>
          </a:p>
          <a:p>
            <a:pPr marL="457200" indent="-457200" algn="just">
              <a:buFont typeface="Arial" pitchFamily="34" charset="0"/>
              <a:buChar char="•"/>
            </a:pPr>
            <a:endParaRPr lang="en-US" dirty="0" smtClean="0"/>
          </a:p>
          <a:p>
            <a:pPr marL="457200" indent="-457200" algn="just">
              <a:buFont typeface="Arial" pitchFamily="34" charset="0"/>
              <a:buChar char="•"/>
            </a:pPr>
            <a:r>
              <a:rPr lang="en-US" dirty="0" smtClean="0"/>
              <a:t>The researchers developed the test to understand the differences in personalities.</a:t>
            </a:r>
            <a:endParaRPr lang="en-US" dirty="0"/>
          </a:p>
        </p:txBody>
      </p:sp>
    </p:spTree>
    <p:extLst>
      <p:ext uri="{BB962C8B-B14F-4D97-AF65-F5344CB8AC3E}">
        <p14:creationId xmlns:p14="http://schemas.microsoft.com/office/powerpoint/2010/main" val="4548162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6301" y="1720418"/>
            <a:ext cx="6858000" cy="3323987"/>
          </a:xfrm>
        </p:spPr>
        <p:txBody>
          <a:bodyPr/>
          <a:lstStyle/>
          <a:p>
            <a:pPr marL="457200" indent="-457200" algn="just">
              <a:buFont typeface="Arial" pitchFamily="34" charset="0"/>
              <a:buChar char="•"/>
            </a:pPr>
            <a:r>
              <a:rPr lang="en-US" dirty="0" smtClean="0"/>
              <a:t>They developed the Myers-Briggs Type Indicator, a questionnaire created in 1975 to help people understand their personality type. </a:t>
            </a:r>
            <a:endParaRPr lang="en-US" dirty="0" smtClean="0"/>
          </a:p>
          <a:p>
            <a:pPr marL="457200" indent="-457200" algn="just">
              <a:buFont typeface="Arial" pitchFamily="34" charset="0"/>
              <a:buChar char="•"/>
            </a:pPr>
            <a:endParaRPr lang="en-US" dirty="0" smtClean="0"/>
          </a:p>
          <a:p>
            <a:pPr marL="457200" indent="-457200" algn="just">
              <a:buFont typeface="Arial" pitchFamily="34" charset="0"/>
              <a:buChar char="•"/>
            </a:pPr>
            <a:r>
              <a:rPr lang="en-US" dirty="0" smtClean="0"/>
              <a:t>This test is used in clinical settings as well as research settings and has been translated into thirty languages.</a:t>
            </a:r>
            <a:endParaRPr lang="en-US" dirty="0"/>
          </a:p>
        </p:txBody>
      </p:sp>
    </p:spTree>
    <p:extLst>
      <p:ext uri="{BB962C8B-B14F-4D97-AF65-F5344CB8AC3E}">
        <p14:creationId xmlns:p14="http://schemas.microsoft.com/office/powerpoint/2010/main" val="18837461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2499" y="733425"/>
            <a:ext cx="7239001" cy="6324600"/>
          </a:xfrm>
        </p:spPr>
        <p:txBody>
          <a:bodyPr>
            <a:normAutofit lnSpcReduction="10000"/>
          </a:bodyPr>
          <a:lstStyle/>
          <a:p>
            <a:pPr marL="457200" indent="-457200" algn="just">
              <a:buFont typeface="Arial" pitchFamily="34" charset="0"/>
              <a:buChar char="•"/>
            </a:pPr>
            <a:r>
              <a:rPr lang="en-US" dirty="0" smtClean="0"/>
              <a:t>The test helps the individual understand four components of personality:</a:t>
            </a:r>
          </a:p>
          <a:p>
            <a:pPr marL="457200" indent="-457200" algn="just">
              <a:buFont typeface="Arial" pitchFamily="34" charset="0"/>
              <a:buChar char="•"/>
            </a:pPr>
            <a:r>
              <a:rPr lang="en-US" dirty="0" smtClean="0"/>
              <a:t>Introversion or extraversion refers to whether the person receives gratification from an outside stimulus, extraversion, or internal stimulus, introversion.</a:t>
            </a:r>
          </a:p>
          <a:p>
            <a:pPr marL="457200" indent="-457200" algn="just">
              <a:buFont typeface="Arial" pitchFamily="34" charset="0"/>
              <a:buChar char="•"/>
            </a:pPr>
            <a:r>
              <a:rPr lang="en-US" dirty="0" smtClean="0"/>
              <a:t>Sensing or intuition refers to if the person pays more attention to hands-on experiences, sensing, or imaginative scenarios, intuition.</a:t>
            </a:r>
          </a:p>
          <a:p>
            <a:pPr marL="457200" indent="-457200" algn="just">
              <a:buFont typeface="Arial" pitchFamily="34" charset="0"/>
              <a:buChar char="•"/>
            </a:pPr>
            <a:r>
              <a:rPr lang="en-US" dirty="0" smtClean="0"/>
              <a:t>Thinking or feeling measures if a person makes decisions based on facts, thinking, or emotion, feelings.</a:t>
            </a:r>
          </a:p>
          <a:p>
            <a:pPr marL="457200" indent="-457200" algn="just">
              <a:buFont typeface="Arial" pitchFamily="34" charset="0"/>
              <a:buChar char="•"/>
            </a:pPr>
            <a:r>
              <a:rPr lang="en-US" dirty="0" smtClean="0"/>
              <a:t>Judging or perceiving measures if a person prefers structure, judging, or if they are more adaptable, perceiving.</a:t>
            </a:r>
          </a:p>
          <a:p>
            <a:pPr marL="457200" indent="-457200" algn="just">
              <a:buFont typeface="Arial" pitchFamily="34" charset="0"/>
              <a:buChar char="•"/>
            </a:pPr>
            <a:endParaRPr lang="en-US" dirty="0"/>
          </a:p>
        </p:txBody>
      </p:sp>
    </p:spTree>
    <p:extLst>
      <p:ext uri="{BB962C8B-B14F-4D97-AF65-F5344CB8AC3E}">
        <p14:creationId xmlns:p14="http://schemas.microsoft.com/office/powerpoint/2010/main" val="24799671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7300" y="352425"/>
            <a:ext cx="7086600" cy="2316785"/>
          </a:xfrm>
        </p:spPr>
        <p:txBody>
          <a:bodyPr>
            <a:noAutofit/>
          </a:bodyPr>
          <a:lstStyle/>
          <a:p>
            <a:r>
              <a:rPr lang="en-US" sz="3600" b="1" u="sng" dirty="0" smtClean="0">
                <a:latin typeface="Times New Roman" pitchFamily="18" charset="0"/>
                <a:cs typeface="Times New Roman" pitchFamily="18" charset="0"/>
              </a:rPr>
              <a:t/>
            </a:r>
            <a:br>
              <a:rPr lang="en-US" sz="3600" b="1" u="sng" dirty="0" smtClean="0">
                <a:latin typeface="Times New Roman" pitchFamily="18" charset="0"/>
                <a:cs typeface="Times New Roman" pitchFamily="18" charset="0"/>
              </a:rPr>
            </a:br>
            <a:r>
              <a:rPr lang="en-US" sz="3600" b="1" u="sng" dirty="0" smtClean="0">
                <a:latin typeface="Times New Roman" pitchFamily="18" charset="0"/>
                <a:cs typeface="Times New Roman" pitchFamily="18" charset="0"/>
              </a:rPr>
              <a:t>The Trait Perspective Personality Theory Definition</a:t>
            </a:r>
            <a:br>
              <a:rPr lang="en-US" sz="3600" b="1" u="sng" dirty="0" smtClean="0">
                <a:latin typeface="Times New Roman" pitchFamily="18" charset="0"/>
                <a:cs typeface="Times New Roman" pitchFamily="18" charset="0"/>
              </a:rPr>
            </a:br>
            <a:endParaRPr lang="en-US" sz="3600" u="sng" dirty="0">
              <a:latin typeface="Times New Roman" pitchFamily="18" charset="0"/>
              <a:cs typeface="Times New Roman" pitchFamily="18" charset="0"/>
            </a:endParaRPr>
          </a:p>
        </p:txBody>
      </p:sp>
      <p:sp>
        <p:nvSpPr>
          <p:cNvPr id="3" name="Content Placeholder 2"/>
          <p:cNvSpPr>
            <a:spLocks noGrp="1"/>
          </p:cNvSpPr>
          <p:nvPr>
            <p:ph idx="1"/>
          </p:nvPr>
        </p:nvSpPr>
        <p:spPr>
          <a:xfrm>
            <a:off x="1841500" y="2181225"/>
            <a:ext cx="7585659" cy="4844415"/>
          </a:xfrm>
        </p:spPr>
        <p:txBody>
          <a:bodyPr>
            <a:normAutofit/>
          </a:bodyPr>
          <a:lstStyle/>
          <a:p>
            <a:pPr marL="457200" indent="-457200" algn="just">
              <a:buFont typeface="Arial" pitchFamily="34" charset="0"/>
              <a:buChar char="•"/>
            </a:pPr>
            <a:r>
              <a:rPr lang="en-US" dirty="0" smtClean="0"/>
              <a:t>The trait personality theory emphasizes the characteristics of the personality and is less concerned with the development of the personality. </a:t>
            </a:r>
            <a:endParaRPr lang="en-US" dirty="0" smtClean="0"/>
          </a:p>
          <a:p>
            <a:pPr marL="457200" indent="-457200" algn="just">
              <a:buFont typeface="Arial" pitchFamily="34" charset="0"/>
              <a:buChar char="•"/>
            </a:pPr>
            <a:endParaRPr lang="en-US" dirty="0" smtClean="0"/>
          </a:p>
          <a:p>
            <a:pPr marL="457200" indent="-457200" algn="just">
              <a:buFont typeface="Arial" pitchFamily="34" charset="0"/>
              <a:buChar char="•"/>
            </a:pPr>
            <a:r>
              <a:rPr lang="en-US" dirty="0" smtClean="0"/>
              <a:t>This theory concentrates on the descriptive terms used to detail an individual. </a:t>
            </a:r>
            <a:endParaRPr lang="en-US" dirty="0" smtClean="0"/>
          </a:p>
          <a:p>
            <a:pPr marL="457200" indent="-457200" algn="just">
              <a:buFont typeface="Arial" pitchFamily="34" charset="0"/>
              <a:buChar char="•"/>
            </a:pPr>
            <a:endParaRPr lang="en-US" dirty="0" smtClean="0"/>
          </a:p>
          <a:p>
            <a:pPr marL="457200" indent="-457200" algn="just">
              <a:buFont typeface="Arial" pitchFamily="34" charset="0"/>
              <a:buChar char="•"/>
            </a:pPr>
            <a:r>
              <a:rPr lang="en-US" dirty="0" smtClean="0"/>
              <a:t>This theory believes that these descriptive terms, such as happy, outgoing, and angry, make up a personality.</a:t>
            </a:r>
            <a:endParaRPr lang="en-US" dirty="0"/>
          </a:p>
        </p:txBody>
      </p:sp>
    </p:spTree>
    <p:extLst>
      <p:ext uri="{BB962C8B-B14F-4D97-AF65-F5344CB8AC3E}">
        <p14:creationId xmlns:p14="http://schemas.microsoft.com/office/powerpoint/2010/main" val="13754698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2499" y="885825"/>
            <a:ext cx="7315201" cy="6095999"/>
          </a:xfrm>
        </p:spPr>
        <p:txBody>
          <a:bodyPr>
            <a:normAutofit lnSpcReduction="10000"/>
          </a:bodyPr>
          <a:lstStyle/>
          <a:p>
            <a:pPr marL="457200" indent="-457200" algn="just">
              <a:buFont typeface="Arial" pitchFamily="34" charset="0"/>
              <a:buChar char="•"/>
            </a:pPr>
            <a:r>
              <a:rPr lang="en-US" dirty="0" smtClean="0"/>
              <a:t>The character traits this theory focuses on are called the Big Five Personality Dimensions:</a:t>
            </a:r>
          </a:p>
          <a:p>
            <a:pPr marL="457200" indent="-457200" algn="just">
              <a:buFont typeface="Arial" pitchFamily="34" charset="0"/>
              <a:buChar char="•"/>
            </a:pPr>
            <a:r>
              <a:rPr lang="en-US" dirty="0" smtClean="0"/>
              <a:t>Openness measures a person's adaptability, abstract thinking, and creativity.</a:t>
            </a:r>
          </a:p>
          <a:p>
            <a:pPr marL="457200" indent="-457200" algn="just">
              <a:buFont typeface="Arial" pitchFamily="34" charset="0"/>
              <a:buChar char="•"/>
            </a:pPr>
            <a:r>
              <a:rPr lang="en-US" dirty="0" smtClean="0"/>
              <a:t>Conscientiousness focuses on an individual's ability to meet goals, pay attention to details, and prepare for tasks.</a:t>
            </a:r>
          </a:p>
          <a:p>
            <a:pPr marL="457200" indent="-457200" algn="just">
              <a:buFont typeface="Arial" pitchFamily="34" charset="0"/>
              <a:buChar char="•"/>
            </a:pPr>
            <a:r>
              <a:rPr lang="en-US" dirty="0" smtClean="0"/>
              <a:t>Extraversion measures if a person is excitable, easy to talk to, assertive, and conversational.</a:t>
            </a:r>
          </a:p>
          <a:p>
            <a:pPr marL="457200" indent="-457200" algn="just">
              <a:buFont typeface="Arial" pitchFamily="34" charset="0"/>
              <a:buChar char="•"/>
            </a:pPr>
            <a:r>
              <a:rPr lang="en-US" dirty="0" smtClean="0"/>
              <a:t>Agreeableness measures the person's trust, empathy, affection, and kindness with others.</a:t>
            </a:r>
          </a:p>
          <a:p>
            <a:pPr marL="457200" indent="-457200" algn="just">
              <a:buFont typeface="Arial" pitchFamily="34" charset="0"/>
              <a:buChar char="•"/>
            </a:pPr>
            <a:r>
              <a:rPr lang="en-US" dirty="0" smtClean="0"/>
              <a:t>Neuroticism focuses on whether a person is moody, stressed, sad, depressed, or is dramatic.</a:t>
            </a:r>
          </a:p>
          <a:p>
            <a:pPr marL="457200" indent="-457200" algn="just">
              <a:buFont typeface="Arial" pitchFamily="34" charset="0"/>
              <a:buChar char="•"/>
            </a:pPr>
            <a:endParaRPr lang="en-US" dirty="0"/>
          </a:p>
        </p:txBody>
      </p:sp>
    </p:spTree>
    <p:extLst>
      <p:ext uri="{BB962C8B-B14F-4D97-AF65-F5344CB8AC3E}">
        <p14:creationId xmlns:p14="http://schemas.microsoft.com/office/powerpoint/2010/main" val="3771551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6301" y="885826"/>
            <a:ext cx="7162800" cy="5679008"/>
          </a:xfrm>
        </p:spPr>
        <p:txBody>
          <a:bodyPr>
            <a:normAutofit lnSpcReduction="10000"/>
          </a:bodyPr>
          <a:lstStyle/>
          <a:p>
            <a:pPr marL="457200" indent="-457200" algn="just">
              <a:buFont typeface="Arial" pitchFamily="34" charset="0"/>
              <a:buChar char="•"/>
            </a:pPr>
            <a:r>
              <a:rPr lang="en-US" dirty="0" smtClean="0"/>
              <a:t>This approach assumes behavior is determined by relatively stable traits which are the fundamental units of one’s personality</a:t>
            </a:r>
            <a:r>
              <a:rPr lang="en-US" dirty="0" smtClean="0"/>
              <a:t>.</a:t>
            </a:r>
          </a:p>
          <a:p>
            <a:pPr marL="457200" indent="-457200" algn="just">
              <a:buFont typeface="Arial" pitchFamily="34" charset="0"/>
              <a:buChar char="•"/>
            </a:pPr>
            <a:endParaRPr lang="en-US" dirty="0" smtClean="0"/>
          </a:p>
          <a:p>
            <a:pPr marL="457200" indent="-457200" algn="just">
              <a:buFont typeface="Arial" pitchFamily="34" charset="0"/>
              <a:buChar char="•"/>
            </a:pPr>
            <a:r>
              <a:rPr lang="en-US" dirty="0" smtClean="0"/>
              <a:t>Traits predispose one to act in a certain way, regardless of the situation</a:t>
            </a:r>
            <a:r>
              <a:rPr lang="en-US" dirty="0" smtClean="0"/>
              <a:t>.</a:t>
            </a:r>
          </a:p>
          <a:p>
            <a:pPr marL="457200" indent="-457200" algn="just">
              <a:buFont typeface="Arial" pitchFamily="34" charset="0"/>
              <a:buChar char="•"/>
            </a:pPr>
            <a:endParaRPr lang="en-US" dirty="0" smtClean="0"/>
          </a:p>
          <a:p>
            <a:pPr marL="457200" indent="-457200" algn="just">
              <a:buFont typeface="Arial" pitchFamily="34" charset="0"/>
              <a:buChar char="•"/>
            </a:pPr>
            <a:r>
              <a:rPr lang="en-US" dirty="0" smtClean="0"/>
              <a:t> This means that traits should remain consistent across situations and over time, but may vary between individuals</a:t>
            </a:r>
            <a:r>
              <a:rPr lang="en-US" dirty="0" smtClean="0"/>
              <a:t>.</a:t>
            </a:r>
          </a:p>
          <a:p>
            <a:pPr marL="457200" indent="-457200" algn="just">
              <a:buFont typeface="Arial" pitchFamily="34" charset="0"/>
              <a:buChar char="•"/>
            </a:pPr>
            <a:endParaRPr lang="en-US" dirty="0" smtClean="0"/>
          </a:p>
          <a:p>
            <a:pPr marL="457200" indent="-457200" algn="just">
              <a:buFont typeface="Arial" pitchFamily="34" charset="0"/>
              <a:buChar char="•"/>
            </a:pPr>
            <a:r>
              <a:rPr lang="en-US" dirty="0" smtClean="0"/>
              <a:t> It is presumed that individuals differ in their traits due to genetic differences.</a:t>
            </a:r>
          </a:p>
          <a:p>
            <a:pPr marL="457200" indent="-457200" algn="just">
              <a:buFont typeface="Arial" pitchFamily="34" charset="0"/>
              <a:buChar char="•"/>
            </a:pPr>
            <a:endParaRPr lang="en-US" dirty="0"/>
          </a:p>
        </p:txBody>
      </p:sp>
    </p:spTree>
    <p:extLst>
      <p:ext uri="{BB962C8B-B14F-4D97-AF65-F5344CB8AC3E}">
        <p14:creationId xmlns:p14="http://schemas.microsoft.com/office/powerpoint/2010/main" val="8801949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6038" y="855040"/>
            <a:ext cx="6896862" cy="1097585"/>
          </a:xfrm>
        </p:spPr>
        <p:txBody>
          <a:bodyPr>
            <a:normAutofit fontScale="90000"/>
          </a:bodyPr>
          <a:lstStyle/>
          <a:p>
            <a:r>
              <a:rPr lang="en-US" sz="4000" b="1" u="sng" dirty="0" err="1" smtClean="0">
                <a:latin typeface="Times New Roman" pitchFamily="18" charset="0"/>
                <a:cs typeface="Times New Roman" pitchFamily="18" charset="0"/>
              </a:rPr>
              <a:t>Eysenck’s</a:t>
            </a:r>
            <a:r>
              <a:rPr lang="en-US" sz="4000" b="1" u="sng" dirty="0" smtClean="0">
                <a:latin typeface="Times New Roman" pitchFamily="18" charset="0"/>
                <a:cs typeface="Times New Roman" pitchFamily="18" charset="0"/>
              </a:rPr>
              <a:t> Personality Theory</a:t>
            </a:r>
            <a:r>
              <a:rPr lang="en-US" dirty="0" smtClean="0"/>
              <a:t/>
            </a:r>
            <a:br>
              <a:rPr lang="en-US" dirty="0" smtClean="0"/>
            </a:br>
            <a:endParaRPr lang="en-US" dirty="0"/>
          </a:p>
        </p:txBody>
      </p:sp>
      <p:sp>
        <p:nvSpPr>
          <p:cNvPr id="3" name="Content Placeholder 2"/>
          <p:cNvSpPr>
            <a:spLocks noGrp="1"/>
          </p:cNvSpPr>
          <p:nvPr>
            <p:ph idx="1"/>
          </p:nvPr>
        </p:nvSpPr>
        <p:spPr>
          <a:xfrm>
            <a:off x="1917701" y="1720418"/>
            <a:ext cx="7467600" cy="4844415"/>
          </a:xfrm>
        </p:spPr>
        <p:txBody>
          <a:bodyPr>
            <a:normAutofit/>
          </a:bodyPr>
          <a:lstStyle/>
          <a:p>
            <a:pPr marL="457200" indent="-457200" algn="just">
              <a:buFont typeface="Arial" pitchFamily="34" charset="0"/>
              <a:buChar char="•"/>
            </a:pPr>
            <a:r>
              <a:rPr lang="en-US" dirty="0" err="1" smtClean="0"/>
              <a:t>Eysenck</a:t>
            </a:r>
            <a:r>
              <a:rPr lang="en-US" dirty="0" smtClean="0"/>
              <a:t> (1952, 1967, 1982) proposed a theory of personality based on biological factors, arguing that individuals inherit a type of nervous system that affects their ability to learn and adapt to the environment</a:t>
            </a:r>
            <a:r>
              <a:rPr lang="en-US" dirty="0" smtClean="0"/>
              <a:t>.</a:t>
            </a:r>
          </a:p>
          <a:p>
            <a:pPr marL="457200" indent="-457200" algn="just">
              <a:buFont typeface="Arial" pitchFamily="34" charset="0"/>
              <a:buChar char="•"/>
            </a:pPr>
            <a:endParaRPr lang="en-US" dirty="0" smtClean="0"/>
          </a:p>
          <a:p>
            <a:pPr marL="457200" indent="-457200" algn="just">
              <a:buFont typeface="Arial" pitchFamily="34" charset="0"/>
              <a:buChar char="•"/>
            </a:pPr>
            <a:r>
              <a:rPr lang="en-US" dirty="0" smtClean="0"/>
              <a:t>During 1940s </a:t>
            </a:r>
            <a:r>
              <a:rPr lang="en-US" dirty="0" err="1" smtClean="0"/>
              <a:t>Eysenck</a:t>
            </a:r>
            <a:r>
              <a:rPr lang="en-US" dirty="0" smtClean="0"/>
              <a:t> was working at the </a:t>
            </a:r>
            <a:r>
              <a:rPr lang="en-US" dirty="0" err="1" smtClean="0"/>
              <a:t>Maudsley</a:t>
            </a:r>
            <a:r>
              <a:rPr lang="en-US" dirty="0" smtClean="0"/>
              <a:t> psychiatric hospital in London. His job was to make an initial assessment of each patient before their mental disorder was diagnosed by a psychiatrist.</a:t>
            </a:r>
          </a:p>
          <a:p>
            <a:pPr marL="457200" indent="-457200" algn="just">
              <a:buFont typeface="Arial" pitchFamily="34" charset="0"/>
              <a:buChar char="•"/>
            </a:pPr>
            <a:endParaRPr lang="en-US" dirty="0"/>
          </a:p>
        </p:txBody>
      </p:sp>
    </p:spTree>
    <p:extLst>
      <p:ext uri="{BB962C8B-B14F-4D97-AF65-F5344CB8AC3E}">
        <p14:creationId xmlns:p14="http://schemas.microsoft.com/office/powerpoint/2010/main" val="10924073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98700" y="962026"/>
            <a:ext cx="7162799" cy="5602808"/>
          </a:xfrm>
        </p:spPr>
        <p:txBody>
          <a:bodyPr>
            <a:normAutofit/>
          </a:bodyPr>
          <a:lstStyle/>
          <a:p>
            <a:pPr marL="457200" indent="-457200" algn="just" fontAlgn="base">
              <a:buFont typeface="Arial" pitchFamily="34" charset="0"/>
              <a:buChar char="•"/>
            </a:pPr>
            <a:r>
              <a:rPr lang="en-US" dirty="0" smtClean="0"/>
              <a:t>Personality describes the unique patterns of thoughts, feelings, and behaviors that distinguish a person from others. A product of both biology and environment, it remains fairly consistent throughout life.</a:t>
            </a:r>
          </a:p>
          <a:p>
            <a:pPr marL="457200" indent="-457200" algn="just" fontAlgn="base">
              <a:buFont typeface="Arial" pitchFamily="34" charset="0"/>
              <a:buChar char="•"/>
            </a:pPr>
            <a:r>
              <a:rPr lang="en-US" dirty="0" smtClean="0"/>
              <a:t>Examples of personality can be found in how we describe other people's traits. For instance, </a:t>
            </a:r>
          </a:p>
          <a:p>
            <a:pPr marL="457200" indent="-457200" algn="just" fontAlgn="base">
              <a:buFont typeface="Arial" pitchFamily="34" charset="0"/>
              <a:buChar char="•"/>
            </a:pPr>
            <a:r>
              <a:rPr lang="en-US" dirty="0" smtClean="0"/>
              <a:t>"She is generous, caring, and a bit of a perfectionist," or</a:t>
            </a:r>
          </a:p>
          <a:p>
            <a:pPr marL="457200" indent="-457200" algn="just" fontAlgn="base">
              <a:buFont typeface="Arial" pitchFamily="34" charset="0"/>
              <a:buChar char="•"/>
            </a:pPr>
            <a:r>
              <a:rPr lang="en-US" dirty="0" smtClean="0"/>
              <a:t> "They are loyal and protective of their friends."</a:t>
            </a:r>
          </a:p>
          <a:p>
            <a:pPr marL="457200" indent="-457200" algn="just">
              <a:buFont typeface="Arial" pitchFamily="34" charset="0"/>
              <a:buChar char="•"/>
            </a:pPr>
            <a:endParaRPr lang="en-US" dirty="0"/>
          </a:p>
        </p:txBody>
      </p:sp>
    </p:spTree>
    <p:extLst>
      <p:ext uri="{BB962C8B-B14F-4D97-AF65-F5344CB8AC3E}">
        <p14:creationId xmlns:p14="http://schemas.microsoft.com/office/powerpoint/2010/main" val="21437891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0100" y="809625"/>
            <a:ext cx="7239000" cy="5983808"/>
          </a:xfrm>
        </p:spPr>
        <p:txBody>
          <a:bodyPr>
            <a:normAutofit/>
          </a:bodyPr>
          <a:lstStyle/>
          <a:p>
            <a:pPr marL="457200" indent="-457200" algn="just">
              <a:buFont typeface="Arial" pitchFamily="34" charset="0"/>
              <a:buChar char="•"/>
            </a:pPr>
            <a:r>
              <a:rPr lang="en-US" dirty="0" smtClean="0"/>
              <a:t>Through this position, he compiled a battery of questions about behavior, which he later applied to 700 soldiers who were being treated for neurotic disorders at the hospital (</a:t>
            </a:r>
            <a:r>
              <a:rPr lang="en-US" dirty="0" err="1" smtClean="0"/>
              <a:t>Eysenck</a:t>
            </a:r>
            <a:r>
              <a:rPr lang="en-US" dirty="0" smtClean="0"/>
              <a:t> (1947</a:t>
            </a:r>
            <a:r>
              <a:rPr lang="en-US" dirty="0" smtClean="0"/>
              <a:t>).</a:t>
            </a:r>
          </a:p>
          <a:p>
            <a:pPr marL="457200" indent="-457200" algn="just">
              <a:buFont typeface="Arial" pitchFamily="34" charset="0"/>
              <a:buChar char="•"/>
            </a:pPr>
            <a:endParaRPr lang="en-US" dirty="0" smtClean="0"/>
          </a:p>
          <a:p>
            <a:pPr marL="457200" indent="-457200" algn="just">
              <a:buFont typeface="Arial" pitchFamily="34" charset="0"/>
              <a:buChar char="•"/>
            </a:pPr>
            <a:r>
              <a:rPr lang="en-US" dirty="0" smtClean="0"/>
              <a:t>He found that the soldiers' answers seemed to link naturally with one another, suggesting that there were a number of different personality traits which were being revealed by the soldier's answers</a:t>
            </a:r>
            <a:r>
              <a:rPr lang="en-US" dirty="0" smtClean="0"/>
              <a:t>.</a:t>
            </a:r>
          </a:p>
          <a:p>
            <a:pPr marL="457200" indent="-457200" algn="just">
              <a:buFont typeface="Arial" pitchFamily="34" charset="0"/>
              <a:buChar char="•"/>
            </a:pPr>
            <a:endParaRPr lang="en-US" dirty="0" smtClean="0"/>
          </a:p>
          <a:p>
            <a:pPr marL="457200" indent="-457200" algn="just">
              <a:buFont typeface="Arial" pitchFamily="34" charset="0"/>
              <a:buChar char="•"/>
            </a:pPr>
            <a:r>
              <a:rPr lang="en-US" dirty="0" smtClean="0"/>
              <a:t>He called these first-order personality traits</a:t>
            </a:r>
          </a:p>
          <a:p>
            <a:pPr marL="457200" indent="-457200" algn="just">
              <a:buFont typeface="Arial" pitchFamily="34" charset="0"/>
              <a:buChar char="•"/>
            </a:pPr>
            <a:endParaRPr lang="en-US" dirty="0"/>
          </a:p>
        </p:txBody>
      </p:sp>
    </p:spTree>
    <p:extLst>
      <p:ext uri="{BB962C8B-B14F-4D97-AF65-F5344CB8AC3E}">
        <p14:creationId xmlns:p14="http://schemas.microsoft.com/office/powerpoint/2010/main" val="4587135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6300" y="2409825"/>
            <a:ext cx="7162800" cy="1661993"/>
          </a:xfrm>
        </p:spPr>
        <p:txBody>
          <a:bodyPr/>
          <a:lstStyle/>
          <a:p>
            <a:pPr marL="457200" indent="-457200" algn="just">
              <a:buFont typeface="Arial" pitchFamily="34" charset="0"/>
              <a:buChar char="•"/>
            </a:pPr>
            <a:r>
              <a:rPr lang="en-US" dirty="0" smtClean="0"/>
              <a:t>He used a technique called factor analysis. This technique reduces behavior to a number of factors which can be grouped together under separate headings, called dimensions.</a:t>
            </a:r>
            <a:endParaRPr lang="en-US" dirty="0"/>
          </a:p>
        </p:txBody>
      </p:sp>
    </p:spTree>
    <p:extLst>
      <p:ext uri="{BB962C8B-B14F-4D97-AF65-F5344CB8AC3E}">
        <p14:creationId xmlns:p14="http://schemas.microsoft.com/office/powerpoint/2010/main" val="31060111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2500" y="2486025"/>
            <a:ext cx="7010400" cy="1661993"/>
          </a:xfrm>
        </p:spPr>
        <p:txBody>
          <a:bodyPr/>
          <a:lstStyle/>
          <a:p>
            <a:pPr marL="457200" indent="-457200" algn="just">
              <a:buFont typeface="Arial" pitchFamily="34" charset="0"/>
              <a:buChar char="•"/>
            </a:pPr>
            <a:r>
              <a:rPr lang="en-US" dirty="0" err="1" smtClean="0"/>
              <a:t>Eysenck</a:t>
            </a:r>
            <a:r>
              <a:rPr lang="en-US" dirty="0" smtClean="0"/>
              <a:t> (1947) found that their behavior could be represented by two dimensions: Introversion / Extroversion (E); Neuroticism / Stability (N). </a:t>
            </a:r>
            <a:r>
              <a:rPr lang="en-US" dirty="0" err="1" smtClean="0"/>
              <a:t>Eysenck</a:t>
            </a:r>
            <a:r>
              <a:rPr lang="en-US" dirty="0" smtClean="0"/>
              <a:t> called these second-order personality traits.</a:t>
            </a:r>
            <a:endParaRPr lang="en-US" dirty="0"/>
          </a:p>
        </p:txBody>
      </p:sp>
    </p:spTree>
    <p:extLst>
      <p:ext uri="{BB962C8B-B14F-4D97-AF65-F5344CB8AC3E}">
        <p14:creationId xmlns:p14="http://schemas.microsoft.com/office/powerpoint/2010/main" val="15557443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0101" y="581026"/>
            <a:ext cx="7086600" cy="5983808"/>
          </a:xfrm>
        </p:spPr>
        <p:txBody>
          <a:bodyPr>
            <a:normAutofit/>
          </a:bodyPr>
          <a:lstStyle/>
          <a:p>
            <a:pPr marL="457200" indent="-457200" algn="just">
              <a:buFont typeface="Arial" pitchFamily="34" charset="0"/>
              <a:buChar char="•"/>
            </a:pPr>
            <a:r>
              <a:rPr lang="en-US" dirty="0" smtClean="0"/>
              <a:t>A person’s level of neuroticism is determined by the reactivity of their </a:t>
            </a:r>
            <a:r>
              <a:rPr lang="en-US" dirty="0" smtClean="0">
                <a:hlinkClick r:id="rId2"/>
              </a:rPr>
              <a:t>sympathetic nervous system</a:t>
            </a:r>
            <a:r>
              <a:rPr lang="en-US" dirty="0" smtClean="0"/>
              <a:t>. A stable person’s nervous system will generally be less reactive to stressful situations, remaining calm and level headed</a:t>
            </a:r>
            <a:r>
              <a:rPr lang="en-US" dirty="0" smtClean="0"/>
              <a:t>.</a:t>
            </a:r>
          </a:p>
          <a:p>
            <a:pPr marL="457200" indent="-457200" algn="just">
              <a:buFont typeface="Arial" pitchFamily="34" charset="0"/>
              <a:buChar char="•"/>
            </a:pPr>
            <a:endParaRPr lang="en-US" dirty="0" smtClean="0"/>
          </a:p>
          <a:p>
            <a:pPr marL="457200" indent="-457200" algn="just">
              <a:buFont typeface="Arial" pitchFamily="34" charset="0"/>
              <a:buChar char="•"/>
            </a:pPr>
            <a:r>
              <a:rPr lang="en-US" dirty="0" smtClean="0"/>
              <a:t>Someone high in neuroticism on the other hand will be much more unstable, and prone to overreacting to stimuli and may be quick to worry, anger or fear. They are overly emotional and find it difficult to calm down once upset. Neurotic individuals have an ANS that responds quickly to stress.</a:t>
            </a:r>
            <a:endParaRPr lang="en-US" dirty="0"/>
          </a:p>
        </p:txBody>
      </p:sp>
    </p:spTree>
    <p:extLst>
      <p:ext uri="{BB962C8B-B14F-4D97-AF65-F5344CB8AC3E}">
        <p14:creationId xmlns:p14="http://schemas.microsoft.com/office/powerpoint/2010/main" val="6552581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365500" y="3171825"/>
            <a:ext cx="4391025" cy="752129"/>
          </a:xfrm>
          <a:prstGeom prst="rect">
            <a:avLst/>
          </a:prstGeom>
        </p:spPr>
        <p:txBody>
          <a:bodyPr vert="horz" wrap="square" lIns="0" tIns="13335" rIns="0" bIns="0" rtlCol="0">
            <a:spAutoFit/>
          </a:bodyPr>
          <a:lstStyle/>
          <a:p>
            <a:pPr marL="12700">
              <a:lnSpc>
                <a:spcPct val="100000"/>
              </a:lnSpc>
              <a:spcBef>
                <a:spcPts val="105"/>
              </a:spcBef>
            </a:pPr>
            <a:r>
              <a:rPr sz="4800" spc="5" dirty="0">
                <a:latin typeface="Algerian" pitchFamily="82" charset="0"/>
              </a:rPr>
              <a:t>THANK</a:t>
            </a:r>
            <a:r>
              <a:rPr sz="4800" spc="-220" dirty="0">
                <a:latin typeface="Algerian" pitchFamily="82" charset="0"/>
              </a:rPr>
              <a:t> </a:t>
            </a:r>
            <a:r>
              <a:rPr sz="4800" spc="5" dirty="0">
                <a:latin typeface="Algerian" pitchFamily="82" charset="0"/>
              </a:rPr>
              <a:t>YOU</a:t>
            </a:r>
            <a:endParaRPr sz="4800" dirty="0">
              <a:latin typeface="Algerian" pitchFamily="8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2501" y="962026"/>
            <a:ext cx="7010400" cy="5602808"/>
          </a:xfrm>
        </p:spPr>
        <p:txBody>
          <a:bodyPr>
            <a:normAutofit/>
          </a:bodyPr>
          <a:lstStyle/>
          <a:p>
            <a:pPr marL="457200" indent="-457200" algn="just">
              <a:buFont typeface="Arial" pitchFamily="34" charset="0"/>
              <a:buChar char="•"/>
            </a:pPr>
            <a:r>
              <a:rPr lang="en-US" b="1" dirty="0" smtClean="0"/>
              <a:t>Personality</a:t>
            </a:r>
            <a:r>
              <a:rPr lang="en-US" dirty="0" smtClean="0"/>
              <a:t>, a characteristic way of </a:t>
            </a:r>
            <a:r>
              <a:rPr lang="en-US" dirty="0" smtClean="0">
                <a:hlinkClick r:id="rId2"/>
              </a:rPr>
              <a:t>thinking</a:t>
            </a:r>
            <a:r>
              <a:rPr lang="en-US" dirty="0" smtClean="0"/>
              <a:t>, feeling, and behaving. Personality embraces moods, attitudes, and opinions and is most clearly expressed in interactions with other people</a:t>
            </a:r>
            <a:r>
              <a:rPr lang="en-US" dirty="0" smtClean="0"/>
              <a:t>.</a:t>
            </a:r>
          </a:p>
          <a:p>
            <a:pPr algn="just"/>
            <a:endParaRPr lang="en-US" dirty="0" smtClean="0"/>
          </a:p>
          <a:p>
            <a:pPr marL="457200" indent="-457200" algn="just">
              <a:buFont typeface="Arial" pitchFamily="34" charset="0"/>
              <a:buChar char="•"/>
            </a:pPr>
            <a:r>
              <a:rPr lang="en-US" dirty="0" smtClean="0"/>
              <a:t> It includes behavioral characteristics, both </a:t>
            </a:r>
            <a:r>
              <a:rPr lang="en-US" dirty="0" smtClean="0">
                <a:hlinkClick r:id="rId3"/>
              </a:rPr>
              <a:t>inherent</a:t>
            </a:r>
            <a:r>
              <a:rPr lang="en-US" dirty="0" smtClean="0"/>
              <a:t> and acquired, that distinguish one person from another and that can be observed in people’s relations to the </a:t>
            </a:r>
            <a:r>
              <a:rPr lang="en-US" dirty="0" smtClean="0">
                <a:hlinkClick r:id="rId4"/>
              </a:rPr>
              <a:t>environment</a:t>
            </a:r>
            <a:r>
              <a:rPr lang="en-US" dirty="0" smtClean="0"/>
              <a:t> and to the </a:t>
            </a:r>
            <a:r>
              <a:rPr lang="en-US" dirty="0" smtClean="0">
                <a:hlinkClick r:id="rId5"/>
              </a:rPr>
              <a:t>social group</a:t>
            </a:r>
            <a:r>
              <a:rPr lang="en-US" dirty="0" smtClean="0"/>
              <a:t>.</a:t>
            </a:r>
            <a:endParaRPr lang="en-US" dirty="0"/>
          </a:p>
        </p:txBody>
      </p:sp>
    </p:spTree>
    <p:extLst>
      <p:ext uri="{BB962C8B-B14F-4D97-AF65-F5344CB8AC3E}">
        <p14:creationId xmlns:p14="http://schemas.microsoft.com/office/powerpoint/2010/main" val="766933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6301" y="1720417"/>
            <a:ext cx="7010400" cy="3737407"/>
          </a:xfrm>
        </p:spPr>
        <p:txBody>
          <a:bodyPr/>
          <a:lstStyle/>
          <a:p>
            <a:pPr marL="457200" indent="-457200" algn="just">
              <a:buFont typeface="Arial" pitchFamily="34" charset="0"/>
              <a:buChar char="•"/>
            </a:pPr>
            <a:r>
              <a:rPr lang="en-US" dirty="0" smtClean="0"/>
              <a:t>"Personality is the dynamic organization within the individual of those psychophysical systems that determine his characteristics behavior and thought" (</a:t>
            </a:r>
            <a:r>
              <a:rPr lang="en-US" dirty="0" err="1" smtClean="0"/>
              <a:t>Allport</a:t>
            </a:r>
            <a:r>
              <a:rPr lang="en-US" dirty="0" smtClean="0"/>
              <a:t>, 1961, p. 28</a:t>
            </a:r>
            <a:r>
              <a:rPr lang="en-US" dirty="0" smtClean="0"/>
              <a:t>)</a:t>
            </a:r>
          </a:p>
          <a:p>
            <a:pPr marL="457200" indent="-457200" algn="just">
              <a:buFont typeface="Arial" pitchFamily="34" charset="0"/>
              <a:buChar char="•"/>
            </a:pPr>
            <a:endParaRPr lang="en-US" dirty="0" smtClean="0"/>
          </a:p>
          <a:p>
            <a:pPr marL="457200" indent="-457200" algn="just">
              <a:buFont typeface="Arial" pitchFamily="34" charset="0"/>
              <a:buChar char="•"/>
            </a:pPr>
            <a:r>
              <a:rPr lang="en-US" dirty="0" smtClean="0"/>
              <a:t>“The characteristics or blend of characteristics that make a person unique” (Weinberg &amp; Gould, 1999).</a:t>
            </a:r>
            <a:endParaRPr lang="en-US" dirty="0"/>
          </a:p>
        </p:txBody>
      </p:sp>
    </p:spTree>
    <p:extLst>
      <p:ext uri="{BB962C8B-B14F-4D97-AF65-F5344CB8AC3E}">
        <p14:creationId xmlns:p14="http://schemas.microsoft.com/office/powerpoint/2010/main" val="3567474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2500" y="1266826"/>
            <a:ext cx="7162799" cy="5298008"/>
          </a:xfrm>
        </p:spPr>
        <p:txBody>
          <a:bodyPr>
            <a:normAutofit/>
          </a:bodyPr>
          <a:lstStyle/>
          <a:p>
            <a:pPr marL="457200" indent="-457200" algn="just">
              <a:buFont typeface="Arial" pitchFamily="34" charset="0"/>
              <a:buChar char="•"/>
            </a:pPr>
            <a:r>
              <a:rPr lang="en-US" dirty="0" smtClean="0"/>
              <a:t>We must also consider the influence and interaction of </a:t>
            </a:r>
            <a:r>
              <a:rPr lang="en-US" dirty="0" smtClean="0">
                <a:hlinkClick r:id="rId2"/>
              </a:rPr>
              <a:t>nature (biology, genetics, etc.) and nurture (the environment, upbringing)</a:t>
            </a:r>
            <a:r>
              <a:rPr lang="en-US" dirty="0" smtClean="0"/>
              <a:t> with respect to personality development</a:t>
            </a:r>
            <a:r>
              <a:rPr lang="en-US" dirty="0" smtClean="0"/>
              <a:t>.</a:t>
            </a:r>
          </a:p>
          <a:p>
            <a:pPr marL="457200" indent="-457200" algn="just">
              <a:buFont typeface="Arial" pitchFamily="34" charset="0"/>
              <a:buChar char="•"/>
            </a:pPr>
            <a:endParaRPr lang="en-US" dirty="0" smtClean="0"/>
          </a:p>
          <a:p>
            <a:pPr marL="457200" indent="-457200" algn="just">
              <a:buFont typeface="Arial" pitchFamily="34" charset="0"/>
              <a:buChar char="•"/>
            </a:pPr>
            <a:r>
              <a:rPr lang="en-US" dirty="0" smtClean="0"/>
              <a:t>Trait theories of personality imply personality is biologically based, whereas state theories such as </a:t>
            </a:r>
            <a:r>
              <a:rPr lang="en-US" dirty="0" err="1" smtClean="0">
                <a:hlinkClick r:id="rId3"/>
              </a:rPr>
              <a:t>Bandura's</a:t>
            </a:r>
            <a:r>
              <a:rPr lang="en-US" dirty="0" smtClean="0">
                <a:hlinkClick r:id="rId3"/>
              </a:rPr>
              <a:t> (1977) Social Learning Theory</a:t>
            </a:r>
            <a:r>
              <a:rPr lang="en-US" dirty="0" smtClean="0"/>
              <a:t> emphasize the role of nurture and environmental influence.</a:t>
            </a:r>
          </a:p>
          <a:p>
            <a:pPr marL="457200" indent="-457200" algn="just">
              <a:buFont typeface="Arial" pitchFamily="34" charset="0"/>
              <a:buChar char="•"/>
            </a:pPr>
            <a:endParaRPr lang="en-US" dirty="0"/>
          </a:p>
        </p:txBody>
      </p:sp>
    </p:spTree>
    <p:extLst>
      <p:ext uri="{BB962C8B-B14F-4D97-AF65-F5344CB8AC3E}">
        <p14:creationId xmlns:p14="http://schemas.microsoft.com/office/powerpoint/2010/main" val="31302380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74900" y="2409825"/>
            <a:ext cx="6858000" cy="2077492"/>
          </a:xfrm>
        </p:spPr>
        <p:txBody>
          <a:bodyPr/>
          <a:lstStyle/>
          <a:p>
            <a:pPr marL="457200" indent="-457200" algn="just">
              <a:buFont typeface="Arial" pitchFamily="34" charset="0"/>
              <a:buChar char="•"/>
            </a:pPr>
            <a:r>
              <a:rPr lang="en-US" dirty="0" smtClean="0"/>
              <a:t>Personality is broadly described as the characteristic patterns of thoughts, feelings, and behaviors that make a person unique. In plain English, it is what makes you </a:t>
            </a:r>
            <a:r>
              <a:rPr lang="en-US" i="1" dirty="0" err="1" smtClean="0"/>
              <a:t>you</a:t>
            </a:r>
            <a:r>
              <a:rPr lang="en-US" i="1" dirty="0" smtClean="0"/>
              <a:t>.</a:t>
            </a:r>
          </a:p>
          <a:p>
            <a:pPr marL="457200" indent="-457200" algn="just">
              <a:buFont typeface="Arial" pitchFamily="34" charset="0"/>
              <a:buChar char="•"/>
            </a:pPr>
            <a:endParaRPr lang="en-US" dirty="0"/>
          </a:p>
        </p:txBody>
      </p:sp>
    </p:spTree>
    <p:extLst>
      <p:ext uri="{BB962C8B-B14F-4D97-AF65-F5344CB8AC3E}">
        <p14:creationId xmlns:p14="http://schemas.microsoft.com/office/powerpoint/2010/main" val="3985882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0100" y="1495425"/>
            <a:ext cx="7086600" cy="4543187"/>
          </a:xfrm>
        </p:spPr>
        <p:txBody>
          <a:bodyPr/>
          <a:lstStyle/>
          <a:p>
            <a:pPr marL="457200" indent="-457200" algn="just">
              <a:buFont typeface="Arial" pitchFamily="34" charset="0"/>
              <a:buChar char="•"/>
            </a:pPr>
            <a:r>
              <a:rPr lang="en-US" u="sng" dirty="0" smtClean="0">
                <a:hlinkClick r:id="rId2"/>
              </a:rPr>
              <a:t>Personality</a:t>
            </a:r>
            <a:r>
              <a:rPr lang="en-US" dirty="0" smtClean="0"/>
              <a:t> makes us who we are</a:t>
            </a:r>
            <a:r>
              <a:rPr lang="en-US" dirty="0" smtClean="0"/>
              <a:t>.</a:t>
            </a:r>
          </a:p>
          <a:p>
            <a:pPr algn="just"/>
            <a:r>
              <a:rPr lang="en-US" dirty="0" smtClean="0"/>
              <a:t> </a:t>
            </a:r>
            <a:endParaRPr lang="en-US" dirty="0" smtClean="0"/>
          </a:p>
          <a:p>
            <a:pPr marL="457200" indent="-457200" algn="just">
              <a:buFont typeface="Arial" pitchFamily="34" charset="0"/>
              <a:buChar char="•"/>
            </a:pPr>
            <a:r>
              <a:rPr lang="en-US" dirty="0" smtClean="0"/>
              <a:t>It influences nearly every aspect of our lives including what we choose to do for a living, how we interact with our families, and our choices of friends</a:t>
            </a:r>
            <a:r>
              <a:rPr lang="en-US" dirty="0" smtClean="0"/>
              <a:t>.</a:t>
            </a:r>
          </a:p>
          <a:p>
            <a:pPr algn="just"/>
            <a:endParaRPr lang="en-US" dirty="0" smtClean="0"/>
          </a:p>
          <a:p>
            <a:pPr marL="457200" indent="-457200" algn="just">
              <a:buFont typeface="Arial" pitchFamily="34" charset="0"/>
              <a:buChar char="•"/>
            </a:pPr>
            <a:r>
              <a:rPr lang="en-US" dirty="0" smtClean="0"/>
              <a:t>Personality Is Relatively Stable</a:t>
            </a:r>
            <a:endParaRPr lang="en-US" dirty="0"/>
          </a:p>
        </p:txBody>
      </p:sp>
    </p:spTree>
    <p:extLst>
      <p:ext uri="{BB962C8B-B14F-4D97-AF65-F5344CB8AC3E}">
        <p14:creationId xmlns:p14="http://schemas.microsoft.com/office/powerpoint/2010/main" val="21912647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6038" y="855040"/>
            <a:ext cx="5398770" cy="1107996"/>
          </a:xfrm>
        </p:spPr>
        <p:txBody>
          <a:bodyPr/>
          <a:lstStyle/>
          <a:p>
            <a:r>
              <a:rPr lang="en-US" sz="3600" b="1" u="sng" dirty="0" smtClean="0">
                <a:latin typeface="Times New Roman" pitchFamily="18" charset="0"/>
                <a:cs typeface="Times New Roman" pitchFamily="18" charset="0"/>
              </a:rPr>
              <a:t>Five Factor Theory of Personality</a:t>
            </a:r>
            <a:endParaRPr lang="en-US" sz="3600" b="1" u="sng" dirty="0">
              <a:latin typeface="Times New Roman" pitchFamily="18" charset="0"/>
              <a:cs typeface="Times New Roman" pitchFamily="18" charset="0"/>
            </a:endParaRPr>
          </a:p>
        </p:txBody>
      </p:sp>
      <p:sp>
        <p:nvSpPr>
          <p:cNvPr id="3" name="Content Placeholder 2"/>
          <p:cNvSpPr>
            <a:spLocks noGrp="1"/>
          </p:cNvSpPr>
          <p:nvPr>
            <p:ph idx="1"/>
          </p:nvPr>
        </p:nvSpPr>
        <p:spPr>
          <a:xfrm>
            <a:off x="2146300" y="2257425"/>
            <a:ext cx="9109659" cy="2492990"/>
          </a:xfrm>
        </p:spPr>
        <p:txBody>
          <a:bodyPr/>
          <a:lstStyle/>
          <a:p>
            <a:pPr marL="457200" indent="-457200" algn="just" fontAlgn="base">
              <a:buFont typeface="Arial" pitchFamily="34" charset="0"/>
              <a:buChar char="•"/>
            </a:pPr>
            <a:r>
              <a:rPr lang="en-US" dirty="0" smtClean="0">
                <a:hlinkClick r:id="rId2"/>
              </a:rPr>
              <a:t>Extraversion</a:t>
            </a:r>
            <a:endParaRPr lang="en-US" dirty="0" smtClean="0"/>
          </a:p>
          <a:p>
            <a:pPr marL="457200" indent="-457200" algn="just" fontAlgn="base">
              <a:buFont typeface="Arial" pitchFamily="34" charset="0"/>
              <a:buChar char="•"/>
            </a:pPr>
            <a:r>
              <a:rPr lang="en-US" dirty="0" smtClean="0"/>
              <a:t>Agreeableness</a:t>
            </a:r>
          </a:p>
          <a:p>
            <a:pPr marL="457200" indent="-457200" algn="just" fontAlgn="base">
              <a:buFont typeface="Arial" pitchFamily="34" charset="0"/>
              <a:buChar char="•"/>
            </a:pPr>
            <a:r>
              <a:rPr lang="en-US" dirty="0" smtClean="0"/>
              <a:t>Conscientiousness</a:t>
            </a:r>
          </a:p>
          <a:p>
            <a:pPr marL="457200" indent="-457200" algn="just" fontAlgn="base">
              <a:buFont typeface="Arial" pitchFamily="34" charset="0"/>
              <a:buChar char="•"/>
            </a:pPr>
            <a:r>
              <a:rPr lang="en-US" dirty="0" smtClean="0"/>
              <a:t>Neuroticism</a:t>
            </a:r>
          </a:p>
          <a:p>
            <a:pPr marL="457200" indent="-457200" algn="just" fontAlgn="base">
              <a:buFont typeface="Arial" pitchFamily="34" charset="0"/>
              <a:buChar char="•"/>
            </a:pPr>
            <a:r>
              <a:rPr lang="en-US" dirty="0" smtClean="0"/>
              <a:t>Openness</a:t>
            </a:r>
          </a:p>
          <a:p>
            <a:pPr marL="457200" indent="-457200" algn="just">
              <a:buFont typeface="Arial" pitchFamily="34" charset="0"/>
              <a:buChar char="•"/>
            </a:pPr>
            <a:endParaRPr lang="en-US" dirty="0"/>
          </a:p>
        </p:txBody>
      </p:sp>
    </p:spTree>
    <p:extLst>
      <p:ext uri="{BB962C8B-B14F-4D97-AF65-F5344CB8AC3E}">
        <p14:creationId xmlns:p14="http://schemas.microsoft.com/office/powerpoint/2010/main" val="30001805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TotalTime>
  <Words>1401</Words>
  <Application>Microsoft Office PowerPoint</Application>
  <PresentationFormat>Custom</PresentationFormat>
  <Paragraphs>138</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Theories of Personality</vt:lpstr>
      <vt:lpstr>Personality</vt:lpstr>
      <vt:lpstr>PowerPoint Presentation</vt:lpstr>
      <vt:lpstr>PowerPoint Presentation</vt:lpstr>
      <vt:lpstr>PowerPoint Presentation</vt:lpstr>
      <vt:lpstr>PowerPoint Presentation</vt:lpstr>
      <vt:lpstr>PowerPoint Presentation</vt:lpstr>
      <vt:lpstr>PowerPoint Presentation</vt:lpstr>
      <vt:lpstr>Five Factor Theory of Personality</vt:lpstr>
      <vt:lpstr>Extraversion </vt:lpstr>
      <vt:lpstr>Person high in extraversion is outgoing and enthusiastic </vt:lpstr>
      <vt:lpstr>Sub traits of the extraversion trait </vt:lpstr>
      <vt:lpstr>Agreeableness </vt:lpstr>
      <vt:lpstr>Characteristics of agreeable personalities </vt:lpstr>
      <vt:lpstr>PowerPoint Presentation</vt:lpstr>
      <vt:lpstr>PowerPoint Presentation</vt:lpstr>
      <vt:lpstr>Theories of Personality</vt:lpstr>
      <vt:lpstr> Psychoanalytic Personality Theory Definition </vt:lpstr>
      <vt:lpstr>PowerPoint Presentation</vt:lpstr>
      <vt:lpstr>PowerPoint Presentation</vt:lpstr>
      <vt:lpstr>PowerPoint Presentation</vt:lpstr>
      <vt:lpstr>PowerPoint Presentation</vt:lpstr>
      <vt:lpstr> Humanistic Personality Theory Definition </vt:lpstr>
      <vt:lpstr>PowerPoint Presentation</vt:lpstr>
      <vt:lpstr>PowerPoint Presentation</vt:lpstr>
      <vt:lpstr> The Trait Perspective Personality Theory Definition </vt:lpstr>
      <vt:lpstr>PowerPoint Presentation</vt:lpstr>
      <vt:lpstr>PowerPoint Presentation</vt:lpstr>
      <vt:lpstr>Eysenck’s Personality Theory </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Rural Sociology and Educational  Psychology</dc:title>
  <dc:creator>cutm</dc:creator>
  <cp:lastModifiedBy>DELL</cp:lastModifiedBy>
  <cp:revision>15</cp:revision>
  <dcterms:created xsi:type="dcterms:W3CDTF">2023-07-05T05:31:09Z</dcterms:created>
  <dcterms:modified xsi:type="dcterms:W3CDTF">2023-07-06T10:08:04Z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2020-05-27T00:00:00Z</vt:filetime>
  </property>
  <property fmtid="{D5CDD505-2E9C-101B-9397-08002B2CF9AE}" pid="3" name="Creator">
    <vt:lpwstr>Microsoft® PowerPoint® 2016</vt:lpwstr>
  </property>
  <property fmtid="{D5CDD505-2E9C-101B-9397-08002B2CF9AE}" pid="4" name="LastSaved">
    <vt:filetime>2023-07-05T00:00:00Z</vt:filetime>
  </property>
</Properties>
</file>