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06" r:id="rId3"/>
    <p:sldId id="307" r:id="rId4"/>
    <p:sldId id="308" r:id="rId5"/>
    <p:sldId id="309" r:id="rId6"/>
    <p:sldId id="312" r:id="rId7"/>
    <p:sldId id="313" r:id="rId8"/>
    <p:sldId id="302" r:id="rId9"/>
    <p:sldId id="303" r:id="rId10"/>
    <p:sldId id="304" r:id="rId11"/>
    <p:sldId id="305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270" r:id="rId20"/>
  </p:sldIdLst>
  <p:sldSz cx="10083800" cy="7562850"/>
  <p:notesSz cx="100838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6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5071" y="30477"/>
            <a:ext cx="9805416" cy="75285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36038" y="855040"/>
            <a:ext cx="5398770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844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6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ywellmind.com/how-to-be-optimistic-4164832" TargetMode="External"/><Relationship Id="rId2" Type="http://schemas.openxmlformats.org/officeDocument/2006/relationships/hyperlink" Target="https://www.verywellmind.com/rumination-why-do-people-obsess-over-things-314457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erywellmind.com/say-no-to-people-making-demands-on-your-time-314502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ywellmind.com/all-about-healthy-relationship-4774802" TargetMode="External"/><Relationship Id="rId2" Type="http://schemas.openxmlformats.org/officeDocument/2006/relationships/hyperlink" Target="https://www.verywellmind.com/setting-boundaries-for-stress-management-314498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rywellmind.com/signs-of-low-self-esteem-518597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rywellmind.com/how-to-boost-your-self-confidence-416309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ywellmind.com/the-big-five-personality-dimensions-2795422" TargetMode="External"/><Relationship Id="rId2" Type="http://schemas.openxmlformats.org/officeDocument/2006/relationships/hyperlink" Target="https://www.verywellmind.com/what-is-narcissistic-personality-disorder-279544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ywellmind.com/cognitive-distortions-and-stress-3144921" TargetMode="External"/><Relationship Id="rId2" Type="http://schemas.openxmlformats.org/officeDocument/2006/relationships/hyperlink" Target="https://www.verywellmind.com/ask-a-therapist-how-can-i-improve-my-self-esteem-50950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erywellmind.com/how-to-use-positive-self-talk-for-stress-relief-3144816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ywellmind.com/can-self-compassion-make-you-happier-4159536" TargetMode="External"/><Relationship Id="rId2" Type="http://schemas.openxmlformats.org/officeDocument/2006/relationships/hyperlink" Target="https://www.verywellmind.com/positive-affirmations-for-stress-relief-31448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verywellmind.com/psychotherapy-4157172" TargetMode="External"/><Relationship Id="rId5" Type="http://schemas.openxmlformats.org/officeDocument/2006/relationships/hyperlink" Target="https://www.verywellmind.com/dsm-5-and-diagnosis-of-depression-1066916" TargetMode="External"/><Relationship Id="rId4" Type="http://schemas.openxmlformats.org/officeDocument/2006/relationships/hyperlink" Target="https://www.verywellmind.com/anxiety-therapy-4692759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rywellmind.com/what-is-maslows-hierarchy-of-needs-413676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ywellmind.com/what-is-self-efficacy-2795954" TargetMode="External"/><Relationship Id="rId2" Type="http://schemas.openxmlformats.org/officeDocument/2006/relationships/hyperlink" Target="https://www.verywellmind.com/characteristics-of-self-actualized-people-279596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rywellmind.com/what-is-unconditional-positive-regard-279600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8300" y="733425"/>
            <a:ext cx="6293612" cy="2208938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Personal, social and moral development – meaning, concepts – self-concept, self-esteem and self-worth and theories. 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08300" y="3095625"/>
            <a:ext cx="5683250" cy="2108782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5"/>
              </a:spcBef>
            </a:pPr>
            <a:r>
              <a:rPr sz="2400" b="1" dirty="0">
                <a:latin typeface="Arial"/>
                <a:cs typeface="Arial"/>
              </a:rPr>
              <a:t>SESSION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lang="en-US" sz="2400" b="1" dirty="0" smtClean="0">
                <a:latin typeface="Arial"/>
                <a:cs typeface="Arial"/>
              </a:rPr>
              <a:t>06</a:t>
            </a:r>
            <a:endParaRPr lang="en-US" sz="2400" b="1" dirty="0" smtClean="0">
              <a:latin typeface="Arial"/>
              <a:cs typeface="Arial"/>
            </a:endParaRPr>
          </a:p>
          <a:p>
            <a:pPr marL="12700" marR="5080" algn="ctr">
              <a:lnSpc>
                <a:spcPct val="141700"/>
              </a:lnSpc>
            </a:pPr>
            <a:r>
              <a:rPr lang="en-US" sz="2400" dirty="0" smtClean="0"/>
              <a:t>Dr. </a:t>
            </a:r>
            <a:r>
              <a:rPr lang="en-US" sz="2400" dirty="0" err="1" smtClean="0"/>
              <a:t>Chitrasena</a:t>
            </a:r>
            <a:r>
              <a:rPr lang="en-US" sz="2400" dirty="0" smtClean="0"/>
              <a:t> </a:t>
            </a:r>
            <a:r>
              <a:rPr lang="en-US" sz="2400" dirty="0" err="1" smtClean="0"/>
              <a:t>Padhy</a:t>
            </a:r>
            <a:endParaRPr lang="en-US" sz="2400" dirty="0" smtClean="0"/>
          </a:p>
          <a:p>
            <a:pPr marL="12700" marR="5080" algn="ctr">
              <a:lnSpc>
                <a:spcPct val="141700"/>
              </a:lnSpc>
            </a:pPr>
            <a:r>
              <a:rPr sz="2400" b="1" dirty="0" smtClean="0">
                <a:latin typeface="Arial"/>
                <a:cs typeface="Arial"/>
              </a:rPr>
              <a:t>  </a:t>
            </a:r>
            <a:r>
              <a:rPr sz="2400" b="1" spc="-40" dirty="0" smtClean="0">
                <a:latin typeface="Arial"/>
                <a:cs typeface="Arial"/>
              </a:rPr>
              <a:t>A</a:t>
            </a:r>
            <a:r>
              <a:rPr lang="en-US" sz="2400" b="1" spc="-40" dirty="0" smtClean="0">
                <a:latin typeface="Arial"/>
                <a:cs typeface="Arial"/>
              </a:rPr>
              <a:t>ssociate</a:t>
            </a:r>
            <a:r>
              <a:rPr sz="2400" b="1" spc="90" dirty="0" smtClean="0">
                <a:latin typeface="Arial"/>
                <a:cs typeface="Arial"/>
              </a:rPr>
              <a:t> </a:t>
            </a:r>
            <a:r>
              <a:rPr sz="2400" b="1" dirty="0" smtClean="0">
                <a:latin typeface="Arial"/>
                <a:cs typeface="Arial"/>
              </a:rPr>
              <a:t>P</a:t>
            </a:r>
            <a:r>
              <a:rPr lang="en-US" sz="2400" b="1" dirty="0" smtClean="0">
                <a:latin typeface="Arial"/>
                <a:cs typeface="Arial"/>
              </a:rPr>
              <a:t>rofessor</a:t>
            </a:r>
            <a:endParaRPr sz="2400" dirty="0" smtClean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05"/>
              </a:spcBef>
            </a:pPr>
            <a:r>
              <a:rPr sz="2400" b="1" spc="-25" dirty="0" smtClean="0">
                <a:latin typeface="Arial"/>
                <a:cs typeface="Arial"/>
              </a:rPr>
              <a:t>A</a:t>
            </a:r>
            <a:r>
              <a:rPr lang="en-US" sz="2400" b="1" spc="-25" dirty="0" smtClean="0">
                <a:latin typeface="Arial"/>
                <a:cs typeface="Arial"/>
              </a:rPr>
              <a:t>gricultural</a:t>
            </a:r>
            <a:r>
              <a:rPr sz="2400" b="1" spc="10" dirty="0" smtClean="0">
                <a:latin typeface="Arial"/>
                <a:cs typeface="Arial"/>
              </a:rPr>
              <a:t> </a:t>
            </a:r>
            <a:r>
              <a:rPr sz="2400" b="1" dirty="0" smtClean="0">
                <a:latin typeface="Arial"/>
                <a:cs typeface="Arial"/>
              </a:rPr>
              <a:t>E</a:t>
            </a:r>
            <a:r>
              <a:rPr lang="en-US" sz="2400" b="1" dirty="0" smtClean="0">
                <a:latin typeface="Arial"/>
                <a:cs typeface="Arial"/>
              </a:rPr>
              <a:t>xtension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700" y="200025"/>
            <a:ext cx="5398770" cy="861774"/>
          </a:xfrm>
        </p:spPr>
        <p:txBody>
          <a:bodyPr/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Healthy Self-Esteem</a:t>
            </a:r>
            <a:br>
              <a:rPr lang="en-US" sz="2800" b="1" u="sng" dirty="0">
                <a:latin typeface="Times New Roman" pitchFamily="18" charset="0"/>
                <a:cs typeface="Times New Roman" pitchFamily="18" charset="0"/>
              </a:rPr>
            </a:b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0100" y="962025"/>
            <a:ext cx="7450429" cy="5473614"/>
          </a:xfrm>
        </p:spPr>
        <p:txBody>
          <a:bodyPr/>
          <a:lstStyle/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some simple ways to tell if you have healthy self-esteem. You probably have healthy self-esteem if you: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Avoid dwelling on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past negative experiences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you are equal to everyone else, no better and no worse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Express your needs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Feel confident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 a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3"/>
              </a:rPr>
              <a:t>positive outlook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on life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4"/>
              </a:rPr>
              <a:t>Say no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when you want to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 your overall strengths and weaknesses and accept them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199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1" y="1190625"/>
            <a:ext cx="6934200" cy="4919616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Having healthy self-esteem can help motivate you to reach your goals, because you are able to navigate life knowing that you are capable of accomplishing what you set your mind to.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Additionally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when you have healthy self-esteem, you are able to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set appropriate boundaries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in relationships and maintain a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3"/>
              </a:rPr>
              <a:t>healthy relationship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with yourself and others.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5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700" y="962025"/>
            <a:ext cx="5398770" cy="861774"/>
          </a:xfrm>
        </p:spPr>
        <p:txBody>
          <a:bodyPr/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Low Self-Esteem</a:t>
            </a:r>
            <a:br>
              <a:rPr lang="en-US" sz="2800" b="1" u="sng" dirty="0">
                <a:latin typeface="Times New Roman" pitchFamily="18" charset="0"/>
                <a:cs typeface="Times New Roman" pitchFamily="18" charset="0"/>
              </a:rPr>
            </a:b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300" y="1647825"/>
            <a:ext cx="7391400" cy="4985980"/>
          </a:xfrm>
        </p:spPr>
        <p:txBody>
          <a:bodyPr/>
          <a:lstStyle/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Low self-esteem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may manifest in a variety of ways. If you have low self-esteem: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may believe that others are better than you.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may find expressing your needs difficult.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may focus on your weaknesses.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may frequently experience fear, self-doubt, and worry.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may have a negative outlook on life and feel a lack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control.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46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8700" y="1647825"/>
            <a:ext cx="7162800" cy="3739485"/>
          </a:xfrm>
        </p:spPr>
        <p:txBody>
          <a:bodyPr/>
          <a:lstStyle/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may have an intense fear of failure.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may have trouble accepting positive feedback.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may have trouble saying no and setting boundaries.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may put other people's needs before your own.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may struggle with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confidence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5565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8701" y="1720418"/>
            <a:ext cx="7162800" cy="4985980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Low self-esteem has the potential to lead to a variety of mental health disorders, including anxiety disorders and depressive disorders.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also find it difficult to pursue your goals and maintain healthy relationships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Having low self-esteem can seriously impact your quality of life and increases your risk for experiencing suicidal thoughts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367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00" y="428625"/>
            <a:ext cx="5398770" cy="861774"/>
          </a:xfrm>
        </p:spPr>
        <p:txBody>
          <a:bodyPr/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Excessive Self-Esteem</a:t>
            </a:r>
            <a:br>
              <a:rPr lang="en-US" sz="2800" b="1" u="sng" dirty="0">
                <a:latin typeface="Times New Roman" pitchFamily="18" charset="0"/>
                <a:cs typeface="Times New Roman" pitchFamily="18" charset="0"/>
              </a:rPr>
            </a:b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300" y="1190625"/>
            <a:ext cx="7298029" cy="6093976"/>
          </a:xfrm>
        </p:spPr>
        <p:txBody>
          <a:bodyPr/>
          <a:lstStyle/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Overly high self-esteem is often mislabeled as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narcissism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however there are some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3"/>
              </a:rPr>
              <a:t>distinct traits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that differentiate these terms. Individuals with narcissistic traits may appear to have high self-esteem, but their self-esteem may be high or low and is unstable, constantly shifting depending on the given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situation.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Those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excessive self-esteem: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be preoccupied with being perfect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focus on always being right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believe they cannot fail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173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1101" y="1720418"/>
            <a:ext cx="6781800" cy="3257623"/>
          </a:xfrm>
        </p:spPr>
        <p:txBody>
          <a:bodyPr/>
          <a:lstStyle/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believe they are more skilled or better than others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express grandiose ideas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grossly overestimate their skills and abilities</a:t>
            </a:r>
          </a:p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self-esteem is too high, it can result in relationship problems, difficulty with social situations, and an inability to accept criticism.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391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700" y="581025"/>
            <a:ext cx="5398770" cy="861774"/>
          </a:xfrm>
        </p:spPr>
        <p:txBody>
          <a:bodyPr/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How to Improve Self-Esteem</a:t>
            </a:r>
            <a:br>
              <a:rPr lang="en-US" sz="2800" b="1" u="sng" dirty="0">
                <a:latin typeface="Times New Roman" pitchFamily="18" charset="0"/>
                <a:cs typeface="Times New Roman" pitchFamily="18" charset="0"/>
              </a:rPr>
            </a:b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0" y="1343025"/>
            <a:ext cx="7221829" cy="5473614"/>
          </a:xfrm>
        </p:spPr>
        <p:txBody>
          <a:bodyPr/>
          <a:lstStyle/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Fortunately, there are steps that you can take to address problems with your perceptions of yourself and faith in your abilities. How do you build self-esteem? Some actions that you can take to help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improve your self-esteem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include: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Become more aware of negative thoughts. Learn to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3"/>
              </a:rPr>
              <a:t>identify the distorted thoughts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that are impacting your self-worth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Challenge negative thinking patterns. When you find yourself engaging in negative thinking, try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4"/>
              </a:rPr>
              <a:t>countering those thoughts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with more realistic and/or positive ones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801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300" y="504825"/>
            <a:ext cx="6858000" cy="6647974"/>
          </a:xfrm>
        </p:spPr>
        <p:txBody>
          <a:bodyPr/>
          <a:lstStyle/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 positive self-talk. Practice reciting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positive affirmations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to yourself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Practice self-compassion.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3"/>
              </a:rPr>
              <a:t>Practice forgiving yourself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for past mistakes and move forward by accepting all parts of yourself.</a:t>
            </a:r>
          </a:p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Low self-esteem can contribute to or be a symptom of mental health disorders, including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4"/>
              </a:rPr>
              <a:t>anxiety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5"/>
              </a:rPr>
              <a:t>depression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Consider speaking with a doctor or therapist about available treatment options, which may include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6"/>
              </a:rPr>
              <a:t>psychotherapy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(in-person or online), medications, or a combination of both.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08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3100" y="3248025"/>
            <a:ext cx="9109659" cy="830997"/>
          </a:xfrm>
        </p:spPr>
        <p:txBody>
          <a:bodyPr/>
          <a:lstStyle/>
          <a:p>
            <a:r>
              <a:rPr lang="en-US" sz="5400" dirty="0" smtClean="0">
                <a:latin typeface="Algerian" pitchFamily="82" charset="0"/>
              </a:rPr>
              <a:t>Thank you</a:t>
            </a:r>
            <a:endParaRPr lang="en-US" sz="54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82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700" y="276225"/>
            <a:ext cx="5398770" cy="738664"/>
          </a:xfrm>
        </p:spPr>
        <p:txBody>
          <a:bodyPr/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is Self-Concept? A Definition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0100" y="914876"/>
            <a:ext cx="7374229" cy="6647974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Self-concept is an overarching idea we have about who we are—physically, emotionally, socially, spiritually, and in terms of any other aspects that make up who we are (Neill, 2005).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form and regulate our self-concept as we grow, based on the knowledge we have about ourselves. It is multidimensional, and can be broken down into these individual aspects.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example, you may have a very different idea of who you are in terms of your physical body, and who you are in terms of your spirit or soul.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18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7701" y="276225"/>
            <a:ext cx="7543800" cy="6581610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influential self-efficacy researcher Roy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Baumeister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(1999) defines self-concept as follows: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“The individual’s belief about himself or herself, including the person’s attributes and who and what the self is.”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similar definition comes from Rosenberg’s 1979 book on the topic; he says self-concept is: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“…the totality of an individual’s thoughts and feelings having reference to himself as an object.”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Self-concept is related to several other “self” constructs, such as self-esteem, self-image, self-efficacy, and self-awareness. In the following section, we will explain these slight—yet important—differences.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07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0" y="733425"/>
            <a:ext cx="7145629" cy="6581610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Self-esteem is how much a person values themselves. It is how much a person likes, accepts, or approves of themselves.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Several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factors can influence a person's self-esteem — how others see them, how they believe they compare to others, and their role in society. When a person has a positive view of themselves, they have high self-esteem.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self-esteem is characterized by confidence, high self-acceptance, optimism, and being indifferent to what other people think. When a person has a negative view of themselves, they have low self-esteem.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8700" y="1114425"/>
            <a:ext cx="7221829" cy="3811621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Low self-esteem is characterized by a lack of confidence, unhappiness over personal, physical, mental, or emotional states, the desire to be someone else, pessimism, and excessive concern about what others think.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Self-esteem is influenced by four major factors: the reaction of others, comparison with others, social roles, and identification.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66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100" y="1495425"/>
            <a:ext cx="5398770" cy="861774"/>
          </a:xfrm>
        </p:spPr>
        <p:txBody>
          <a:bodyPr/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Theories of Self-Esteem</a:t>
            </a:r>
            <a:br>
              <a:rPr lang="en-US" sz="2800" b="1" u="sng" dirty="0">
                <a:latin typeface="Times New Roman" pitchFamily="18" charset="0"/>
                <a:cs typeface="Times New Roman" pitchFamily="18" charset="0"/>
              </a:rPr>
            </a:b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0" y="2486025"/>
            <a:ext cx="7221829" cy="3811621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Many theorists have written about the dynamics involved in the development of self-esteem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concept of self-esteem plays an important role in psychologist Abraham Maslow's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hierarchy of needs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which depicts esteem as one of the basic human motivations.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912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300" y="1190625"/>
            <a:ext cx="7374229" cy="6093976"/>
          </a:xfrm>
        </p:spPr>
        <p:txBody>
          <a:bodyPr/>
          <a:lstStyle/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Maslow suggested that individuals need both appreciation from other people and inner self-respect to build esteem.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these needs must be fulfilled in order for an individual to grow as a person and reach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self-actualization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important to note that self-esteem is a concept distinct from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3"/>
              </a:rPr>
              <a:t>self-efficacy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which involves how well you believe you'll handle future actions, performance, or abilities.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6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038" y="855040"/>
            <a:ext cx="5398770" cy="861774"/>
          </a:xfrm>
        </p:spPr>
        <p:txBody>
          <a:bodyPr/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Factors That Affect Self-Esteem</a:t>
            </a:r>
            <a:br>
              <a:rPr lang="en-US" sz="2800" b="1" u="sng" dirty="0">
                <a:latin typeface="Times New Roman" pitchFamily="18" charset="0"/>
                <a:cs typeface="Times New Roman" pitchFamily="18" charset="0"/>
              </a:rPr>
            </a:b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300" y="1571625"/>
            <a:ext cx="7374229" cy="5473614"/>
          </a:xfrm>
        </p:spPr>
        <p:txBody>
          <a:bodyPr/>
          <a:lstStyle/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many factors that can influence self-esteem. Your self-esteem may be impacted by: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Age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Disability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Genetics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Illness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Physical abilities</a:t>
            </a: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Socioeconomic status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Thought patterns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33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300" y="200025"/>
            <a:ext cx="7086600" cy="7201972"/>
          </a:xfrm>
        </p:spPr>
        <p:txBody>
          <a:bodyPr/>
          <a:lstStyle/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Racism and discrimination have also been shown to have negative effects on self-esteem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Additionally, genetic factors that help shape a person's personality can play a role, but life experiences are thought to be the most important factor.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often our experiences that form the basis for overall self-esteem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example, low self-esteem might be caused by overly critical or negative assessments from family and friends. Those who experience what Carl Rogers referred to as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unconditional positive regard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will be more likely to have healthy self-esteem.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443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695</Words>
  <Application>Microsoft Office PowerPoint</Application>
  <PresentationFormat>Custom</PresentationFormat>
  <Paragraphs>81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Personal, social and moral development – meaning, concepts – self-concept, self-esteem and self-worth and theories.    </vt:lpstr>
      <vt:lpstr>What is Self-Concept? A Definition </vt:lpstr>
      <vt:lpstr>PowerPoint Presentation</vt:lpstr>
      <vt:lpstr>PowerPoint Presentation</vt:lpstr>
      <vt:lpstr>PowerPoint Presentation</vt:lpstr>
      <vt:lpstr>Theories of Self-Esteem </vt:lpstr>
      <vt:lpstr>PowerPoint Presentation</vt:lpstr>
      <vt:lpstr>Factors That Affect Self-Esteem </vt:lpstr>
      <vt:lpstr>PowerPoint Presentation</vt:lpstr>
      <vt:lpstr>Healthy Self-Esteem </vt:lpstr>
      <vt:lpstr>PowerPoint Presentation</vt:lpstr>
      <vt:lpstr>Low Self-Esteem </vt:lpstr>
      <vt:lpstr>PowerPoint Presentation</vt:lpstr>
      <vt:lpstr>PowerPoint Presentation</vt:lpstr>
      <vt:lpstr>Excessive Self-Esteem </vt:lpstr>
      <vt:lpstr>PowerPoint Presentation</vt:lpstr>
      <vt:lpstr>How to Improve Self-Esteem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Sociology and Educational  Psychology</dc:title>
  <dc:creator>cutm</dc:creator>
  <cp:lastModifiedBy>DELL</cp:lastModifiedBy>
  <cp:revision>21</cp:revision>
  <dcterms:created xsi:type="dcterms:W3CDTF">2023-07-05T05:31:09Z</dcterms:created>
  <dcterms:modified xsi:type="dcterms:W3CDTF">2023-07-10T02:32:37Z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2023-07-05T00:00:00Z</vt:filetime>
  </property>
</Properties>
</file>