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38"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Lst>
  <p:sldSz cx="10083800" cy="7562850"/>
  <p:notesSz cx="100838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10" y="-8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F2E47-7B08-4745-9AA8-F8E55E9A5C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EC7CA9A-37E0-43FC-A26E-2565212D89AD}">
      <dgm:prSet phldrT="[Text]"/>
      <dgm:spPr/>
      <dgm:t>
        <a:bodyPr/>
        <a:lstStyle/>
        <a:p>
          <a:r>
            <a:rPr lang="en-US" dirty="0" smtClean="0">
              <a:latin typeface="Times New Roman" panose="02020603050405020304" pitchFamily="18" charset="0"/>
              <a:cs typeface="Times New Roman" panose="02020603050405020304" pitchFamily="18" charset="0"/>
            </a:rPr>
            <a:t>Extrinsic</a:t>
          </a:r>
          <a:r>
            <a:rPr lang="en-US" dirty="0" smtClean="0"/>
            <a:t> </a:t>
          </a:r>
          <a:endParaRPr lang="en-US" dirty="0"/>
        </a:p>
      </dgm:t>
    </dgm:pt>
    <dgm:pt modelId="{B3D7DA6D-51FE-473E-933E-8D79988715BE}" type="parTrans" cxnId="{CB84C57A-31B6-4B55-A7AC-1F9950D2C087}">
      <dgm:prSet/>
      <dgm:spPr/>
      <dgm:t>
        <a:bodyPr/>
        <a:lstStyle/>
        <a:p>
          <a:endParaRPr lang="en-US"/>
        </a:p>
      </dgm:t>
    </dgm:pt>
    <dgm:pt modelId="{4E74784E-177E-482A-83FC-C14FD935BECF}" type="sibTrans" cxnId="{CB84C57A-31B6-4B55-A7AC-1F9950D2C087}">
      <dgm:prSet/>
      <dgm:spPr/>
      <dgm:t>
        <a:bodyPr/>
        <a:lstStyle/>
        <a:p>
          <a:endParaRPr lang="en-US"/>
        </a:p>
      </dgm:t>
    </dgm:pt>
    <dgm:pt modelId="{36A3E9A0-8E87-4E7E-B06B-5CBE1E926514}">
      <dgm:prSet phldrT="[Text]" custT="1"/>
      <dgm:spPr/>
      <dgm:t>
        <a:bodyPr/>
        <a:lstStyle/>
        <a:p>
          <a:r>
            <a:rPr lang="en-US" sz="2400" b="0" i="0" dirty="0" smtClean="0">
              <a:latin typeface="Times New Roman" panose="02020603050405020304" pitchFamily="18" charset="0"/>
              <a:cs typeface="Times New Roman" panose="02020603050405020304" pitchFamily="18" charset="0"/>
            </a:rPr>
            <a:t>When an individual performs an action or behavior because the individual is affected by the eternal factors such as rewards or punishments</a:t>
          </a:r>
          <a:endParaRPr lang="en-US" sz="2400" dirty="0">
            <a:latin typeface="Times New Roman" panose="02020603050405020304" pitchFamily="18" charset="0"/>
            <a:cs typeface="Times New Roman" panose="02020603050405020304" pitchFamily="18" charset="0"/>
          </a:endParaRPr>
        </a:p>
      </dgm:t>
    </dgm:pt>
    <dgm:pt modelId="{AEE430CF-3237-42BA-8E35-41E225D5C2A3}" type="parTrans" cxnId="{D463DD86-39B0-4150-8CB7-C8607C0B93C9}">
      <dgm:prSet/>
      <dgm:spPr/>
      <dgm:t>
        <a:bodyPr/>
        <a:lstStyle/>
        <a:p>
          <a:endParaRPr lang="en-US"/>
        </a:p>
      </dgm:t>
    </dgm:pt>
    <dgm:pt modelId="{D16095D8-982F-424B-B352-4392E88EFBFE}" type="sibTrans" cxnId="{D463DD86-39B0-4150-8CB7-C8607C0B93C9}">
      <dgm:prSet/>
      <dgm:spPr/>
      <dgm:t>
        <a:bodyPr/>
        <a:lstStyle/>
        <a:p>
          <a:endParaRPr lang="en-US"/>
        </a:p>
      </dgm:t>
    </dgm:pt>
    <dgm:pt modelId="{44D69E8E-905E-43E6-AE3A-90DE9AF51B95}">
      <dgm:prSet phldrT="[Text]"/>
      <dgm:spPr/>
      <dgm:t>
        <a:bodyPr/>
        <a:lstStyle/>
        <a:p>
          <a:r>
            <a:rPr lang="en-US" dirty="0" smtClean="0">
              <a:latin typeface="Times New Roman" panose="02020603050405020304" pitchFamily="18" charset="0"/>
              <a:cs typeface="Times New Roman" panose="02020603050405020304" pitchFamily="18" charset="0"/>
            </a:rPr>
            <a:t>Intrinsic</a:t>
          </a:r>
          <a:r>
            <a:rPr lang="en-US" dirty="0" smtClean="0"/>
            <a:t> </a:t>
          </a:r>
          <a:endParaRPr lang="en-US" dirty="0"/>
        </a:p>
      </dgm:t>
    </dgm:pt>
    <dgm:pt modelId="{E41CC5E1-9A4E-4AA1-A741-034522DD12C0}" type="parTrans" cxnId="{30A5CA7C-761E-42B8-B838-CF9AD255F29E}">
      <dgm:prSet/>
      <dgm:spPr/>
      <dgm:t>
        <a:bodyPr/>
        <a:lstStyle/>
        <a:p>
          <a:endParaRPr lang="en-US"/>
        </a:p>
      </dgm:t>
    </dgm:pt>
    <dgm:pt modelId="{98D73EBC-C484-4DCF-8D53-094D85E080AC}" type="sibTrans" cxnId="{30A5CA7C-761E-42B8-B838-CF9AD255F29E}">
      <dgm:prSet/>
      <dgm:spPr/>
      <dgm:t>
        <a:bodyPr/>
        <a:lstStyle/>
        <a:p>
          <a:endParaRPr lang="en-US"/>
        </a:p>
      </dgm:t>
    </dgm:pt>
    <dgm:pt modelId="{9CE618FC-EB25-4BD9-8F8D-37682C5159E9}">
      <dgm:prSet phldrT="[Text]" custT="1"/>
      <dgm:spPr/>
      <dgm:t>
        <a:bodyPr/>
        <a:lstStyle/>
        <a:p>
          <a:r>
            <a:rPr lang="en-US" sz="2400" b="0" i="0" dirty="0" smtClean="0">
              <a:latin typeface="Times New Roman" panose="02020603050405020304" pitchFamily="18" charset="0"/>
              <a:cs typeface="Times New Roman" panose="02020603050405020304" pitchFamily="18" charset="0"/>
            </a:rPr>
            <a:t>The act of being motivated by internal factors to perform certain actions and behavior</a:t>
          </a:r>
          <a:endParaRPr lang="en-US" sz="2400" dirty="0">
            <a:latin typeface="Times New Roman" panose="02020603050405020304" pitchFamily="18" charset="0"/>
            <a:cs typeface="Times New Roman" panose="02020603050405020304" pitchFamily="18" charset="0"/>
          </a:endParaRPr>
        </a:p>
      </dgm:t>
    </dgm:pt>
    <dgm:pt modelId="{3C0B67F7-0A02-4750-93A2-B6AA55C2C35F}" type="parTrans" cxnId="{3DB3B6FD-0B43-477A-84B3-DD769A2671BA}">
      <dgm:prSet/>
      <dgm:spPr/>
      <dgm:t>
        <a:bodyPr/>
        <a:lstStyle/>
        <a:p>
          <a:endParaRPr lang="en-US"/>
        </a:p>
      </dgm:t>
    </dgm:pt>
    <dgm:pt modelId="{A45639F4-162D-496B-9FFE-4B042A8F47A7}" type="sibTrans" cxnId="{3DB3B6FD-0B43-477A-84B3-DD769A2671BA}">
      <dgm:prSet/>
      <dgm:spPr/>
      <dgm:t>
        <a:bodyPr/>
        <a:lstStyle/>
        <a:p>
          <a:endParaRPr lang="en-US"/>
        </a:p>
      </dgm:t>
    </dgm:pt>
    <dgm:pt modelId="{9022D1F9-4E9F-4873-BA13-E10A7A33C7F0}" type="pres">
      <dgm:prSet presAssocID="{E90F2E47-7B08-4745-9AA8-F8E55E9A5CAD}" presName="Name0" presStyleCnt="0">
        <dgm:presLayoutVars>
          <dgm:dir/>
          <dgm:animLvl val="lvl"/>
          <dgm:resizeHandles/>
        </dgm:presLayoutVars>
      </dgm:prSet>
      <dgm:spPr/>
      <dgm:t>
        <a:bodyPr/>
        <a:lstStyle/>
        <a:p>
          <a:endParaRPr lang="en-US"/>
        </a:p>
      </dgm:t>
    </dgm:pt>
    <dgm:pt modelId="{E647DEC6-8DF0-4829-AEFF-7C97BB99BB92}" type="pres">
      <dgm:prSet presAssocID="{8EC7CA9A-37E0-43FC-A26E-2565212D89AD}" presName="linNode" presStyleCnt="0"/>
      <dgm:spPr/>
    </dgm:pt>
    <dgm:pt modelId="{E85A9E42-EDB7-45BE-86E5-5D3B2C527CC2}" type="pres">
      <dgm:prSet presAssocID="{8EC7CA9A-37E0-43FC-A26E-2565212D89AD}" presName="parentShp" presStyleLbl="node1" presStyleIdx="0" presStyleCnt="2" custScaleX="93714" custScaleY="101273" custLinFactNeighborX="-416" custLinFactNeighborY="-160">
        <dgm:presLayoutVars>
          <dgm:bulletEnabled val="1"/>
        </dgm:presLayoutVars>
      </dgm:prSet>
      <dgm:spPr/>
      <dgm:t>
        <a:bodyPr/>
        <a:lstStyle/>
        <a:p>
          <a:endParaRPr lang="en-US"/>
        </a:p>
      </dgm:t>
    </dgm:pt>
    <dgm:pt modelId="{F09E4299-F1A2-45DA-A429-66927F1E219B}" type="pres">
      <dgm:prSet presAssocID="{8EC7CA9A-37E0-43FC-A26E-2565212D89AD}" presName="childShp" presStyleLbl="bgAccFollowNode1" presStyleIdx="0" presStyleCnt="2" custScaleX="118885" custScaleY="106549">
        <dgm:presLayoutVars>
          <dgm:bulletEnabled val="1"/>
        </dgm:presLayoutVars>
      </dgm:prSet>
      <dgm:spPr/>
      <dgm:t>
        <a:bodyPr/>
        <a:lstStyle/>
        <a:p>
          <a:endParaRPr lang="en-US"/>
        </a:p>
      </dgm:t>
    </dgm:pt>
    <dgm:pt modelId="{A3518240-B639-4E64-9F6C-40E439AAE9E6}" type="pres">
      <dgm:prSet presAssocID="{4E74784E-177E-482A-83FC-C14FD935BECF}" presName="spacing" presStyleCnt="0"/>
      <dgm:spPr/>
    </dgm:pt>
    <dgm:pt modelId="{9FB646B1-1854-47D0-9D7A-B7FF23A5A768}" type="pres">
      <dgm:prSet presAssocID="{44D69E8E-905E-43E6-AE3A-90DE9AF51B95}" presName="linNode" presStyleCnt="0"/>
      <dgm:spPr/>
    </dgm:pt>
    <dgm:pt modelId="{3ABEA146-1D53-4181-958B-D660EEAC5D20}" type="pres">
      <dgm:prSet presAssocID="{44D69E8E-905E-43E6-AE3A-90DE9AF51B95}" presName="parentShp" presStyleLbl="node1" presStyleIdx="1" presStyleCnt="2" custScaleX="91585" custLinFactNeighborX="-2805">
        <dgm:presLayoutVars>
          <dgm:bulletEnabled val="1"/>
        </dgm:presLayoutVars>
      </dgm:prSet>
      <dgm:spPr/>
      <dgm:t>
        <a:bodyPr/>
        <a:lstStyle/>
        <a:p>
          <a:endParaRPr lang="en-US"/>
        </a:p>
      </dgm:t>
    </dgm:pt>
    <dgm:pt modelId="{F0A2A130-0C59-49C1-B183-ABFF08ED3784}" type="pres">
      <dgm:prSet presAssocID="{44D69E8E-905E-43E6-AE3A-90DE9AF51B95}" presName="childShp" presStyleLbl="bgAccFollowNode1" presStyleIdx="1" presStyleCnt="2" custLinFactNeighborX="-4399" custLinFactNeighborY="416">
        <dgm:presLayoutVars>
          <dgm:bulletEnabled val="1"/>
        </dgm:presLayoutVars>
      </dgm:prSet>
      <dgm:spPr/>
      <dgm:t>
        <a:bodyPr/>
        <a:lstStyle/>
        <a:p>
          <a:endParaRPr lang="en-US"/>
        </a:p>
      </dgm:t>
    </dgm:pt>
  </dgm:ptLst>
  <dgm:cxnLst>
    <dgm:cxn modelId="{CB84C57A-31B6-4B55-A7AC-1F9950D2C087}" srcId="{E90F2E47-7B08-4745-9AA8-F8E55E9A5CAD}" destId="{8EC7CA9A-37E0-43FC-A26E-2565212D89AD}" srcOrd="0" destOrd="0" parTransId="{B3D7DA6D-51FE-473E-933E-8D79988715BE}" sibTransId="{4E74784E-177E-482A-83FC-C14FD935BECF}"/>
    <dgm:cxn modelId="{D463DD86-39B0-4150-8CB7-C8607C0B93C9}" srcId="{8EC7CA9A-37E0-43FC-A26E-2565212D89AD}" destId="{36A3E9A0-8E87-4E7E-B06B-5CBE1E926514}" srcOrd="0" destOrd="0" parTransId="{AEE430CF-3237-42BA-8E35-41E225D5C2A3}" sibTransId="{D16095D8-982F-424B-B352-4392E88EFBFE}"/>
    <dgm:cxn modelId="{6B0E68B4-6E09-483F-A99F-DF397F2D654A}" type="presOf" srcId="{36A3E9A0-8E87-4E7E-B06B-5CBE1E926514}" destId="{F09E4299-F1A2-45DA-A429-66927F1E219B}" srcOrd="0" destOrd="0" presId="urn:microsoft.com/office/officeart/2005/8/layout/vList6"/>
    <dgm:cxn modelId="{5317CD13-9D8A-4C2E-AA63-9E421A409504}" type="presOf" srcId="{44D69E8E-905E-43E6-AE3A-90DE9AF51B95}" destId="{3ABEA146-1D53-4181-958B-D660EEAC5D20}" srcOrd="0" destOrd="0" presId="urn:microsoft.com/office/officeart/2005/8/layout/vList6"/>
    <dgm:cxn modelId="{3A397716-E2E6-40BA-9145-6724FF3100E8}" type="presOf" srcId="{9CE618FC-EB25-4BD9-8F8D-37682C5159E9}" destId="{F0A2A130-0C59-49C1-B183-ABFF08ED3784}" srcOrd="0" destOrd="0" presId="urn:microsoft.com/office/officeart/2005/8/layout/vList6"/>
    <dgm:cxn modelId="{8CAE10E0-5296-46FF-9BDB-BAEC4991AFE9}" type="presOf" srcId="{E90F2E47-7B08-4745-9AA8-F8E55E9A5CAD}" destId="{9022D1F9-4E9F-4873-BA13-E10A7A33C7F0}" srcOrd="0" destOrd="0" presId="urn:microsoft.com/office/officeart/2005/8/layout/vList6"/>
    <dgm:cxn modelId="{2B66C6EB-70B2-460D-9C2A-4FF10B9E1F41}" type="presOf" srcId="{8EC7CA9A-37E0-43FC-A26E-2565212D89AD}" destId="{E85A9E42-EDB7-45BE-86E5-5D3B2C527CC2}" srcOrd="0" destOrd="0" presId="urn:microsoft.com/office/officeart/2005/8/layout/vList6"/>
    <dgm:cxn modelId="{3DB3B6FD-0B43-477A-84B3-DD769A2671BA}" srcId="{44D69E8E-905E-43E6-AE3A-90DE9AF51B95}" destId="{9CE618FC-EB25-4BD9-8F8D-37682C5159E9}" srcOrd="0" destOrd="0" parTransId="{3C0B67F7-0A02-4750-93A2-B6AA55C2C35F}" sibTransId="{A45639F4-162D-496B-9FFE-4B042A8F47A7}"/>
    <dgm:cxn modelId="{30A5CA7C-761E-42B8-B838-CF9AD255F29E}" srcId="{E90F2E47-7B08-4745-9AA8-F8E55E9A5CAD}" destId="{44D69E8E-905E-43E6-AE3A-90DE9AF51B95}" srcOrd="1" destOrd="0" parTransId="{E41CC5E1-9A4E-4AA1-A741-034522DD12C0}" sibTransId="{98D73EBC-C484-4DCF-8D53-094D85E080AC}"/>
    <dgm:cxn modelId="{BF2440BE-439F-4782-8B52-CC15A1C0CAAB}" type="presParOf" srcId="{9022D1F9-4E9F-4873-BA13-E10A7A33C7F0}" destId="{E647DEC6-8DF0-4829-AEFF-7C97BB99BB92}" srcOrd="0" destOrd="0" presId="urn:microsoft.com/office/officeart/2005/8/layout/vList6"/>
    <dgm:cxn modelId="{41A8BBD5-744E-4D8B-AF5E-275B470785B5}" type="presParOf" srcId="{E647DEC6-8DF0-4829-AEFF-7C97BB99BB92}" destId="{E85A9E42-EDB7-45BE-86E5-5D3B2C527CC2}" srcOrd="0" destOrd="0" presId="urn:microsoft.com/office/officeart/2005/8/layout/vList6"/>
    <dgm:cxn modelId="{CEF24F29-E30D-43A0-B783-CC5C506151F2}" type="presParOf" srcId="{E647DEC6-8DF0-4829-AEFF-7C97BB99BB92}" destId="{F09E4299-F1A2-45DA-A429-66927F1E219B}" srcOrd="1" destOrd="0" presId="urn:microsoft.com/office/officeart/2005/8/layout/vList6"/>
    <dgm:cxn modelId="{48D64344-FA9F-4DE3-B713-C9426FC64871}" type="presParOf" srcId="{9022D1F9-4E9F-4873-BA13-E10A7A33C7F0}" destId="{A3518240-B639-4E64-9F6C-40E439AAE9E6}" srcOrd="1" destOrd="0" presId="urn:microsoft.com/office/officeart/2005/8/layout/vList6"/>
    <dgm:cxn modelId="{EC03338A-3593-4328-8C6A-2142AAF45F0C}" type="presParOf" srcId="{9022D1F9-4E9F-4873-BA13-E10A7A33C7F0}" destId="{9FB646B1-1854-47D0-9D7A-B7FF23A5A768}" srcOrd="2" destOrd="0" presId="urn:microsoft.com/office/officeart/2005/8/layout/vList6"/>
    <dgm:cxn modelId="{3E65C41E-80B4-4E9C-9093-B7BCC3E5F3D9}" type="presParOf" srcId="{9FB646B1-1854-47D0-9D7A-B7FF23A5A768}" destId="{3ABEA146-1D53-4181-958B-D660EEAC5D20}" srcOrd="0" destOrd="0" presId="urn:microsoft.com/office/officeart/2005/8/layout/vList6"/>
    <dgm:cxn modelId="{63F02D54-DFFE-4942-B277-A32DD8424E9D}" type="presParOf" srcId="{9FB646B1-1854-47D0-9D7A-B7FF23A5A768}" destId="{F0A2A130-0C59-49C1-B183-ABFF08ED378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5A487-308B-4A5A-A84C-E712D288799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9BD1D6F-C3D0-470E-84F4-411CE03E1BF6}">
      <dgm:prSet phldrT="[Text]" custT="1"/>
      <dgm:spPr/>
      <dgm:t>
        <a:bodyPr/>
        <a:lstStyle/>
        <a:p>
          <a:r>
            <a:rPr lang="en-US" sz="2800" dirty="0" smtClean="0">
              <a:latin typeface="Times New Roman" panose="02020603050405020304" pitchFamily="18" charset="0"/>
              <a:cs typeface="Times New Roman" panose="02020603050405020304" pitchFamily="18" charset="0"/>
            </a:rPr>
            <a:t>Set goals</a:t>
          </a:r>
          <a:endParaRPr lang="en-US" sz="2800" dirty="0">
            <a:latin typeface="Times New Roman" panose="02020603050405020304" pitchFamily="18" charset="0"/>
            <a:cs typeface="Times New Roman" panose="02020603050405020304" pitchFamily="18" charset="0"/>
          </a:endParaRPr>
        </a:p>
      </dgm:t>
    </dgm:pt>
    <dgm:pt modelId="{8B812F2A-2728-4B6F-9C49-A8163F247714}" type="parTrans" cxnId="{FE83D04C-CBD3-4CAC-8FB4-D76024152672}">
      <dgm:prSet/>
      <dgm:spPr/>
      <dgm:t>
        <a:bodyPr/>
        <a:lstStyle/>
        <a:p>
          <a:endParaRPr lang="en-US"/>
        </a:p>
      </dgm:t>
    </dgm:pt>
    <dgm:pt modelId="{ECDF7F43-B193-4B24-B088-62502BE45022}" type="sibTrans" cxnId="{FE83D04C-CBD3-4CAC-8FB4-D76024152672}">
      <dgm:prSet/>
      <dgm:spPr/>
      <dgm:t>
        <a:bodyPr/>
        <a:lstStyle/>
        <a:p>
          <a:endParaRPr lang="en-US"/>
        </a:p>
      </dgm:t>
    </dgm:pt>
    <dgm:pt modelId="{59DC80EA-B866-4F0E-BD23-F1BDFC7EE7C8}">
      <dgm:prSet phldrT="[Text]" custT="1"/>
      <dgm:spPr/>
      <dgm:t>
        <a:bodyPr/>
        <a:lstStyle/>
        <a:p>
          <a:r>
            <a:rPr lang="en-US" sz="2400" b="0" i="0" dirty="0" smtClean="0">
              <a:latin typeface="Times New Roman" panose="02020603050405020304" pitchFamily="18" charset="0"/>
              <a:cs typeface="Times New Roman" panose="02020603050405020304" pitchFamily="18" charset="0"/>
            </a:rPr>
            <a:t>Make sure to reward yourself every time you achieve your weekly goals</a:t>
          </a:r>
          <a:endParaRPr lang="en-US" sz="2400" b="0" dirty="0">
            <a:latin typeface="Times New Roman" panose="02020603050405020304" pitchFamily="18" charset="0"/>
            <a:cs typeface="Times New Roman" panose="02020603050405020304" pitchFamily="18" charset="0"/>
          </a:endParaRPr>
        </a:p>
      </dgm:t>
    </dgm:pt>
    <dgm:pt modelId="{E0357D37-20C8-4A08-8094-AE31FFFEB406}" type="parTrans" cxnId="{8D7DCAF3-8804-4C84-A915-85B9804744A5}">
      <dgm:prSet/>
      <dgm:spPr/>
      <dgm:t>
        <a:bodyPr/>
        <a:lstStyle/>
        <a:p>
          <a:endParaRPr lang="en-US"/>
        </a:p>
      </dgm:t>
    </dgm:pt>
    <dgm:pt modelId="{6C3E4E92-52F4-41C8-9A92-80D589D833DC}" type="sibTrans" cxnId="{8D7DCAF3-8804-4C84-A915-85B9804744A5}">
      <dgm:prSet/>
      <dgm:spPr/>
      <dgm:t>
        <a:bodyPr/>
        <a:lstStyle/>
        <a:p>
          <a:endParaRPr lang="en-US"/>
        </a:p>
      </dgm:t>
    </dgm:pt>
    <dgm:pt modelId="{7DEC85F4-6195-4034-9D3C-E3729D985E48}">
      <dgm:prSet phldrT="[Text]" custT="1"/>
      <dgm:spPr/>
      <dgm:t>
        <a:bodyPr/>
        <a:lstStyle/>
        <a:p>
          <a:r>
            <a:rPr lang="en-US" sz="2800" dirty="0" smtClean="0">
              <a:latin typeface="Times New Roman" panose="02020603050405020304" pitchFamily="18" charset="0"/>
              <a:cs typeface="Times New Roman" panose="02020603050405020304" pitchFamily="18" charset="0"/>
            </a:rPr>
            <a:t>Overcome fears and obstacles</a:t>
          </a:r>
          <a:endParaRPr lang="en-US" sz="2800" dirty="0">
            <a:latin typeface="Times New Roman" panose="02020603050405020304" pitchFamily="18" charset="0"/>
            <a:cs typeface="Times New Roman" panose="02020603050405020304" pitchFamily="18" charset="0"/>
          </a:endParaRPr>
        </a:p>
      </dgm:t>
    </dgm:pt>
    <dgm:pt modelId="{E8F20CF5-7DD4-436B-9F02-022022F9CC37}" type="parTrans" cxnId="{BDDF4EA5-3592-48C2-875B-575950805FED}">
      <dgm:prSet/>
      <dgm:spPr/>
      <dgm:t>
        <a:bodyPr/>
        <a:lstStyle/>
        <a:p>
          <a:endParaRPr lang="en-US"/>
        </a:p>
      </dgm:t>
    </dgm:pt>
    <dgm:pt modelId="{BEDCC664-E64E-4E5F-97A2-A7E2F618C896}" type="sibTrans" cxnId="{BDDF4EA5-3592-48C2-875B-575950805FED}">
      <dgm:prSet/>
      <dgm:spPr/>
      <dgm:t>
        <a:bodyPr/>
        <a:lstStyle/>
        <a:p>
          <a:endParaRPr lang="en-US"/>
        </a:p>
      </dgm:t>
    </dgm:pt>
    <dgm:pt modelId="{3D6DBC8F-3A74-40A7-AD62-2338957BD3BF}">
      <dgm:prSet phldrT="[Text]" custT="1"/>
      <dgm:spPr/>
      <dgm:t>
        <a:bodyPr/>
        <a:lstStyle/>
        <a:p>
          <a:r>
            <a:rPr lang="en-US" sz="2800" dirty="0" smtClean="0">
              <a:latin typeface="Times New Roman" panose="02020603050405020304" pitchFamily="18" charset="0"/>
              <a:cs typeface="Times New Roman" panose="02020603050405020304" pitchFamily="18" charset="0"/>
            </a:rPr>
            <a:t>Have a rest after hard work</a:t>
          </a:r>
          <a:endParaRPr lang="en-US" sz="2800" dirty="0">
            <a:latin typeface="Times New Roman" panose="02020603050405020304" pitchFamily="18" charset="0"/>
            <a:cs typeface="Times New Roman" panose="02020603050405020304" pitchFamily="18" charset="0"/>
          </a:endParaRPr>
        </a:p>
      </dgm:t>
    </dgm:pt>
    <dgm:pt modelId="{381F0692-CC16-47AE-A408-39E5B1A9A744}" type="parTrans" cxnId="{59075038-6E40-42A9-B878-DD1EC1C42017}">
      <dgm:prSet/>
      <dgm:spPr/>
      <dgm:t>
        <a:bodyPr/>
        <a:lstStyle/>
        <a:p>
          <a:endParaRPr lang="en-US"/>
        </a:p>
      </dgm:t>
    </dgm:pt>
    <dgm:pt modelId="{5158AD56-D9DA-427C-A568-6521EFE70BC8}" type="sibTrans" cxnId="{59075038-6E40-42A9-B878-DD1EC1C42017}">
      <dgm:prSet/>
      <dgm:spPr/>
      <dgm:t>
        <a:bodyPr/>
        <a:lstStyle/>
        <a:p>
          <a:endParaRPr lang="en-US"/>
        </a:p>
      </dgm:t>
    </dgm:pt>
    <dgm:pt modelId="{2008AE19-F2AB-4CFA-A8FB-083DD045BE00}">
      <dgm:prSet phldrT="[Text]"/>
      <dgm:spPr/>
      <dgm:t>
        <a:bodyPr/>
        <a:lstStyle/>
        <a:p>
          <a:r>
            <a:rPr lang="en-US" dirty="0" smtClean="0">
              <a:latin typeface="Times New Roman" panose="02020603050405020304" pitchFamily="18" charset="0"/>
              <a:cs typeface="Times New Roman" panose="02020603050405020304" pitchFamily="18" charset="0"/>
            </a:rPr>
            <a:t>Get inspired</a:t>
          </a:r>
          <a:endParaRPr lang="en-US" dirty="0">
            <a:latin typeface="Times New Roman" panose="02020603050405020304" pitchFamily="18" charset="0"/>
            <a:cs typeface="Times New Roman" panose="02020603050405020304" pitchFamily="18" charset="0"/>
          </a:endParaRPr>
        </a:p>
      </dgm:t>
    </dgm:pt>
    <dgm:pt modelId="{C509FE55-B36B-4FDB-931F-8511AF30806C}" type="parTrans" cxnId="{C8970BFA-3C62-4963-9F45-05920CB91366}">
      <dgm:prSet/>
      <dgm:spPr/>
      <dgm:t>
        <a:bodyPr/>
        <a:lstStyle/>
        <a:p>
          <a:endParaRPr lang="en-US"/>
        </a:p>
      </dgm:t>
    </dgm:pt>
    <dgm:pt modelId="{30A266EF-843A-4953-83ED-0E2D2096A6B5}" type="sibTrans" cxnId="{C8970BFA-3C62-4963-9F45-05920CB91366}">
      <dgm:prSet/>
      <dgm:spPr/>
      <dgm:t>
        <a:bodyPr/>
        <a:lstStyle/>
        <a:p>
          <a:endParaRPr lang="en-US"/>
        </a:p>
      </dgm:t>
    </dgm:pt>
    <dgm:pt modelId="{BCB5B3F4-279E-44D9-8B10-E359A7CFC5CC}" type="pres">
      <dgm:prSet presAssocID="{3725A487-308B-4A5A-A84C-E712D288799E}" presName="cycle" presStyleCnt="0">
        <dgm:presLayoutVars>
          <dgm:dir/>
          <dgm:resizeHandles val="exact"/>
        </dgm:presLayoutVars>
      </dgm:prSet>
      <dgm:spPr/>
      <dgm:t>
        <a:bodyPr/>
        <a:lstStyle/>
        <a:p>
          <a:endParaRPr lang="en-US"/>
        </a:p>
      </dgm:t>
    </dgm:pt>
    <dgm:pt modelId="{E3F5023F-F1DA-44D8-95D1-1E455388D7FB}" type="pres">
      <dgm:prSet presAssocID="{19BD1D6F-C3D0-470E-84F4-411CE03E1BF6}" presName="node" presStyleLbl="node1" presStyleIdx="0" presStyleCnt="5">
        <dgm:presLayoutVars>
          <dgm:bulletEnabled val="1"/>
        </dgm:presLayoutVars>
      </dgm:prSet>
      <dgm:spPr/>
      <dgm:t>
        <a:bodyPr/>
        <a:lstStyle/>
        <a:p>
          <a:endParaRPr lang="en-US"/>
        </a:p>
      </dgm:t>
    </dgm:pt>
    <dgm:pt modelId="{34B3BAE6-A45F-432F-ABA9-E5EAA0C63203}" type="pres">
      <dgm:prSet presAssocID="{19BD1D6F-C3D0-470E-84F4-411CE03E1BF6}" presName="spNode" presStyleCnt="0"/>
      <dgm:spPr/>
    </dgm:pt>
    <dgm:pt modelId="{1AC46E93-6674-4C4F-BC2A-6BDFE2B49020}" type="pres">
      <dgm:prSet presAssocID="{ECDF7F43-B193-4B24-B088-62502BE45022}" presName="sibTrans" presStyleLbl="sibTrans1D1" presStyleIdx="0" presStyleCnt="5"/>
      <dgm:spPr/>
      <dgm:t>
        <a:bodyPr/>
        <a:lstStyle/>
        <a:p>
          <a:endParaRPr lang="en-US"/>
        </a:p>
      </dgm:t>
    </dgm:pt>
    <dgm:pt modelId="{5C5EE81F-4F19-41CD-96DF-B25FF64FF97E}" type="pres">
      <dgm:prSet presAssocID="{59DC80EA-B866-4F0E-BD23-F1BDFC7EE7C8}" presName="node" presStyleLbl="node1" presStyleIdx="1" presStyleCnt="5" custScaleX="191310" custScaleY="118749">
        <dgm:presLayoutVars>
          <dgm:bulletEnabled val="1"/>
        </dgm:presLayoutVars>
      </dgm:prSet>
      <dgm:spPr/>
      <dgm:t>
        <a:bodyPr/>
        <a:lstStyle/>
        <a:p>
          <a:endParaRPr lang="en-US"/>
        </a:p>
      </dgm:t>
    </dgm:pt>
    <dgm:pt modelId="{A6F3AD9E-4360-43A7-91CB-3352BB36637E}" type="pres">
      <dgm:prSet presAssocID="{59DC80EA-B866-4F0E-BD23-F1BDFC7EE7C8}" presName="spNode" presStyleCnt="0"/>
      <dgm:spPr/>
    </dgm:pt>
    <dgm:pt modelId="{14DBA34B-DD11-48D4-B3ED-09EAC220CE03}" type="pres">
      <dgm:prSet presAssocID="{6C3E4E92-52F4-41C8-9A92-80D589D833DC}" presName="sibTrans" presStyleLbl="sibTrans1D1" presStyleIdx="1" presStyleCnt="5"/>
      <dgm:spPr/>
      <dgm:t>
        <a:bodyPr/>
        <a:lstStyle/>
        <a:p>
          <a:endParaRPr lang="en-US"/>
        </a:p>
      </dgm:t>
    </dgm:pt>
    <dgm:pt modelId="{E4552E25-8BF4-4499-BDCB-D2FCE3617284}" type="pres">
      <dgm:prSet presAssocID="{7DEC85F4-6195-4034-9D3C-E3729D985E48}" presName="node" presStyleLbl="node1" presStyleIdx="2" presStyleCnt="5" custScaleX="143459" custScaleY="115088">
        <dgm:presLayoutVars>
          <dgm:bulletEnabled val="1"/>
        </dgm:presLayoutVars>
      </dgm:prSet>
      <dgm:spPr/>
      <dgm:t>
        <a:bodyPr/>
        <a:lstStyle/>
        <a:p>
          <a:endParaRPr lang="en-US"/>
        </a:p>
      </dgm:t>
    </dgm:pt>
    <dgm:pt modelId="{DD0D05AF-613D-4B0B-93B1-5A64948EEC9E}" type="pres">
      <dgm:prSet presAssocID="{7DEC85F4-6195-4034-9D3C-E3729D985E48}" presName="spNode" presStyleCnt="0"/>
      <dgm:spPr/>
    </dgm:pt>
    <dgm:pt modelId="{1C8F2382-203C-4F17-8E18-752357572F9D}" type="pres">
      <dgm:prSet presAssocID="{BEDCC664-E64E-4E5F-97A2-A7E2F618C896}" presName="sibTrans" presStyleLbl="sibTrans1D1" presStyleIdx="2" presStyleCnt="5"/>
      <dgm:spPr/>
      <dgm:t>
        <a:bodyPr/>
        <a:lstStyle/>
        <a:p>
          <a:endParaRPr lang="en-US"/>
        </a:p>
      </dgm:t>
    </dgm:pt>
    <dgm:pt modelId="{AD857461-9015-4308-9337-A44BBD2988D6}" type="pres">
      <dgm:prSet presAssocID="{3D6DBC8F-3A74-40A7-AD62-2338957BD3BF}" presName="node" presStyleLbl="node1" presStyleIdx="3" presStyleCnt="5" custScaleX="137270" custScaleY="118848">
        <dgm:presLayoutVars>
          <dgm:bulletEnabled val="1"/>
        </dgm:presLayoutVars>
      </dgm:prSet>
      <dgm:spPr/>
      <dgm:t>
        <a:bodyPr/>
        <a:lstStyle/>
        <a:p>
          <a:endParaRPr lang="en-US"/>
        </a:p>
      </dgm:t>
    </dgm:pt>
    <dgm:pt modelId="{FA13323A-ED2C-402E-B0EA-61E6C8287B5A}" type="pres">
      <dgm:prSet presAssocID="{3D6DBC8F-3A74-40A7-AD62-2338957BD3BF}" presName="spNode" presStyleCnt="0"/>
      <dgm:spPr/>
    </dgm:pt>
    <dgm:pt modelId="{770CE360-C27D-4840-9ADC-AA557D372BCD}" type="pres">
      <dgm:prSet presAssocID="{5158AD56-D9DA-427C-A568-6521EFE70BC8}" presName="sibTrans" presStyleLbl="sibTrans1D1" presStyleIdx="3" presStyleCnt="5"/>
      <dgm:spPr/>
      <dgm:t>
        <a:bodyPr/>
        <a:lstStyle/>
        <a:p>
          <a:endParaRPr lang="en-US"/>
        </a:p>
      </dgm:t>
    </dgm:pt>
    <dgm:pt modelId="{C555D04A-2CAD-4878-812A-934E0F6AA1E5}" type="pres">
      <dgm:prSet presAssocID="{2008AE19-F2AB-4CFA-A8FB-083DD045BE00}" presName="node" presStyleLbl="node1" presStyleIdx="4" presStyleCnt="5">
        <dgm:presLayoutVars>
          <dgm:bulletEnabled val="1"/>
        </dgm:presLayoutVars>
      </dgm:prSet>
      <dgm:spPr/>
      <dgm:t>
        <a:bodyPr/>
        <a:lstStyle/>
        <a:p>
          <a:endParaRPr lang="en-US"/>
        </a:p>
      </dgm:t>
    </dgm:pt>
    <dgm:pt modelId="{763E60B8-EE6F-4C04-AE40-7A07E7F60EFD}" type="pres">
      <dgm:prSet presAssocID="{2008AE19-F2AB-4CFA-A8FB-083DD045BE00}" presName="spNode" presStyleCnt="0"/>
      <dgm:spPr/>
    </dgm:pt>
    <dgm:pt modelId="{33A7799C-05A8-4B55-B6C1-E687FDE80CFA}" type="pres">
      <dgm:prSet presAssocID="{30A266EF-843A-4953-83ED-0E2D2096A6B5}" presName="sibTrans" presStyleLbl="sibTrans1D1" presStyleIdx="4" presStyleCnt="5"/>
      <dgm:spPr/>
      <dgm:t>
        <a:bodyPr/>
        <a:lstStyle/>
        <a:p>
          <a:endParaRPr lang="en-US"/>
        </a:p>
      </dgm:t>
    </dgm:pt>
  </dgm:ptLst>
  <dgm:cxnLst>
    <dgm:cxn modelId="{FE83D04C-CBD3-4CAC-8FB4-D76024152672}" srcId="{3725A487-308B-4A5A-A84C-E712D288799E}" destId="{19BD1D6F-C3D0-470E-84F4-411CE03E1BF6}" srcOrd="0" destOrd="0" parTransId="{8B812F2A-2728-4B6F-9C49-A8163F247714}" sibTransId="{ECDF7F43-B193-4B24-B088-62502BE45022}"/>
    <dgm:cxn modelId="{9A33BA9C-13E4-47F8-B0AF-E79D2726FC25}" type="presOf" srcId="{3D6DBC8F-3A74-40A7-AD62-2338957BD3BF}" destId="{AD857461-9015-4308-9337-A44BBD2988D6}" srcOrd="0" destOrd="0" presId="urn:microsoft.com/office/officeart/2005/8/layout/cycle6"/>
    <dgm:cxn modelId="{C8970BFA-3C62-4963-9F45-05920CB91366}" srcId="{3725A487-308B-4A5A-A84C-E712D288799E}" destId="{2008AE19-F2AB-4CFA-A8FB-083DD045BE00}" srcOrd="4" destOrd="0" parTransId="{C509FE55-B36B-4FDB-931F-8511AF30806C}" sibTransId="{30A266EF-843A-4953-83ED-0E2D2096A6B5}"/>
    <dgm:cxn modelId="{E8760EAE-D7AB-4171-8F0D-28287515D05F}" type="presOf" srcId="{2008AE19-F2AB-4CFA-A8FB-083DD045BE00}" destId="{C555D04A-2CAD-4878-812A-934E0F6AA1E5}" srcOrd="0" destOrd="0" presId="urn:microsoft.com/office/officeart/2005/8/layout/cycle6"/>
    <dgm:cxn modelId="{87C2DC6D-C929-4892-9AB5-8762FBAE55AB}" type="presOf" srcId="{19BD1D6F-C3D0-470E-84F4-411CE03E1BF6}" destId="{E3F5023F-F1DA-44D8-95D1-1E455388D7FB}" srcOrd="0" destOrd="0" presId="urn:microsoft.com/office/officeart/2005/8/layout/cycle6"/>
    <dgm:cxn modelId="{8CF3C7DA-45F9-4733-A471-68504AF1DE11}" type="presOf" srcId="{59DC80EA-B866-4F0E-BD23-F1BDFC7EE7C8}" destId="{5C5EE81F-4F19-41CD-96DF-B25FF64FF97E}" srcOrd="0" destOrd="0" presId="urn:microsoft.com/office/officeart/2005/8/layout/cycle6"/>
    <dgm:cxn modelId="{E83F7155-2B4A-4FDB-92D8-25DF5B061994}" type="presOf" srcId="{BEDCC664-E64E-4E5F-97A2-A7E2F618C896}" destId="{1C8F2382-203C-4F17-8E18-752357572F9D}" srcOrd="0" destOrd="0" presId="urn:microsoft.com/office/officeart/2005/8/layout/cycle6"/>
    <dgm:cxn modelId="{CF72DD9E-D5FE-4F45-B702-65C87FEE225D}" type="presOf" srcId="{6C3E4E92-52F4-41C8-9A92-80D589D833DC}" destId="{14DBA34B-DD11-48D4-B3ED-09EAC220CE03}" srcOrd="0" destOrd="0" presId="urn:microsoft.com/office/officeart/2005/8/layout/cycle6"/>
    <dgm:cxn modelId="{8D7DCAF3-8804-4C84-A915-85B9804744A5}" srcId="{3725A487-308B-4A5A-A84C-E712D288799E}" destId="{59DC80EA-B866-4F0E-BD23-F1BDFC7EE7C8}" srcOrd="1" destOrd="0" parTransId="{E0357D37-20C8-4A08-8094-AE31FFFEB406}" sibTransId="{6C3E4E92-52F4-41C8-9A92-80D589D833DC}"/>
    <dgm:cxn modelId="{59075038-6E40-42A9-B878-DD1EC1C42017}" srcId="{3725A487-308B-4A5A-A84C-E712D288799E}" destId="{3D6DBC8F-3A74-40A7-AD62-2338957BD3BF}" srcOrd="3" destOrd="0" parTransId="{381F0692-CC16-47AE-A408-39E5B1A9A744}" sibTransId="{5158AD56-D9DA-427C-A568-6521EFE70BC8}"/>
    <dgm:cxn modelId="{5D275ECB-3E07-4EB8-986C-51D337108A11}" type="presOf" srcId="{30A266EF-843A-4953-83ED-0E2D2096A6B5}" destId="{33A7799C-05A8-4B55-B6C1-E687FDE80CFA}" srcOrd="0" destOrd="0" presId="urn:microsoft.com/office/officeart/2005/8/layout/cycle6"/>
    <dgm:cxn modelId="{30D848FF-9788-4C71-8361-E88414EACC2E}" type="presOf" srcId="{3725A487-308B-4A5A-A84C-E712D288799E}" destId="{BCB5B3F4-279E-44D9-8B10-E359A7CFC5CC}" srcOrd="0" destOrd="0" presId="urn:microsoft.com/office/officeart/2005/8/layout/cycle6"/>
    <dgm:cxn modelId="{801D80FB-61E1-45C8-93A5-1500093B2EFF}" type="presOf" srcId="{5158AD56-D9DA-427C-A568-6521EFE70BC8}" destId="{770CE360-C27D-4840-9ADC-AA557D372BCD}" srcOrd="0" destOrd="0" presId="urn:microsoft.com/office/officeart/2005/8/layout/cycle6"/>
    <dgm:cxn modelId="{BDDF4EA5-3592-48C2-875B-575950805FED}" srcId="{3725A487-308B-4A5A-A84C-E712D288799E}" destId="{7DEC85F4-6195-4034-9D3C-E3729D985E48}" srcOrd="2" destOrd="0" parTransId="{E8F20CF5-7DD4-436B-9F02-022022F9CC37}" sibTransId="{BEDCC664-E64E-4E5F-97A2-A7E2F618C896}"/>
    <dgm:cxn modelId="{9C685F46-A1E4-4693-853B-F5E941DD6CA5}" type="presOf" srcId="{7DEC85F4-6195-4034-9D3C-E3729D985E48}" destId="{E4552E25-8BF4-4499-BDCB-D2FCE3617284}" srcOrd="0" destOrd="0" presId="urn:microsoft.com/office/officeart/2005/8/layout/cycle6"/>
    <dgm:cxn modelId="{4BFB6812-3FA4-42E0-B007-E9BE782E4440}" type="presOf" srcId="{ECDF7F43-B193-4B24-B088-62502BE45022}" destId="{1AC46E93-6674-4C4F-BC2A-6BDFE2B49020}" srcOrd="0" destOrd="0" presId="urn:microsoft.com/office/officeart/2005/8/layout/cycle6"/>
    <dgm:cxn modelId="{BACFFF0F-F436-4736-9DCF-C0A21BAF0841}" type="presParOf" srcId="{BCB5B3F4-279E-44D9-8B10-E359A7CFC5CC}" destId="{E3F5023F-F1DA-44D8-95D1-1E455388D7FB}" srcOrd="0" destOrd="0" presId="urn:microsoft.com/office/officeart/2005/8/layout/cycle6"/>
    <dgm:cxn modelId="{DA103D20-D81F-4C81-9984-A6A89D39E8B4}" type="presParOf" srcId="{BCB5B3F4-279E-44D9-8B10-E359A7CFC5CC}" destId="{34B3BAE6-A45F-432F-ABA9-E5EAA0C63203}" srcOrd="1" destOrd="0" presId="urn:microsoft.com/office/officeart/2005/8/layout/cycle6"/>
    <dgm:cxn modelId="{585E10B8-3416-411D-8D55-3085AFC83490}" type="presParOf" srcId="{BCB5B3F4-279E-44D9-8B10-E359A7CFC5CC}" destId="{1AC46E93-6674-4C4F-BC2A-6BDFE2B49020}" srcOrd="2" destOrd="0" presId="urn:microsoft.com/office/officeart/2005/8/layout/cycle6"/>
    <dgm:cxn modelId="{AB66584D-A0CB-4DB6-8650-D00BABD3D0D6}" type="presParOf" srcId="{BCB5B3F4-279E-44D9-8B10-E359A7CFC5CC}" destId="{5C5EE81F-4F19-41CD-96DF-B25FF64FF97E}" srcOrd="3" destOrd="0" presId="urn:microsoft.com/office/officeart/2005/8/layout/cycle6"/>
    <dgm:cxn modelId="{9DF73C1F-A2E3-45CD-9F0E-A79C0B11D1E8}" type="presParOf" srcId="{BCB5B3F4-279E-44D9-8B10-E359A7CFC5CC}" destId="{A6F3AD9E-4360-43A7-91CB-3352BB36637E}" srcOrd="4" destOrd="0" presId="urn:microsoft.com/office/officeart/2005/8/layout/cycle6"/>
    <dgm:cxn modelId="{B7706188-DA76-4DE0-8518-BFF75E680C29}" type="presParOf" srcId="{BCB5B3F4-279E-44D9-8B10-E359A7CFC5CC}" destId="{14DBA34B-DD11-48D4-B3ED-09EAC220CE03}" srcOrd="5" destOrd="0" presId="urn:microsoft.com/office/officeart/2005/8/layout/cycle6"/>
    <dgm:cxn modelId="{FF6CC933-1BE6-42B3-876F-D4EFF00FCB2F}" type="presParOf" srcId="{BCB5B3F4-279E-44D9-8B10-E359A7CFC5CC}" destId="{E4552E25-8BF4-4499-BDCB-D2FCE3617284}" srcOrd="6" destOrd="0" presId="urn:microsoft.com/office/officeart/2005/8/layout/cycle6"/>
    <dgm:cxn modelId="{46845EDC-008D-42F9-B6A3-4D3C6E496237}" type="presParOf" srcId="{BCB5B3F4-279E-44D9-8B10-E359A7CFC5CC}" destId="{DD0D05AF-613D-4B0B-93B1-5A64948EEC9E}" srcOrd="7" destOrd="0" presId="urn:microsoft.com/office/officeart/2005/8/layout/cycle6"/>
    <dgm:cxn modelId="{0278E8DD-3735-4ECC-8882-0CAE797E40F5}" type="presParOf" srcId="{BCB5B3F4-279E-44D9-8B10-E359A7CFC5CC}" destId="{1C8F2382-203C-4F17-8E18-752357572F9D}" srcOrd="8" destOrd="0" presId="urn:microsoft.com/office/officeart/2005/8/layout/cycle6"/>
    <dgm:cxn modelId="{92FF07D0-D13F-4626-B152-4A892BB4C9E6}" type="presParOf" srcId="{BCB5B3F4-279E-44D9-8B10-E359A7CFC5CC}" destId="{AD857461-9015-4308-9337-A44BBD2988D6}" srcOrd="9" destOrd="0" presId="urn:microsoft.com/office/officeart/2005/8/layout/cycle6"/>
    <dgm:cxn modelId="{9D44E055-33D5-42C9-96CF-0E1DDC951B0F}" type="presParOf" srcId="{BCB5B3F4-279E-44D9-8B10-E359A7CFC5CC}" destId="{FA13323A-ED2C-402E-B0EA-61E6C8287B5A}" srcOrd="10" destOrd="0" presId="urn:microsoft.com/office/officeart/2005/8/layout/cycle6"/>
    <dgm:cxn modelId="{C96654E7-4F9D-4515-9B6B-154EB823198C}" type="presParOf" srcId="{BCB5B3F4-279E-44D9-8B10-E359A7CFC5CC}" destId="{770CE360-C27D-4840-9ADC-AA557D372BCD}" srcOrd="11" destOrd="0" presId="urn:microsoft.com/office/officeart/2005/8/layout/cycle6"/>
    <dgm:cxn modelId="{E05BDEDF-D993-49AB-B7B3-5CBD04BEF8CA}" type="presParOf" srcId="{BCB5B3F4-279E-44D9-8B10-E359A7CFC5CC}" destId="{C555D04A-2CAD-4878-812A-934E0F6AA1E5}" srcOrd="12" destOrd="0" presId="urn:microsoft.com/office/officeart/2005/8/layout/cycle6"/>
    <dgm:cxn modelId="{BE1EB832-5134-44FB-A9B6-E21ACE97473C}" type="presParOf" srcId="{BCB5B3F4-279E-44D9-8B10-E359A7CFC5CC}" destId="{763E60B8-EE6F-4C04-AE40-7A07E7F60EFD}" srcOrd="13" destOrd="0" presId="urn:microsoft.com/office/officeart/2005/8/layout/cycle6"/>
    <dgm:cxn modelId="{80BE10A3-39E1-4F70-A021-F0EB4FAA116D}" type="presParOf" srcId="{BCB5B3F4-279E-44D9-8B10-E359A7CFC5CC}" destId="{33A7799C-05A8-4B55-B6C1-E687FDE80CF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E4299-F1A2-45DA-A429-66927F1E219B}">
      <dsp:nvSpPr>
        <dsp:cNvPr id="0" name=""/>
        <dsp:cNvSpPr/>
      </dsp:nvSpPr>
      <dsp:spPr>
        <a:xfrm>
          <a:off x="2166140" y="2093"/>
          <a:ext cx="4121719" cy="26157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smtClean="0">
              <a:latin typeface="Times New Roman" panose="02020603050405020304" pitchFamily="18" charset="0"/>
              <a:cs typeface="Times New Roman" panose="02020603050405020304" pitchFamily="18" charset="0"/>
            </a:rPr>
            <a:t>When an individual performs an action or behavior because the individual is affected by the eternal factors such as rewards or punishments</a:t>
          </a:r>
          <a:endParaRPr lang="en-US" sz="2400" kern="1200" dirty="0">
            <a:latin typeface="Times New Roman" panose="02020603050405020304" pitchFamily="18" charset="0"/>
            <a:cs typeface="Times New Roman" panose="02020603050405020304" pitchFamily="18" charset="0"/>
          </a:endParaRPr>
        </a:p>
      </dsp:txBody>
      <dsp:txXfrm>
        <a:off x="2166140" y="329062"/>
        <a:ext cx="3140814" cy="1961811"/>
      </dsp:txXfrm>
    </dsp:sp>
    <dsp:sp modelId="{E85A9E42-EDB7-45BE-86E5-5D3B2C527CC2}">
      <dsp:nvSpPr>
        <dsp:cNvPr id="0" name=""/>
        <dsp:cNvSpPr/>
      </dsp:nvSpPr>
      <dsp:spPr>
        <a:xfrm>
          <a:off x="0" y="62928"/>
          <a:ext cx="2166030" cy="2486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Extrinsic</a:t>
          </a:r>
          <a:r>
            <a:rPr lang="en-US" sz="3600" kern="1200" dirty="0" smtClean="0"/>
            <a:t> </a:t>
          </a:r>
          <a:endParaRPr lang="en-US" sz="3600" kern="1200" dirty="0"/>
        </a:p>
      </dsp:txBody>
      <dsp:txXfrm>
        <a:off x="105737" y="168665"/>
        <a:ext cx="1954556" cy="2274749"/>
      </dsp:txXfrm>
    </dsp:sp>
    <dsp:sp modelId="{F0A2A130-0C59-49C1-B183-ABFF08ED3784}">
      <dsp:nvSpPr>
        <dsp:cNvPr id="0" name=""/>
        <dsp:cNvSpPr/>
      </dsp:nvSpPr>
      <dsp:spPr>
        <a:xfrm>
          <a:off x="2298718" y="2865432"/>
          <a:ext cx="3772782" cy="245497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smtClean="0">
              <a:latin typeface="Times New Roman" panose="02020603050405020304" pitchFamily="18" charset="0"/>
              <a:cs typeface="Times New Roman" panose="02020603050405020304" pitchFamily="18" charset="0"/>
            </a:rPr>
            <a:t>The act of being motivated by internal factors to perform certain actions and behavior</a:t>
          </a:r>
          <a:endParaRPr lang="en-US" sz="2400" kern="1200" dirty="0">
            <a:latin typeface="Times New Roman" panose="02020603050405020304" pitchFamily="18" charset="0"/>
            <a:cs typeface="Times New Roman" panose="02020603050405020304" pitchFamily="18" charset="0"/>
          </a:endParaRPr>
        </a:p>
      </dsp:txBody>
      <dsp:txXfrm>
        <a:off x="2298718" y="3172304"/>
        <a:ext cx="2852168" cy="1841229"/>
      </dsp:txXfrm>
    </dsp:sp>
    <dsp:sp modelId="{3ABEA146-1D53-4181-958B-D660EEAC5D20}">
      <dsp:nvSpPr>
        <dsp:cNvPr id="0" name=""/>
        <dsp:cNvSpPr/>
      </dsp:nvSpPr>
      <dsp:spPr>
        <a:xfrm>
          <a:off x="0" y="2863339"/>
          <a:ext cx="2303534" cy="24549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Intrinsic</a:t>
          </a:r>
          <a:r>
            <a:rPr lang="en-US" sz="3600" kern="1200" dirty="0" smtClean="0"/>
            <a:t> </a:t>
          </a:r>
          <a:endParaRPr lang="en-US" sz="3600" kern="1200" dirty="0"/>
        </a:p>
      </dsp:txBody>
      <dsp:txXfrm>
        <a:off x="112449" y="2975788"/>
        <a:ext cx="2078636" cy="2230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023F-F1DA-44D8-95D1-1E455388D7FB}">
      <dsp:nvSpPr>
        <dsp:cNvPr id="0" name=""/>
        <dsp:cNvSpPr/>
      </dsp:nvSpPr>
      <dsp:spPr>
        <a:xfrm>
          <a:off x="3470409" y="-12201"/>
          <a:ext cx="1683099" cy="1094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Set goals</a:t>
          </a:r>
          <a:endParaRPr lang="en-US" sz="2800" kern="1200" dirty="0">
            <a:latin typeface="Times New Roman" panose="02020603050405020304" pitchFamily="18" charset="0"/>
            <a:cs typeface="Times New Roman" panose="02020603050405020304" pitchFamily="18" charset="0"/>
          </a:endParaRPr>
        </a:p>
      </dsp:txBody>
      <dsp:txXfrm>
        <a:off x="3523814" y="41204"/>
        <a:ext cx="1576289" cy="987204"/>
      </dsp:txXfrm>
    </dsp:sp>
    <dsp:sp modelId="{1AC46E93-6674-4C4F-BC2A-6BDFE2B49020}">
      <dsp:nvSpPr>
        <dsp:cNvPr id="0" name=""/>
        <dsp:cNvSpPr/>
      </dsp:nvSpPr>
      <dsp:spPr>
        <a:xfrm>
          <a:off x="2127400" y="534806"/>
          <a:ext cx="4369117" cy="4369117"/>
        </a:xfrm>
        <a:custGeom>
          <a:avLst/>
          <a:gdLst/>
          <a:ahLst/>
          <a:cxnLst/>
          <a:rect l="0" t="0" r="0" b="0"/>
          <a:pathLst>
            <a:path>
              <a:moveTo>
                <a:pt x="3036537" y="172985"/>
              </a:moveTo>
              <a:arcTo wR="2184558" hR="2184558" stAng="17577272" swAng="17653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5EE81F-4F19-41CD-96DF-B25FF64FF97E}">
      <dsp:nvSpPr>
        <dsp:cNvPr id="0" name=""/>
        <dsp:cNvSpPr/>
      </dsp:nvSpPr>
      <dsp:spPr>
        <a:xfrm>
          <a:off x="4779629" y="1394733"/>
          <a:ext cx="3219937" cy="12991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panose="02020603050405020304" pitchFamily="18" charset="0"/>
              <a:cs typeface="Times New Roman" panose="02020603050405020304" pitchFamily="18" charset="0"/>
            </a:rPr>
            <a:t>Make sure to reward yourself every time you achieve your weekly goals</a:t>
          </a:r>
          <a:endParaRPr lang="en-US" sz="2400" b="0" kern="1200" dirty="0">
            <a:latin typeface="Times New Roman" panose="02020603050405020304" pitchFamily="18" charset="0"/>
            <a:cs typeface="Times New Roman" panose="02020603050405020304" pitchFamily="18" charset="0"/>
          </a:endParaRPr>
        </a:p>
      </dsp:txBody>
      <dsp:txXfrm>
        <a:off x="4843047" y="1458151"/>
        <a:ext cx="3093101" cy="1172295"/>
      </dsp:txXfrm>
    </dsp:sp>
    <dsp:sp modelId="{14DBA34B-DD11-48D4-B3ED-09EAC220CE03}">
      <dsp:nvSpPr>
        <dsp:cNvPr id="0" name=""/>
        <dsp:cNvSpPr/>
      </dsp:nvSpPr>
      <dsp:spPr>
        <a:xfrm>
          <a:off x="2127400" y="534806"/>
          <a:ext cx="4369117" cy="4369117"/>
        </a:xfrm>
        <a:custGeom>
          <a:avLst/>
          <a:gdLst/>
          <a:ahLst/>
          <a:cxnLst/>
          <a:rect l="0" t="0" r="0" b="0"/>
          <a:pathLst>
            <a:path>
              <a:moveTo>
                <a:pt x="4369076" y="2171122"/>
              </a:moveTo>
              <a:arcTo wR="2184558" hR="2184558" stAng="21578855" swAng="18854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552E25-8BF4-4499-BDCB-D2FCE3617284}">
      <dsp:nvSpPr>
        <dsp:cNvPr id="0" name=""/>
        <dsp:cNvSpPr/>
      </dsp:nvSpPr>
      <dsp:spPr>
        <a:xfrm>
          <a:off x="4388731" y="3857170"/>
          <a:ext cx="2414557" cy="1259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Overcome fears and obstacles</a:t>
          </a:r>
          <a:endParaRPr lang="en-US" sz="2800" kern="1200" dirty="0">
            <a:latin typeface="Times New Roman" panose="02020603050405020304" pitchFamily="18" charset="0"/>
            <a:cs typeface="Times New Roman" panose="02020603050405020304" pitchFamily="18" charset="0"/>
          </a:endParaRPr>
        </a:p>
      </dsp:txBody>
      <dsp:txXfrm>
        <a:off x="4450194" y="3918633"/>
        <a:ext cx="2291631" cy="1136153"/>
      </dsp:txXfrm>
    </dsp:sp>
    <dsp:sp modelId="{1C8F2382-203C-4F17-8E18-752357572F9D}">
      <dsp:nvSpPr>
        <dsp:cNvPr id="0" name=""/>
        <dsp:cNvSpPr/>
      </dsp:nvSpPr>
      <dsp:spPr>
        <a:xfrm>
          <a:off x="2127400" y="534806"/>
          <a:ext cx="4369117" cy="4369117"/>
        </a:xfrm>
        <a:custGeom>
          <a:avLst/>
          <a:gdLst/>
          <a:ahLst/>
          <a:cxnLst/>
          <a:rect l="0" t="0" r="0" b="0"/>
          <a:pathLst>
            <a:path>
              <a:moveTo>
                <a:pt x="2259276" y="4367839"/>
              </a:moveTo>
              <a:arcTo wR="2184558" hR="2184558" stAng="5282398" swAng="3172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857461-9015-4308-9337-A44BBD2988D6}">
      <dsp:nvSpPr>
        <dsp:cNvPr id="0" name=""/>
        <dsp:cNvSpPr/>
      </dsp:nvSpPr>
      <dsp:spPr>
        <a:xfrm>
          <a:off x="1872712" y="3836602"/>
          <a:ext cx="2310390" cy="1300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Have a rest after hard work</a:t>
          </a:r>
          <a:endParaRPr lang="en-US" sz="2800" kern="1200" dirty="0">
            <a:latin typeface="Times New Roman" panose="02020603050405020304" pitchFamily="18" charset="0"/>
            <a:cs typeface="Times New Roman" panose="02020603050405020304" pitchFamily="18" charset="0"/>
          </a:endParaRPr>
        </a:p>
      </dsp:txBody>
      <dsp:txXfrm>
        <a:off x="1936183" y="3900073"/>
        <a:ext cx="2183448" cy="1173272"/>
      </dsp:txXfrm>
    </dsp:sp>
    <dsp:sp modelId="{770CE360-C27D-4840-9ADC-AA557D372BCD}">
      <dsp:nvSpPr>
        <dsp:cNvPr id="0" name=""/>
        <dsp:cNvSpPr/>
      </dsp:nvSpPr>
      <dsp:spPr>
        <a:xfrm>
          <a:off x="2127400" y="534806"/>
          <a:ext cx="4369117" cy="4369117"/>
        </a:xfrm>
        <a:custGeom>
          <a:avLst/>
          <a:gdLst/>
          <a:ahLst/>
          <a:cxnLst/>
          <a:rect l="0" t="0" r="0" b="0"/>
          <a:pathLst>
            <a:path>
              <a:moveTo>
                <a:pt x="300783" y="3290762"/>
              </a:moveTo>
              <a:arcTo wR="2184558" hR="2184558" stAng="8974643" swAng="20068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55D04A-2CAD-4878-812A-934E0F6AA1E5}">
      <dsp:nvSpPr>
        <dsp:cNvPr id="0" name=""/>
        <dsp:cNvSpPr/>
      </dsp:nvSpPr>
      <dsp:spPr>
        <a:xfrm>
          <a:off x="1392770" y="1497291"/>
          <a:ext cx="1683099" cy="1094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imes New Roman" panose="02020603050405020304" pitchFamily="18" charset="0"/>
              <a:cs typeface="Times New Roman" panose="02020603050405020304" pitchFamily="18" charset="0"/>
            </a:rPr>
            <a:t>Get inspired</a:t>
          </a:r>
          <a:endParaRPr lang="en-US" sz="2900" kern="1200" dirty="0">
            <a:latin typeface="Times New Roman" panose="02020603050405020304" pitchFamily="18" charset="0"/>
            <a:cs typeface="Times New Roman" panose="02020603050405020304" pitchFamily="18" charset="0"/>
          </a:endParaRPr>
        </a:p>
      </dsp:txBody>
      <dsp:txXfrm>
        <a:off x="1446175" y="1550696"/>
        <a:ext cx="1576289" cy="987204"/>
      </dsp:txXfrm>
    </dsp:sp>
    <dsp:sp modelId="{33A7799C-05A8-4B55-B6C1-E687FDE80CFA}">
      <dsp:nvSpPr>
        <dsp:cNvPr id="0" name=""/>
        <dsp:cNvSpPr/>
      </dsp:nvSpPr>
      <dsp:spPr>
        <a:xfrm>
          <a:off x="2127400" y="534806"/>
          <a:ext cx="4369117" cy="4369117"/>
        </a:xfrm>
        <a:custGeom>
          <a:avLst/>
          <a:gdLst/>
          <a:ahLst/>
          <a:cxnLst/>
          <a:rect l="0" t="0" r="0" b="0"/>
          <a:pathLst>
            <a:path>
              <a:moveTo>
                <a:pt x="380841" y="952121"/>
              </a:moveTo>
              <a:arcTo wR="2184558" hR="2184558" stAng="12860633" swAng="19601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61E1C5A9-5B74-4147-8CBB-492017FB7B71}" type="datetimeFigureOut">
              <a:rPr lang="en-US" smtClean="0"/>
              <a:pPr/>
              <a:t>7/6/2023</a:t>
            </a:fld>
            <a:endParaRPr lang="en-US"/>
          </a:p>
        </p:txBody>
      </p:sp>
      <p:sp>
        <p:nvSpPr>
          <p:cNvPr id="4" name="Slide Image Placeholder 3"/>
          <p:cNvSpPr>
            <a:spLocks noGrp="1" noRot="1" noChangeAspect="1"/>
          </p:cNvSpPr>
          <p:nvPr>
            <p:ph type="sldImg" idx="2"/>
          </p:nvPr>
        </p:nvSpPr>
        <p:spPr>
          <a:xfrm>
            <a:off x="3151188" y="566738"/>
            <a:ext cx="3781425" cy="2836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92513"/>
            <a:ext cx="8067675" cy="3403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8343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83438"/>
            <a:ext cx="4370388" cy="377825"/>
          </a:xfrm>
          <a:prstGeom prst="rect">
            <a:avLst/>
          </a:prstGeom>
        </p:spPr>
        <p:txBody>
          <a:bodyPr vert="horz" lIns="91440" tIns="45720" rIns="91440" bIns="45720" rtlCol="0" anchor="b"/>
          <a:lstStyle>
            <a:lvl1pPr algn="r">
              <a:defRPr sz="1200"/>
            </a:lvl1pPr>
          </a:lstStyle>
          <a:p>
            <a:fld id="{D2F6CC00-1C82-407E-BA46-E06170933C2C}" type="slidenum">
              <a:rPr lang="en-US" smtClean="0"/>
              <a:pPr/>
              <a:t>‹#›</a:t>
            </a:fld>
            <a:endParaRPr lang="en-US"/>
          </a:p>
        </p:txBody>
      </p:sp>
    </p:spTree>
    <p:extLst>
      <p:ext uri="{BB962C8B-B14F-4D97-AF65-F5344CB8AC3E}">
        <p14:creationId xmlns:p14="http://schemas.microsoft.com/office/powerpoint/2010/main" val="201170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285" y="2344483"/>
            <a:ext cx="857123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570" y="4235196"/>
            <a:ext cx="705866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7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MT"/>
                <a:cs typeface="Arial MT"/>
              </a:defRPr>
            </a:lvl1pPr>
          </a:lstStyle>
          <a:p>
            <a:endParaRPr/>
          </a:p>
        </p:txBody>
      </p:sp>
      <p:sp>
        <p:nvSpPr>
          <p:cNvPr id="3" name="Holder 3"/>
          <p:cNvSpPr>
            <a:spLocks noGrp="1"/>
          </p:cNvSpPr>
          <p:nvPr>
            <p:ph sz="half" idx="2"/>
          </p:nvPr>
        </p:nvSpPr>
        <p:spPr>
          <a:xfrm>
            <a:off x="504190" y="1739455"/>
            <a:ext cx="4386453"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9455"/>
            <a:ext cx="4386453"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95071" y="30477"/>
            <a:ext cx="9805416" cy="7528559"/>
          </a:xfrm>
          <a:prstGeom prst="rect">
            <a:avLst/>
          </a:prstGeom>
        </p:spPr>
      </p:pic>
      <p:sp>
        <p:nvSpPr>
          <p:cNvPr id="2" name="Holder 2"/>
          <p:cNvSpPr>
            <a:spLocks noGrp="1"/>
          </p:cNvSpPr>
          <p:nvPr>
            <p:ph type="title"/>
          </p:nvPr>
        </p:nvSpPr>
        <p:spPr>
          <a:xfrm>
            <a:off x="2336038" y="855040"/>
            <a:ext cx="5398770" cy="695325"/>
          </a:xfrm>
          <a:prstGeom prst="rect">
            <a:avLst/>
          </a:prstGeom>
        </p:spPr>
        <p:txBody>
          <a:bodyPr wrap="square" lIns="0" tIns="0" rIns="0" bIns="0">
            <a:spAutoFit/>
          </a:bodyPr>
          <a:lstStyle>
            <a:lvl1pPr>
              <a:defRPr sz="4400" b="0" i="0">
                <a:solidFill>
                  <a:schemeClr val="tx1"/>
                </a:solidFill>
                <a:latin typeface="Arial MT"/>
                <a:cs typeface="Arial MT"/>
              </a:defRPr>
            </a:lvl1pPr>
          </a:lstStyle>
          <a:p>
            <a:endParaRPr/>
          </a:p>
        </p:txBody>
      </p:sp>
      <p:sp>
        <p:nvSpPr>
          <p:cNvPr id="3" name="Holder 3"/>
          <p:cNvSpPr>
            <a:spLocks noGrp="1"/>
          </p:cNvSpPr>
          <p:nvPr>
            <p:ph type="body" idx="1"/>
          </p:nvPr>
        </p:nvSpPr>
        <p:spPr>
          <a:xfrm>
            <a:off x="487070" y="1720418"/>
            <a:ext cx="9109659" cy="4844415"/>
          </a:xfrm>
          <a:prstGeom prst="rect">
            <a:avLst/>
          </a:prstGeom>
        </p:spPr>
        <p:txBody>
          <a:bodyPr wrap="square" lIns="0" tIns="0" rIns="0" bIns="0">
            <a:spAutoFit/>
          </a:bodyPr>
          <a:lstStyle>
            <a:lvl1pPr>
              <a:defRPr sz="27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3428492" y="7033450"/>
            <a:ext cx="3226816"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7033450"/>
            <a:ext cx="2319274"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6" name="Holder 6"/>
          <p:cNvSpPr>
            <a:spLocks noGrp="1"/>
          </p:cNvSpPr>
          <p:nvPr>
            <p:ph type="sldNum" sz="quarter" idx="7"/>
          </p:nvPr>
        </p:nvSpPr>
        <p:spPr>
          <a:xfrm>
            <a:off x="7260336" y="7033450"/>
            <a:ext cx="2319274"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managementstudyhq.com/mcclellands-theory-of-needs-power-achievement-and-affiliation.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implypsychology.org/herzbergs-two-factor-theory.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rsadi.com/mcgregors-x-and-y-theori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orldofwork.io/2019/02/alderfers-erg-theory-of-motivati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oolshero.com/psychology/vrooms-expectancy-theory/"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ndtools.com/azv3n0k/adams-equity-theor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ndtools.com/azv3n0k/adams-equity-theor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anagementweekly.org/stick-and-carrot-theory/"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verywellmind.com/what-is-motivation-279537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lowcarbalpha.com/how-to-increase-motivation-levels/#:~:text=How%20to%20Increase%20Motivation%20Levels%201%20Set%20Goals,...%206%20Create%20a%20Routine%20and%20Schedule%20"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psychologydictionary.org/motiv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hyperlink" Target="https://www.verywellmind.com/what-is-motivation-2795378"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verywellmind.com/what-is-motivation-2795378"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yjus.com/biology/maslows-hierarchy-of-need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anagementstudyhq.com/mcclellands-theory-of-needs-power-achievement-and-affiliatio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3039" y="1724025"/>
            <a:ext cx="7315200" cy="533031"/>
          </a:xfrm>
          <a:prstGeom prst="rect">
            <a:avLst/>
          </a:prstGeom>
        </p:spPr>
        <p:txBody>
          <a:bodyPr vert="horz" wrap="square" lIns="0" tIns="53975" rIns="0" bIns="0" rtlCol="0">
            <a:spAutoFit/>
          </a:bodyPr>
          <a:lstStyle/>
          <a:p>
            <a:pPr marL="1911350" marR="5080" indent="-1899285" algn="ctr">
              <a:lnSpc>
                <a:spcPts val="3579"/>
              </a:lnSpc>
              <a:spcBef>
                <a:spcPts val="425"/>
              </a:spcBef>
            </a:pPr>
            <a:r>
              <a:rPr lang="en-US" b="1" dirty="0" smtClean="0">
                <a:latin typeface="Times New Roman" pitchFamily="18" charset="0"/>
                <a:cs typeface="Times New Roman" pitchFamily="18" charset="0"/>
              </a:rPr>
              <a:t>Theories of Motivation</a:t>
            </a:r>
            <a:endParaRPr b="1" dirty="0">
              <a:latin typeface="Times New Roman" pitchFamily="18" charset="0"/>
              <a:cs typeface="Times New Roman" pitchFamily="18" charset="0"/>
            </a:endParaRPr>
          </a:p>
        </p:txBody>
      </p:sp>
      <p:sp>
        <p:nvSpPr>
          <p:cNvPr id="3" name="object 3"/>
          <p:cNvSpPr txBox="1"/>
          <p:nvPr/>
        </p:nvSpPr>
        <p:spPr>
          <a:xfrm>
            <a:off x="2779014" y="3033887"/>
            <a:ext cx="5683250" cy="2108782"/>
          </a:xfrm>
          <a:prstGeom prst="rect">
            <a:avLst/>
          </a:prstGeom>
        </p:spPr>
        <p:txBody>
          <a:bodyPr vert="horz" wrap="square" lIns="0" tIns="165735" rIns="0" bIns="0" rtlCol="0">
            <a:spAutoFit/>
          </a:bodyPr>
          <a:lstStyle/>
          <a:p>
            <a:pPr algn="ctr">
              <a:lnSpc>
                <a:spcPct val="100000"/>
              </a:lnSpc>
              <a:spcBef>
                <a:spcPts val="1305"/>
              </a:spcBef>
            </a:pPr>
            <a:r>
              <a:rPr sz="2400" b="1" dirty="0">
                <a:latin typeface="Arial"/>
                <a:cs typeface="Arial"/>
              </a:rPr>
              <a:t>SESSION</a:t>
            </a:r>
            <a:r>
              <a:rPr sz="2400" b="1" spc="-90" dirty="0">
                <a:latin typeface="Arial"/>
                <a:cs typeface="Arial"/>
              </a:rPr>
              <a:t> </a:t>
            </a:r>
            <a:r>
              <a:rPr lang="en-US" sz="2400" b="1" spc="-90" dirty="0">
                <a:latin typeface="Arial"/>
                <a:cs typeface="Arial"/>
              </a:rPr>
              <a:t>7</a:t>
            </a:r>
            <a:endParaRPr sz="2400" dirty="0">
              <a:latin typeface="Arial"/>
              <a:cs typeface="Arial"/>
            </a:endParaRPr>
          </a:p>
          <a:p>
            <a:pPr marL="12700" marR="5080" algn="ctr">
              <a:lnSpc>
                <a:spcPct val="141700"/>
              </a:lnSpc>
            </a:pPr>
            <a:r>
              <a:rPr lang="en-US" sz="2400" dirty="0" smtClean="0"/>
              <a:t>Dr. </a:t>
            </a:r>
            <a:r>
              <a:rPr lang="en-US" sz="2400" dirty="0" err="1" smtClean="0"/>
              <a:t>Chitrasena</a:t>
            </a:r>
            <a:r>
              <a:rPr lang="en-US" sz="2400" dirty="0" smtClean="0"/>
              <a:t> </a:t>
            </a:r>
            <a:r>
              <a:rPr lang="en-US" sz="2400" dirty="0" err="1" smtClean="0"/>
              <a:t>Padhy</a:t>
            </a:r>
            <a:endParaRPr lang="en-US" sz="2400" dirty="0" smtClean="0"/>
          </a:p>
          <a:p>
            <a:pPr marL="12700" marR="5080" algn="ctr">
              <a:lnSpc>
                <a:spcPct val="141700"/>
              </a:lnSpc>
            </a:pPr>
            <a:r>
              <a:rPr sz="2400" b="1" dirty="0" smtClean="0">
                <a:latin typeface="Arial"/>
                <a:cs typeface="Arial"/>
              </a:rPr>
              <a:t>  </a:t>
            </a:r>
            <a:r>
              <a:rPr sz="2400" b="1" spc="-40" dirty="0" smtClean="0">
                <a:latin typeface="Arial"/>
                <a:cs typeface="Arial"/>
              </a:rPr>
              <a:t>A</a:t>
            </a:r>
            <a:r>
              <a:rPr lang="en-US" sz="2400" b="1" spc="-40" dirty="0" smtClean="0">
                <a:latin typeface="Arial"/>
                <a:cs typeface="Arial"/>
              </a:rPr>
              <a:t>ssociate</a:t>
            </a:r>
            <a:r>
              <a:rPr sz="2400" b="1" spc="90" dirty="0" smtClean="0">
                <a:latin typeface="Arial"/>
                <a:cs typeface="Arial"/>
              </a:rPr>
              <a:t> </a:t>
            </a:r>
            <a:r>
              <a:rPr sz="2400" b="1" dirty="0" smtClean="0">
                <a:latin typeface="Arial"/>
                <a:cs typeface="Arial"/>
              </a:rPr>
              <a:t>P</a:t>
            </a:r>
            <a:r>
              <a:rPr lang="en-US" sz="2400" b="1" dirty="0" smtClean="0">
                <a:latin typeface="Arial"/>
                <a:cs typeface="Arial"/>
              </a:rPr>
              <a:t>rofessor</a:t>
            </a:r>
            <a:endParaRPr sz="2400" dirty="0">
              <a:latin typeface="Arial"/>
              <a:cs typeface="Arial"/>
            </a:endParaRPr>
          </a:p>
          <a:p>
            <a:pPr algn="ctr">
              <a:lnSpc>
                <a:spcPct val="100000"/>
              </a:lnSpc>
              <a:spcBef>
                <a:spcPts val="1205"/>
              </a:spcBef>
            </a:pPr>
            <a:r>
              <a:rPr sz="2400" b="1" spc="-25" dirty="0" smtClean="0">
                <a:latin typeface="Arial"/>
                <a:cs typeface="Arial"/>
              </a:rPr>
              <a:t>A</a:t>
            </a:r>
            <a:r>
              <a:rPr lang="en-US" sz="2400" b="1" spc="-25" dirty="0" smtClean="0">
                <a:latin typeface="Arial"/>
                <a:cs typeface="Arial"/>
              </a:rPr>
              <a:t>gricultural</a:t>
            </a:r>
            <a:r>
              <a:rPr sz="2400" b="1" spc="10" dirty="0" smtClean="0">
                <a:latin typeface="Arial"/>
                <a:cs typeface="Arial"/>
              </a:rPr>
              <a:t> </a:t>
            </a:r>
            <a:r>
              <a:rPr sz="2400" b="1" dirty="0" smtClean="0">
                <a:latin typeface="Arial"/>
                <a:cs typeface="Arial"/>
              </a:rPr>
              <a:t>E</a:t>
            </a:r>
            <a:r>
              <a:rPr lang="en-US" sz="2400" b="1" dirty="0" smtClean="0">
                <a:latin typeface="Arial"/>
                <a:cs typeface="Arial"/>
              </a:rPr>
              <a:t>xtension</a:t>
            </a:r>
            <a:endParaRPr sz="2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53" y="411515"/>
            <a:ext cx="8319135" cy="481622"/>
          </a:xfrm>
        </p:spPr>
        <p:txBody>
          <a:bodyPr>
            <a:noAutofit/>
          </a:bodyPr>
          <a:lstStyle/>
          <a:p>
            <a:r>
              <a:rPr lang="en-US" sz="4000" b="1" dirty="0" smtClean="0">
                <a:latin typeface="Times New Roman" panose="02020603050405020304" pitchFamily="18" charset="0"/>
                <a:cs typeface="Times New Roman" panose="02020603050405020304" pitchFamily="18" charset="0"/>
              </a:rPr>
              <a:t>Cont.</a:t>
            </a:r>
            <a:endParaRPr lang="en-IN" sz="40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2009558" y="123825"/>
            <a:ext cx="4314426" cy="2949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NEED FOR ACHIEVEMENT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People who have the drive to excel</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like competition and always like to stay at the top</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want to do something different from others</a:t>
            </a:r>
            <a:endParaRPr lang="en-IN" sz="24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194300" y="3248025"/>
            <a:ext cx="4566521" cy="2266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NEED FOR POWER</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Desire to have an impact on others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like to influence others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Concerned about their status and prestige</a:t>
            </a:r>
            <a:endParaRPr lang="en-IN" sz="24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22300" y="4802863"/>
            <a:ext cx="4300019" cy="2045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NEED FOR AFFILIATION</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Wants to belong to a group</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Wants to be liked by others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Favors collaboration over competition</a:t>
            </a:r>
            <a:endParaRPr lang="en-I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323984" y="6525269"/>
            <a:ext cx="2585774" cy="646331"/>
          </a:xfrm>
          <a:prstGeom prst="rect">
            <a:avLst/>
          </a:prstGeom>
        </p:spPr>
        <p:txBody>
          <a:bodyPr wrap="square">
            <a:spAutoFit/>
          </a:bodyPr>
          <a:lstStyle/>
          <a:p>
            <a:r>
              <a:rPr lang="en-IN" sz="1200" dirty="0" smtClean="0">
                <a:hlinkClick r:id="rId2"/>
              </a:rPr>
              <a:t>://www.managementstudyhq.com/mcclellands-theory-of-needs-power-achievement-and-affiliation.html</a:t>
            </a:r>
            <a:endParaRPr lang="en-IN" sz="1200" dirty="0"/>
          </a:p>
        </p:txBody>
      </p:sp>
    </p:spTree>
    <p:extLst>
      <p:ext uri="{BB962C8B-B14F-4D97-AF65-F5344CB8AC3E}">
        <p14:creationId xmlns:p14="http://schemas.microsoft.com/office/powerpoint/2010/main" val="356674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307316"/>
            <a:ext cx="7256517" cy="998776"/>
          </a:xfrm>
        </p:spPr>
        <p:txBody>
          <a:bodyPr>
            <a:normAutofit fontScale="90000"/>
          </a:bodyPr>
          <a:lstStyle/>
          <a:p>
            <a:pPr algn="ctr"/>
            <a:r>
              <a:rPr lang="en-IN" sz="4400" b="1" u="sng" dirty="0">
                <a:latin typeface="Times New Roman" panose="02020603050405020304" pitchFamily="18" charset="0"/>
                <a:cs typeface="Times New Roman" panose="02020603050405020304" pitchFamily="18" charset="0"/>
              </a:rPr>
              <a:t>Herzberg’s two-factor theory</a:t>
            </a:r>
            <a:r>
              <a:rPr lang="en-IN" b="1" u="sng" dirty="0"/>
              <a:t/>
            </a:r>
            <a:br>
              <a:rPr lang="en-IN" b="1" u="sng" dirty="0"/>
            </a:br>
            <a:endParaRPr lang="en-IN" u="sng" dirty="0"/>
          </a:p>
        </p:txBody>
      </p:sp>
      <p:sp>
        <p:nvSpPr>
          <p:cNvPr id="4" name="Pentagon 3"/>
          <p:cNvSpPr/>
          <p:nvPr/>
        </p:nvSpPr>
        <p:spPr>
          <a:xfrm>
            <a:off x="496987" y="1495425"/>
            <a:ext cx="9586813" cy="15942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Herzberg talks about two factors in his theory that influence motivation. These are motivation and hygiene/maintenance </a:t>
            </a:r>
            <a:r>
              <a:rPr lang="en-US" sz="2400" dirty="0" smtClean="0">
                <a:latin typeface="Times New Roman" panose="02020603050405020304" pitchFamily="18" charset="0"/>
                <a:cs typeface="Times New Roman" panose="02020603050405020304" pitchFamily="18" charset="0"/>
              </a:rPr>
              <a:t>factors and the </a:t>
            </a:r>
            <a:r>
              <a:rPr lang="en-US" sz="2400" dirty="0">
                <a:latin typeface="Times New Roman" panose="02020603050405020304" pitchFamily="18" charset="0"/>
                <a:cs typeface="Times New Roman" panose="02020603050405020304" pitchFamily="18" charset="0"/>
              </a:rPr>
              <a:t>presence of motivation factors increases job satisfaction whereas the absence of hygiene factors leads to job dissatisfaction</a:t>
            </a:r>
            <a:endParaRPr lang="en-IN" sz="2400" dirty="0">
              <a:latin typeface="Times New Roman" panose="02020603050405020304" pitchFamily="18" charset="0"/>
              <a:cs typeface="Times New Roman" panose="02020603050405020304" pitchFamily="18" charset="0"/>
            </a:endParaRPr>
          </a:p>
        </p:txBody>
      </p:sp>
      <p:pic>
        <p:nvPicPr>
          <p:cNvPr id="4098" name="Picture 2" descr="See the source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17" t="10237" r="2378"/>
          <a:stretch/>
        </p:blipFill>
        <p:spPr bwMode="auto">
          <a:xfrm>
            <a:off x="2298700" y="3401792"/>
            <a:ext cx="5857058" cy="3978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892" y="6901557"/>
            <a:ext cx="2542558" cy="461665"/>
          </a:xfrm>
          <a:prstGeom prst="rect">
            <a:avLst/>
          </a:prstGeom>
        </p:spPr>
        <p:txBody>
          <a:bodyPr wrap="square">
            <a:spAutoFit/>
          </a:bodyPr>
          <a:lstStyle/>
          <a:p>
            <a:r>
              <a:rPr lang="en-IN" sz="1200" dirty="0" smtClean="0">
                <a:hlinkClick r:id="rId3"/>
              </a:rPr>
              <a:t>://www.simplypsychology.org/herzbergs-two-factor-theory.html</a:t>
            </a:r>
            <a:endParaRPr lang="en-IN" sz="1200" dirty="0"/>
          </a:p>
        </p:txBody>
      </p:sp>
    </p:spTree>
    <p:extLst>
      <p:ext uri="{BB962C8B-B14F-4D97-AF65-F5344CB8AC3E}">
        <p14:creationId xmlns:p14="http://schemas.microsoft.com/office/powerpoint/2010/main" val="87261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700" y="102281"/>
            <a:ext cx="7294572" cy="1059758"/>
          </a:xfrm>
        </p:spPr>
        <p:txBody>
          <a:bodyPr>
            <a:noAutofit/>
          </a:bodyPr>
          <a:lstStyle/>
          <a:p>
            <a:pPr algn="ctr"/>
            <a:r>
              <a:rPr lang="en-US" sz="4000" b="1" u="sng" dirty="0">
                <a:latin typeface="Times New Roman" panose="02020603050405020304" pitchFamily="18" charset="0"/>
                <a:cs typeface="Times New Roman" panose="02020603050405020304" pitchFamily="18" charset="0"/>
              </a:rPr>
              <a:t>McGregor’s Theory X and Theory Y</a:t>
            </a:r>
          </a:p>
        </p:txBody>
      </p:sp>
      <p:sp>
        <p:nvSpPr>
          <p:cNvPr id="4" name="Pentagon 3"/>
          <p:cNvSpPr/>
          <p:nvPr/>
        </p:nvSpPr>
        <p:spPr>
          <a:xfrm>
            <a:off x="546100" y="1901516"/>
            <a:ext cx="9334716" cy="14789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McGregor took a different approach while trying to explain what motivates workers. Instead of focusing on human needs like the previous theories did, he focused on the nature of workers and concluded that there are two types of workers</a:t>
            </a:r>
            <a:endParaRPr lang="en-IN" sz="2400" dirty="0">
              <a:latin typeface="Times New Roman" panose="02020603050405020304" pitchFamily="18" charset="0"/>
              <a:cs typeface="Times New Roman" panose="02020603050405020304" pitchFamily="18" charset="0"/>
            </a:endParaRPr>
          </a:p>
        </p:txBody>
      </p:sp>
      <p:pic>
        <p:nvPicPr>
          <p:cNvPr id="5124" name="Picture 4" descr="See the source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22" t="4820" r="1548"/>
          <a:stretch/>
        </p:blipFill>
        <p:spPr bwMode="auto">
          <a:xfrm>
            <a:off x="3136900" y="3781425"/>
            <a:ext cx="5181600" cy="3752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3"/>
          </p:cNvPr>
          <p:cNvSpPr/>
          <p:nvPr/>
        </p:nvSpPr>
        <p:spPr>
          <a:xfrm>
            <a:off x="197302" y="6755902"/>
            <a:ext cx="2287636" cy="461665"/>
          </a:xfrm>
          <a:prstGeom prst="rect">
            <a:avLst/>
          </a:prstGeom>
        </p:spPr>
        <p:txBody>
          <a:bodyPr wrap="square">
            <a:spAutoFit/>
          </a:bodyPr>
          <a:lstStyle/>
          <a:p>
            <a:r>
              <a:rPr lang="en-IN" sz="1200" dirty="0"/>
              <a:t>https://parsadi.com/mcgregors-x-and-y-theories/</a:t>
            </a:r>
          </a:p>
        </p:txBody>
      </p:sp>
    </p:spTree>
    <p:extLst>
      <p:ext uri="{BB962C8B-B14F-4D97-AF65-F5344CB8AC3E}">
        <p14:creationId xmlns:p14="http://schemas.microsoft.com/office/powerpoint/2010/main" val="222874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100" y="371181"/>
            <a:ext cx="7239000" cy="1251831"/>
          </a:xfrm>
        </p:spPr>
        <p:txBody>
          <a:bodyPr>
            <a:noAutofit/>
          </a:bodyPr>
          <a:lstStyle/>
          <a:p>
            <a:r>
              <a:rPr lang="en-US" sz="3600" b="1" u="sng" dirty="0" smtClean="0">
                <a:latin typeface="Times New Roman" panose="02020603050405020304" pitchFamily="18" charset="0"/>
                <a:cs typeface="Times New Roman" panose="02020603050405020304" pitchFamily="18" charset="0"/>
              </a:rPr>
              <a:t>Management techniques of theory x and y</a:t>
            </a:r>
            <a:endParaRPr lang="en-IN" sz="3600" b="1" u="sng"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310859"/>
              </p:ext>
            </p:extLst>
          </p:nvPr>
        </p:nvGraphicFramePr>
        <p:xfrm>
          <a:off x="165100" y="1659910"/>
          <a:ext cx="9435483" cy="5693020"/>
        </p:xfrm>
        <a:graphic>
          <a:graphicData uri="http://schemas.openxmlformats.org/drawingml/2006/table">
            <a:tbl>
              <a:tblPr firstRow="1" bandRow="1">
                <a:tableStyleId>{5C22544A-7EE6-4342-B048-85BDC9FD1C3A}</a:tableStyleId>
              </a:tblPr>
              <a:tblGrid>
                <a:gridCol w="3145161">
                  <a:extLst>
                    <a:ext uri="{9D8B030D-6E8A-4147-A177-3AD203B41FA5}">
                      <a16:colId xmlns:a16="http://schemas.microsoft.com/office/drawing/2014/main" xmlns="" val="2634015650"/>
                    </a:ext>
                  </a:extLst>
                </a:gridCol>
                <a:gridCol w="3145161">
                  <a:extLst>
                    <a:ext uri="{9D8B030D-6E8A-4147-A177-3AD203B41FA5}">
                      <a16:colId xmlns:a16="http://schemas.microsoft.com/office/drawing/2014/main" xmlns="" val="3856249659"/>
                    </a:ext>
                  </a:extLst>
                </a:gridCol>
                <a:gridCol w="3145161">
                  <a:extLst>
                    <a:ext uri="{9D8B030D-6E8A-4147-A177-3AD203B41FA5}">
                      <a16:colId xmlns:a16="http://schemas.microsoft.com/office/drawing/2014/main" xmlns="" val="3123956589"/>
                    </a:ext>
                  </a:extLst>
                </a:gridCol>
              </a:tblGrid>
              <a:tr h="907542">
                <a:tc>
                  <a:txBody>
                    <a:bodyPr/>
                    <a:lstStyle/>
                    <a:p>
                      <a:r>
                        <a:rPr lang="en-US" sz="2600" dirty="0" smtClean="0">
                          <a:latin typeface="Times New Roman" panose="02020603050405020304" pitchFamily="18" charset="0"/>
                          <a:cs typeface="Times New Roman" panose="02020603050405020304" pitchFamily="18" charset="0"/>
                        </a:rPr>
                        <a:t>MANAGEMENT TECHNIQUES</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THEORY X</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THEORY Y</a:t>
                      </a:r>
                      <a:endParaRPr lang="en-IN" sz="2600" dirty="0">
                        <a:latin typeface="Times New Roman" panose="02020603050405020304" pitchFamily="18" charset="0"/>
                        <a:cs typeface="Times New Roman" panose="02020603050405020304" pitchFamily="18" charset="0"/>
                      </a:endParaRPr>
                    </a:p>
                  </a:txBody>
                  <a:tcPr marL="75629" marR="75629" marT="50419" marB="50419"/>
                </a:tc>
                <a:extLst>
                  <a:ext uri="{0D108BD9-81ED-4DB2-BD59-A6C34878D82A}">
                    <a16:rowId xmlns:a16="http://schemas.microsoft.com/office/drawing/2014/main" xmlns="" val="2464146355"/>
                  </a:ext>
                </a:extLst>
              </a:tr>
              <a:tr h="959069">
                <a:tc>
                  <a:txBody>
                    <a:bodyPr/>
                    <a:lstStyle/>
                    <a:p>
                      <a:r>
                        <a:rPr lang="en-US" sz="2600" dirty="0" smtClean="0">
                          <a:latin typeface="Times New Roman" panose="02020603050405020304" pitchFamily="18" charset="0"/>
                          <a:cs typeface="Times New Roman" panose="02020603050405020304" pitchFamily="18" charset="0"/>
                        </a:rPr>
                        <a:t>Setting of objectives</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Set by superior</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Set by superior and workers jointly</a:t>
                      </a:r>
                      <a:endParaRPr lang="en-IN" sz="2600" dirty="0">
                        <a:latin typeface="Times New Roman" panose="02020603050405020304" pitchFamily="18" charset="0"/>
                        <a:cs typeface="Times New Roman" panose="02020603050405020304" pitchFamily="18" charset="0"/>
                      </a:endParaRPr>
                    </a:p>
                  </a:txBody>
                  <a:tcPr marL="75629" marR="75629" marT="50419" marB="50419"/>
                </a:tc>
                <a:extLst>
                  <a:ext uri="{0D108BD9-81ED-4DB2-BD59-A6C34878D82A}">
                    <a16:rowId xmlns:a16="http://schemas.microsoft.com/office/drawing/2014/main" xmlns="" val="1320308998"/>
                  </a:ext>
                </a:extLst>
              </a:tr>
              <a:tr h="555651">
                <a:tc>
                  <a:txBody>
                    <a:bodyPr/>
                    <a:lstStyle/>
                    <a:p>
                      <a:r>
                        <a:rPr lang="en-US" sz="2600" dirty="0" smtClean="0">
                          <a:latin typeface="Times New Roman" panose="02020603050405020304" pitchFamily="18" charset="0"/>
                          <a:cs typeface="Times New Roman" panose="02020603050405020304" pitchFamily="18" charset="0"/>
                        </a:rPr>
                        <a:t>Leadership style</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Autocratic </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Democratic </a:t>
                      </a:r>
                      <a:endParaRPr lang="en-IN" sz="2600" dirty="0">
                        <a:latin typeface="Times New Roman" panose="02020603050405020304" pitchFamily="18" charset="0"/>
                        <a:cs typeface="Times New Roman" panose="02020603050405020304" pitchFamily="18" charset="0"/>
                      </a:endParaRPr>
                    </a:p>
                  </a:txBody>
                  <a:tcPr marL="75629" marR="75629" marT="50419" marB="50419"/>
                </a:tc>
                <a:extLst>
                  <a:ext uri="{0D108BD9-81ED-4DB2-BD59-A6C34878D82A}">
                    <a16:rowId xmlns:a16="http://schemas.microsoft.com/office/drawing/2014/main" xmlns="" val="1953035877"/>
                  </a:ext>
                </a:extLst>
              </a:tr>
              <a:tr h="2520950">
                <a:tc>
                  <a:txBody>
                    <a:bodyPr/>
                    <a:lstStyle/>
                    <a:p>
                      <a:r>
                        <a:rPr lang="en-US" sz="2600" dirty="0" smtClean="0">
                          <a:latin typeface="Times New Roman" panose="02020603050405020304" pitchFamily="18" charset="0"/>
                          <a:cs typeface="Times New Roman" panose="02020603050405020304" pitchFamily="18" charset="0"/>
                        </a:rPr>
                        <a:t>Motivational philosophy</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Most people must be controlled, directed, or threatened with punishment to get them to put forth adequate effort towards the achievement</a:t>
                      </a:r>
                      <a:endParaRPr lang="en-IN" sz="2600" dirty="0">
                        <a:latin typeface="Times New Roman" panose="02020603050405020304" pitchFamily="18" charset="0"/>
                        <a:cs typeface="Times New Roman" panose="02020603050405020304" pitchFamily="18" charset="0"/>
                      </a:endParaRPr>
                    </a:p>
                  </a:txBody>
                  <a:tcPr marL="75629" marR="75629" marT="50419" marB="50419"/>
                </a:tc>
                <a:tc>
                  <a:txBody>
                    <a:bodyPr/>
                    <a:lstStyle/>
                    <a:p>
                      <a:r>
                        <a:rPr lang="en-US" sz="2600" dirty="0" smtClean="0">
                          <a:latin typeface="Times New Roman" panose="02020603050405020304" pitchFamily="18" charset="0"/>
                          <a:cs typeface="Times New Roman" panose="02020603050405020304" pitchFamily="18" charset="0"/>
                        </a:rPr>
                        <a:t>A system of positive incentives and rewards are required</a:t>
                      </a:r>
                      <a:endParaRPr lang="en-IN" sz="2600" dirty="0">
                        <a:latin typeface="Times New Roman" panose="02020603050405020304" pitchFamily="18" charset="0"/>
                        <a:cs typeface="Times New Roman" panose="02020603050405020304" pitchFamily="18" charset="0"/>
                      </a:endParaRPr>
                    </a:p>
                  </a:txBody>
                  <a:tcPr marL="75629" marR="75629" marT="50419" marB="50419"/>
                </a:tc>
                <a:extLst>
                  <a:ext uri="{0D108BD9-81ED-4DB2-BD59-A6C34878D82A}">
                    <a16:rowId xmlns:a16="http://schemas.microsoft.com/office/drawing/2014/main" xmlns="" val="1989084085"/>
                  </a:ext>
                </a:extLst>
              </a:tr>
            </a:tbl>
          </a:graphicData>
        </a:graphic>
      </p:graphicFrame>
      <p:sp>
        <p:nvSpPr>
          <p:cNvPr id="5" name="Rectangle 4"/>
          <p:cNvSpPr/>
          <p:nvPr/>
        </p:nvSpPr>
        <p:spPr>
          <a:xfrm>
            <a:off x="1004006" y="6919840"/>
            <a:ext cx="1819458" cy="461665"/>
          </a:xfrm>
          <a:prstGeom prst="rect">
            <a:avLst/>
          </a:prstGeom>
        </p:spPr>
        <p:txBody>
          <a:bodyPr wrap="square">
            <a:spAutoFit/>
          </a:bodyPr>
          <a:lstStyle/>
          <a:p>
            <a:r>
              <a:rPr lang="en-IN" sz="1200" dirty="0"/>
              <a:t>https://parsadi.com/mcgregors-x-and-y-theories/</a:t>
            </a:r>
          </a:p>
        </p:txBody>
      </p:sp>
    </p:spTree>
    <p:extLst>
      <p:ext uri="{BB962C8B-B14F-4D97-AF65-F5344CB8AC3E}">
        <p14:creationId xmlns:p14="http://schemas.microsoft.com/office/powerpoint/2010/main" val="349652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8" y="140692"/>
            <a:ext cx="8894271" cy="1376679"/>
          </a:xfrm>
        </p:spPr>
        <p:txBody>
          <a:bodyPr>
            <a:normAutofit/>
          </a:bodyPr>
          <a:lstStyle/>
          <a:p>
            <a:pPr algn="ctr"/>
            <a:r>
              <a:rPr lang="en-IN" sz="4000" b="1" u="sng" dirty="0">
                <a:latin typeface="Times New Roman" panose="02020603050405020304" pitchFamily="18" charset="0"/>
                <a:cs typeface="Times New Roman" panose="02020603050405020304" pitchFamily="18" charset="0"/>
              </a:rPr>
              <a:t>Alderfer’s ERG theory</a:t>
            </a:r>
          </a:p>
        </p:txBody>
      </p:sp>
      <p:sp>
        <p:nvSpPr>
          <p:cNvPr id="5" name="Pentagon 4"/>
          <p:cNvSpPr/>
          <p:nvPr/>
        </p:nvSpPr>
        <p:spPr>
          <a:xfrm>
            <a:off x="309717" y="1260956"/>
            <a:ext cx="9226677" cy="13349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Clayton Alderfer refined Maslow's hierarchy of </a:t>
            </a:r>
            <a:r>
              <a:rPr lang="en-US" sz="2400" dirty="0" smtClean="0">
                <a:latin typeface="Times New Roman" panose="02020603050405020304" pitchFamily="18" charset="0"/>
                <a:cs typeface="Times New Roman" panose="02020603050405020304" pitchFamily="18" charset="0"/>
              </a:rPr>
              <a:t>needs by </a:t>
            </a:r>
            <a:r>
              <a:rPr lang="en-US" sz="2400" dirty="0">
                <a:latin typeface="Times New Roman" panose="02020603050405020304" pitchFamily="18" charset="0"/>
                <a:cs typeface="Times New Roman" panose="02020603050405020304" pitchFamily="18" charset="0"/>
              </a:rPr>
              <a:t>categorizing Maslow’s pyramid into a theory of Existence, Relatedness, and Growth, with a primary focus on esteem and job performance</a:t>
            </a:r>
            <a:endParaRPr lang="en-IN" sz="2400" dirty="0">
              <a:latin typeface="Times New Roman" panose="02020603050405020304" pitchFamily="18" charset="0"/>
              <a:cs typeface="Times New Roman" panose="02020603050405020304" pitchFamily="18" charset="0"/>
            </a:endParaRPr>
          </a:p>
        </p:txBody>
      </p:sp>
      <p:pic>
        <p:nvPicPr>
          <p:cNvPr id="3074" name="Picture 2" descr="See the source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108" t="6772" r="4580" b="6722"/>
          <a:stretch/>
        </p:blipFill>
        <p:spPr bwMode="auto">
          <a:xfrm>
            <a:off x="1894313" y="2757552"/>
            <a:ext cx="6248409" cy="45796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027" y="6939972"/>
            <a:ext cx="2607383" cy="461665"/>
          </a:xfrm>
          <a:prstGeom prst="rect">
            <a:avLst/>
          </a:prstGeom>
        </p:spPr>
        <p:txBody>
          <a:bodyPr wrap="square">
            <a:spAutoFit/>
          </a:bodyPr>
          <a:lstStyle/>
          <a:p>
            <a:r>
              <a:rPr lang="en-IN" sz="1200" dirty="0" smtClean="0">
                <a:hlinkClick r:id="rId3"/>
              </a:rPr>
              <a:t>worldofwork.io/2019/02/</a:t>
            </a:r>
            <a:r>
              <a:rPr lang="en-IN" sz="1200" dirty="0" err="1" smtClean="0">
                <a:hlinkClick r:id="rId3"/>
              </a:rPr>
              <a:t>alderfers</a:t>
            </a:r>
            <a:r>
              <a:rPr lang="en-IN" sz="1200" dirty="0" smtClean="0">
                <a:hlinkClick r:id="rId3"/>
              </a:rPr>
              <a:t>-erg-theory-of-motivation</a:t>
            </a:r>
            <a:r>
              <a:rPr lang="en-IN" sz="1200" dirty="0"/>
              <a:t>/</a:t>
            </a:r>
          </a:p>
        </p:txBody>
      </p:sp>
    </p:spTree>
    <p:extLst>
      <p:ext uri="{BB962C8B-B14F-4D97-AF65-F5344CB8AC3E}">
        <p14:creationId xmlns:p14="http://schemas.microsoft.com/office/powerpoint/2010/main" val="239942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22585"/>
            <a:ext cx="8319135" cy="790858"/>
          </a:xfrm>
        </p:spPr>
        <p:txBody>
          <a:bodyPr>
            <a:normAutofit/>
          </a:bodyPr>
          <a:lstStyle/>
          <a:p>
            <a:pPr algn="ctr"/>
            <a:r>
              <a:rPr lang="en-IN" sz="4000" b="1" u="sng" dirty="0" smtClean="0">
                <a:latin typeface="Times New Roman" panose="02020603050405020304" pitchFamily="18" charset="0"/>
                <a:cs typeface="Times New Roman" panose="02020603050405020304" pitchFamily="18" charset="0"/>
              </a:rPr>
              <a:t>Vroom’s </a:t>
            </a:r>
            <a:r>
              <a:rPr lang="en-IN" sz="4000" b="1" u="sng" dirty="0">
                <a:latin typeface="Times New Roman" panose="02020603050405020304" pitchFamily="18" charset="0"/>
                <a:cs typeface="Times New Roman" panose="02020603050405020304" pitchFamily="18" charset="0"/>
              </a:rPr>
              <a:t>expectancy theory</a:t>
            </a:r>
          </a:p>
        </p:txBody>
      </p:sp>
      <p:sp>
        <p:nvSpPr>
          <p:cNvPr id="4" name="Pentagon 3"/>
          <p:cNvSpPr/>
          <p:nvPr/>
        </p:nvSpPr>
        <p:spPr>
          <a:xfrm>
            <a:off x="226886" y="1013443"/>
            <a:ext cx="9428353" cy="192978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Vroom’s expectancy theory of motivation says that individuals are motivated to do something by three things. They are motivated when they value the reward associated with an action, trust that they’ll receive the reward if they do a good job and believe that they have the ability to achieve their objectives by working hard</a:t>
            </a:r>
            <a:r>
              <a:rPr lang="en-US"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226885" y="3034743"/>
            <a:ext cx="5805615" cy="2042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b="1" dirty="0" smtClean="0">
                <a:latin typeface="Times New Roman" panose="02020603050405020304" pitchFamily="18" charset="0"/>
                <a:cs typeface="Times New Roman" panose="02020603050405020304" pitchFamily="18" charset="0"/>
              </a:rPr>
              <a:t>Expectancy (</a:t>
            </a:r>
            <a:r>
              <a:rPr lang="en-IN" sz="2400" b="1" dirty="0" smtClean="0">
                <a:latin typeface="Times New Roman" panose="02020603050405020304" pitchFamily="18" charset="0"/>
                <a:cs typeface="Times New Roman" panose="02020603050405020304" pitchFamily="18" charset="0"/>
              </a:rPr>
              <a:t>Efforts):</a:t>
            </a:r>
            <a:endParaRPr lang="en-US" sz="2400" b="1"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This is about what employees expect from their own efforts (expected outcome) and the relation to good performance and outcomes (performance expectancy). </a:t>
            </a:r>
          </a:p>
        </p:txBody>
      </p:sp>
      <p:sp>
        <p:nvSpPr>
          <p:cNvPr id="9" name="Rounded Rectangle 8"/>
          <p:cNvSpPr/>
          <p:nvPr/>
        </p:nvSpPr>
        <p:spPr>
          <a:xfrm>
            <a:off x="6337300" y="4391025"/>
            <a:ext cx="3317938" cy="3013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IN" sz="2400" b="1" dirty="0">
                <a:latin typeface="Times New Roman" panose="02020603050405020304" pitchFamily="18" charset="0"/>
                <a:cs typeface="Times New Roman" panose="02020603050405020304" pitchFamily="18" charset="0"/>
              </a:rPr>
              <a:t>Instrumentality (</a:t>
            </a:r>
            <a:r>
              <a:rPr lang="en-IN" sz="2400" b="1" dirty="0" smtClean="0">
                <a:latin typeface="Times New Roman" panose="02020603050405020304" pitchFamily="18" charset="0"/>
                <a:cs typeface="Times New Roman" panose="02020603050405020304" pitchFamily="18" charset="0"/>
              </a:rPr>
              <a:t>Performance):</a:t>
            </a:r>
          </a:p>
          <a:p>
            <a:pPr fontAlgn="base"/>
            <a:r>
              <a:rPr lang="en-US" sz="2400" dirty="0" smtClean="0">
                <a:latin typeface="Times New Roman" panose="02020603050405020304" pitchFamily="18" charset="0"/>
                <a:cs typeface="Times New Roman" panose="02020603050405020304" pitchFamily="18" charset="0"/>
              </a:rPr>
              <a:t>It refers </a:t>
            </a:r>
            <a:r>
              <a:rPr lang="en-US" sz="2400" dirty="0">
                <a:latin typeface="Times New Roman" panose="02020603050405020304" pitchFamily="18" charset="0"/>
                <a:cs typeface="Times New Roman" panose="02020603050405020304" pitchFamily="18" charset="0"/>
              </a:rPr>
              <a:t>to the belief and expectation of a person that his performance will lead to a particular desired reward.</a:t>
            </a:r>
            <a:endParaRPr lang="en-IN" sz="24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144054" y="5531685"/>
            <a:ext cx="5355046" cy="1872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Valence (Rewards):</a:t>
            </a:r>
          </a:p>
          <a:p>
            <a:r>
              <a:rPr lang="en-US" sz="2400" dirty="0" smtClean="0">
                <a:latin typeface="Times New Roman" panose="02020603050405020304" pitchFamily="18" charset="0"/>
                <a:cs typeface="Times New Roman" panose="02020603050405020304" pitchFamily="18" charset="0"/>
              </a:rPr>
              <a:t>It refers to the desire of a person with respect to a potential outcome or reward. The reward may be extrinsic or intrinsic.</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323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88" y="2008357"/>
            <a:ext cx="8435898" cy="39843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72227" y="6475504"/>
            <a:ext cx="2312071" cy="738664"/>
          </a:xfrm>
          <a:prstGeom prst="rect">
            <a:avLst/>
          </a:prstGeom>
        </p:spPr>
        <p:txBody>
          <a:bodyPr wrap="square">
            <a:spAutoFit/>
          </a:bodyPr>
          <a:lstStyle/>
          <a:p>
            <a:r>
              <a:rPr lang="en-IN" sz="1400" dirty="0" smtClean="0">
                <a:hlinkClick r:id="rId3"/>
              </a:rPr>
              <a:t>://www.toolshero.com/psychology/vrooms-expectancy-theory/</a:t>
            </a:r>
            <a:endParaRPr lang="en-IN" sz="1400" dirty="0"/>
          </a:p>
        </p:txBody>
      </p:sp>
    </p:spTree>
    <p:extLst>
      <p:ext uri="{BB962C8B-B14F-4D97-AF65-F5344CB8AC3E}">
        <p14:creationId xmlns:p14="http://schemas.microsoft.com/office/powerpoint/2010/main" val="3761888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20" y="198316"/>
            <a:ext cx="8319135" cy="704426"/>
          </a:xfrm>
        </p:spPr>
        <p:txBody>
          <a:bodyPr>
            <a:normAutofit/>
          </a:bodyPr>
          <a:lstStyle/>
          <a:p>
            <a:pPr algn="ctr"/>
            <a:r>
              <a:rPr lang="en-IN" sz="4000" b="1" u="sng" dirty="0">
                <a:latin typeface="Times New Roman" panose="02020603050405020304" pitchFamily="18" charset="0"/>
                <a:cs typeface="Times New Roman" panose="02020603050405020304" pitchFamily="18" charset="0"/>
              </a:rPr>
              <a:t>Adam’s Equity theory</a:t>
            </a:r>
          </a:p>
        </p:txBody>
      </p:sp>
      <p:sp>
        <p:nvSpPr>
          <p:cNvPr id="4" name="Pentagon 3"/>
          <p:cNvSpPr/>
          <p:nvPr/>
        </p:nvSpPr>
        <p:spPr>
          <a:xfrm>
            <a:off x="86433" y="1022786"/>
            <a:ext cx="9565204" cy="16760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this theory, motivation is not only influenced by one’s effort and how likely one thinks their efforts are going to lead to rewards, but also by how others are rewarded for their </a:t>
            </a:r>
            <a:r>
              <a:rPr lang="en-US" sz="2400" dirty="0" smtClean="0">
                <a:latin typeface="Times New Roman" panose="02020603050405020304" pitchFamily="18" charset="0"/>
                <a:cs typeface="Times New Roman" panose="02020603050405020304" pitchFamily="18" charset="0"/>
              </a:rPr>
              <a:t>efforts.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People have a tendency to compare themselves with other.</a:t>
            </a:r>
            <a:endParaRPr lang="en-IN" sz="2400" dirty="0">
              <a:latin typeface="Times New Roman" panose="02020603050405020304" pitchFamily="18" charset="0"/>
              <a:cs typeface="Times New Roman" panose="02020603050405020304" pitchFamily="18" charset="0"/>
            </a:endParaRPr>
          </a:p>
        </p:txBody>
      </p:sp>
      <p:pic>
        <p:nvPicPr>
          <p:cNvPr id="4098"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859" t="5273" r="859" b="4908"/>
          <a:stretch/>
        </p:blipFill>
        <p:spPr bwMode="auto">
          <a:xfrm>
            <a:off x="2603500" y="3476625"/>
            <a:ext cx="6230091" cy="40266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6434" y="6806564"/>
            <a:ext cx="2060968" cy="738664"/>
          </a:xfrm>
          <a:prstGeom prst="rect">
            <a:avLst/>
          </a:prstGeom>
        </p:spPr>
        <p:txBody>
          <a:bodyPr wrap="square">
            <a:spAutoFit/>
          </a:bodyPr>
          <a:lstStyle/>
          <a:p>
            <a:r>
              <a:rPr lang="en-IN" sz="1400" dirty="0">
                <a:hlinkClick r:id="rId3"/>
              </a:rPr>
              <a:t>://www.mindtools.com/azv3n0k/adams-equity-theory</a:t>
            </a:r>
            <a:endParaRPr lang="en-IN" sz="1400" dirty="0"/>
          </a:p>
        </p:txBody>
      </p:sp>
    </p:spTree>
    <p:extLst>
      <p:ext uri="{BB962C8B-B14F-4D97-AF65-F5344CB8AC3E}">
        <p14:creationId xmlns:p14="http://schemas.microsoft.com/office/powerpoint/2010/main" val="3113581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352425"/>
            <a:ext cx="7848600" cy="1338264"/>
          </a:xfrm>
        </p:spPr>
        <p:txBody>
          <a:bodyPr>
            <a:normAutofit/>
          </a:bodyPr>
          <a:lstStyle/>
          <a:p>
            <a:pPr algn="ctr"/>
            <a:r>
              <a:rPr lang="en-US" sz="4000" b="1" u="sng" dirty="0" smtClean="0">
                <a:latin typeface="Times New Roman" panose="02020603050405020304" pitchFamily="18" charset="0"/>
                <a:cs typeface="Times New Roman" panose="02020603050405020304" pitchFamily="18" charset="0"/>
              </a:rPr>
              <a:t>When a person feels inequity then….</a:t>
            </a:r>
            <a:endParaRPr lang="en-IN"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17700" y="2435478"/>
            <a:ext cx="3581400" cy="4467123"/>
          </a:xfrm>
        </p:spPr>
        <p:txBody>
          <a:bodyPr>
            <a:normAutofit/>
          </a:bodyPr>
          <a:lstStyle/>
          <a:p>
            <a:pPr marL="457200" indent="-457200">
              <a:buFont typeface="Arial" pitchFamily="34" charset="0"/>
              <a:buChar char="•"/>
            </a:pPr>
            <a:r>
              <a:rPr lang="en-US" sz="2800" dirty="0" smtClean="0">
                <a:latin typeface="Times New Roman" panose="02020603050405020304" pitchFamily="18" charset="0"/>
                <a:cs typeface="Times New Roman" panose="02020603050405020304" pitchFamily="18" charset="0"/>
              </a:rPr>
              <a:t>Change the input/put more efforts</a:t>
            </a:r>
          </a:p>
          <a:p>
            <a:pPr marL="457200" indent="-457200">
              <a:buFont typeface="Arial" pitchFamily="34" charset="0"/>
              <a:buChar char="•"/>
            </a:pPr>
            <a:r>
              <a:rPr lang="en-US" sz="2800" dirty="0" smtClean="0">
                <a:latin typeface="Times New Roman" panose="02020603050405020304" pitchFamily="18" charset="0"/>
                <a:cs typeface="Times New Roman" panose="02020603050405020304" pitchFamily="18" charset="0"/>
              </a:rPr>
              <a:t>Choose a different referent</a:t>
            </a:r>
          </a:p>
          <a:p>
            <a:pPr marL="457200" indent="-457200">
              <a:buFont typeface="Arial" pitchFamily="34" charset="0"/>
              <a:buChar char="•"/>
            </a:pPr>
            <a:r>
              <a:rPr lang="en-US" sz="2800" dirty="0" smtClean="0">
                <a:latin typeface="Times New Roman" panose="02020603050405020304" pitchFamily="18" charset="0"/>
                <a:cs typeface="Times New Roman" panose="02020603050405020304" pitchFamily="18" charset="0"/>
              </a:rPr>
              <a:t>Quit the job </a:t>
            </a:r>
          </a:p>
          <a:p>
            <a:pPr marL="457200" indent="-457200">
              <a:buFont typeface="Arial" pitchFamily="34" charset="0"/>
              <a:buChar char="•"/>
            </a:pPr>
            <a:r>
              <a:rPr lang="en-US" sz="2800" dirty="0" smtClean="0">
                <a:latin typeface="Times New Roman" panose="02020603050405020304" pitchFamily="18" charset="0"/>
                <a:cs typeface="Times New Roman" panose="02020603050405020304" pitchFamily="18" charset="0"/>
              </a:rPr>
              <a:t>Change the self-perception</a:t>
            </a:r>
            <a:r>
              <a:rPr lang="en-IN" sz="2800" dirty="0" smtClean="0">
                <a:latin typeface="Times New Roman" panose="02020603050405020304" pitchFamily="18" charset="0"/>
                <a:cs typeface="Times New Roman" panose="02020603050405020304" pitchFamily="18" charset="0"/>
              </a:rPr>
              <a:t>/re-evaluate others’ input</a:t>
            </a:r>
          </a:p>
          <a:p>
            <a:pPr marL="457200" indent="-457200">
              <a:buFont typeface="Arial" pitchFamily="34" charset="0"/>
              <a:buChar char="•"/>
            </a:pPr>
            <a:endParaRPr lang="en-IN"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51500" y="2147369"/>
            <a:ext cx="3992935" cy="4630385"/>
          </a:xfrm>
          <a:prstGeom prst="rect">
            <a:avLst/>
          </a:prstGeom>
        </p:spPr>
      </p:pic>
      <p:sp>
        <p:nvSpPr>
          <p:cNvPr id="5" name="Rectangle 4"/>
          <p:cNvSpPr/>
          <p:nvPr/>
        </p:nvSpPr>
        <p:spPr>
          <a:xfrm>
            <a:off x="295154" y="6902602"/>
            <a:ext cx="2564166" cy="461665"/>
          </a:xfrm>
          <a:prstGeom prst="rect">
            <a:avLst/>
          </a:prstGeom>
        </p:spPr>
        <p:txBody>
          <a:bodyPr wrap="square">
            <a:spAutoFit/>
          </a:bodyPr>
          <a:lstStyle/>
          <a:p>
            <a:r>
              <a:rPr lang="en-IN" sz="1200" dirty="0" smtClean="0">
                <a:hlinkClick r:id="rId3"/>
              </a:rPr>
              <a:t>://www.mindtools.com/azv3n0k/adams-equity-theory</a:t>
            </a:r>
            <a:endParaRPr lang="en-IN" sz="1200" dirty="0"/>
          </a:p>
        </p:txBody>
      </p:sp>
    </p:spTree>
    <p:extLst>
      <p:ext uri="{BB962C8B-B14F-4D97-AF65-F5344CB8AC3E}">
        <p14:creationId xmlns:p14="http://schemas.microsoft.com/office/powerpoint/2010/main" val="194405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249695"/>
            <a:ext cx="7888224" cy="960362"/>
          </a:xfrm>
        </p:spPr>
        <p:txBody>
          <a:bodyPr>
            <a:noAutofit/>
          </a:bodyPr>
          <a:lstStyle/>
          <a:p>
            <a:pPr algn="ctr"/>
            <a:r>
              <a:rPr lang="en-US" sz="4000" b="1" u="sng" dirty="0" smtClean="0">
                <a:latin typeface="Times New Roman" panose="02020603050405020304" pitchFamily="18" charset="0"/>
                <a:cs typeface="Times New Roman" panose="02020603050405020304" pitchFamily="18" charset="0"/>
              </a:rPr>
              <a:t>Bentham’s Carrot </a:t>
            </a:r>
            <a:r>
              <a:rPr lang="en-US" sz="4000" b="1" u="sng" dirty="0">
                <a:latin typeface="Times New Roman" panose="02020603050405020304" pitchFamily="18" charset="0"/>
                <a:cs typeface="Times New Roman" panose="02020603050405020304" pitchFamily="18" charset="0"/>
              </a:rPr>
              <a:t>and Stick Approach of Motivation</a:t>
            </a:r>
          </a:p>
        </p:txBody>
      </p:sp>
      <p:sp>
        <p:nvSpPr>
          <p:cNvPr id="3" name="Content Placeholder 2"/>
          <p:cNvSpPr>
            <a:spLocks noGrp="1"/>
          </p:cNvSpPr>
          <p:nvPr>
            <p:ph idx="1"/>
          </p:nvPr>
        </p:nvSpPr>
        <p:spPr>
          <a:xfrm>
            <a:off x="373461" y="2852275"/>
            <a:ext cx="9177338" cy="415498"/>
          </a:xfrm>
        </p:spPr>
        <p:txBody>
          <a:bodyPr/>
          <a:lstStyle/>
          <a:p>
            <a:endParaRPr lang="en-IN" dirty="0"/>
          </a:p>
        </p:txBody>
      </p:sp>
      <p:sp>
        <p:nvSpPr>
          <p:cNvPr id="4" name="Pentagon 3"/>
          <p:cNvSpPr/>
          <p:nvPr/>
        </p:nvSpPr>
        <p:spPr>
          <a:xfrm>
            <a:off x="0" y="1784746"/>
            <a:ext cx="9860516" cy="23643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This theory suggests a combination of both rewards and penalties for </a:t>
            </a:r>
            <a:r>
              <a:rPr lang="en-US" sz="2400" dirty="0" smtClean="0">
                <a:latin typeface="Times New Roman" panose="02020603050405020304" pitchFamily="18" charset="0"/>
                <a:cs typeface="Times New Roman" panose="02020603050405020304" pitchFamily="18" charset="0"/>
              </a:rPr>
              <a:t>motivation. </a:t>
            </a:r>
            <a:r>
              <a:rPr lang="en-US" sz="2400" dirty="0">
                <a:latin typeface="Times New Roman" panose="02020603050405020304" pitchFamily="18" charset="0"/>
                <a:cs typeface="Times New Roman" panose="02020603050405020304" pitchFamily="18" charset="0"/>
              </a:rPr>
              <a:t>the rewards are given in the form of money, promotion, and any other financial or non-financial benefits and sometimes the punishments are exerted to push an individual towards the desired behavior.</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IN" dirty="0"/>
          </a:p>
        </p:txBody>
      </p:sp>
      <p:pic>
        <p:nvPicPr>
          <p:cNvPr id="7" name="Picture 2" descr="https://d3i71xaburhd42.cloudfront.net/6f06d31b73e3c4821434fec82b6c74797b33717e/30-Figure2.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4256060"/>
            <a:ext cx="4165672" cy="33067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1676" y="6552811"/>
            <a:ext cx="2110395" cy="830997"/>
          </a:xfrm>
          <a:prstGeom prst="rect">
            <a:avLst/>
          </a:prstGeom>
        </p:spPr>
        <p:txBody>
          <a:bodyPr wrap="square">
            <a:spAutoFit/>
          </a:bodyPr>
          <a:lstStyle/>
          <a:p>
            <a:r>
              <a:rPr lang="en-IN" sz="1600" dirty="0" smtClean="0">
                <a:hlinkClick r:id="rId3"/>
              </a:rPr>
              <a:t>://managementweekly.org/stick-and-carrot-theory/</a:t>
            </a:r>
            <a:endParaRPr lang="en-IN" sz="1600" dirty="0"/>
          </a:p>
        </p:txBody>
      </p:sp>
    </p:spTree>
    <p:extLst>
      <p:ext uri="{BB962C8B-B14F-4D97-AF65-F5344CB8AC3E}">
        <p14:creationId xmlns:p14="http://schemas.microsoft.com/office/powerpoint/2010/main" val="219470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latin typeface="Times New Roman" panose="02020603050405020304" pitchFamily="18" charset="0"/>
                <a:cs typeface="Times New Roman" panose="02020603050405020304" pitchFamily="18" charset="0"/>
              </a:rPr>
              <a:t>I</a:t>
            </a:r>
            <a:r>
              <a:rPr lang="en-US" sz="4000" b="1" u="sng" dirty="0" smtClean="0">
                <a:latin typeface="Times New Roman" panose="02020603050405020304" pitchFamily="18" charset="0"/>
                <a:cs typeface="Times New Roman" panose="02020603050405020304" pitchFamily="18" charset="0"/>
              </a:rPr>
              <a:t>ntroduction</a:t>
            </a:r>
            <a:endParaRPr lang="en-IN"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0743" y="1720418"/>
            <a:ext cx="7058358" cy="3447098"/>
          </a:xfrm>
        </p:spPr>
        <p:txBody>
          <a:bodyPr/>
          <a:lstStyle/>
          <a:p>
            <a:pPr marL="457200" indent="-457200" algn="just">
              <a:buFont typeface="Arial" pitchFamily="34" charset="0"/>
              <a:buChar char="•"/>
            </a:pPr>
            <a:r>
              <a:rPr lang="en-US" sz="2800" dirty="0">
                <a:latin typeface="Times New Roman" panose="02020603050405020304" pitchFamily="18" charset="0"/>
                <a:cs typeface="Times New Roman" panose="02020603050405020304" pitchFamily="18" charset="0"/>
              </a:rPr>
              <a:t>The term motivation </a:t>
            </a:r>
            <a:r>
              <a:rPr lang="en-US" sz="2800" dirty="0" smtClean="0">
                <a:latin typeface="Times New Roman" panose="02020603050405020304" pitchFamily="18" charset="0"/>
                <a:cs typeface="Times New Roman" panose="02020603050405020304" pitchFamily="18" charset="0"/>
              </a:rPr>
              <a:t>comes </a:t>
            </a:r>
            <a:r>
              <a:rPr lang="en-US" sz="2800" dirty="0">
                <a:latin typeface="Times New Roman" panose="02020603050405020304" pitchFamily="18" charset="0"/>
                <a:cs typeface="Times New Roman" panose="02020603050405020304" pitchFamily="18" charset="0"/>
              </a:rPr>
              <a:t>from the Latin word</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movere</a:t>
            </a:r>
            <a:r>
              <a:rPr lang="en-US" sz="2800" dirty="0">
                <a:latin typeface="Times New Roman" panose="02020603050405020304" pitchFamily="18" charset="0"/>
                <a:cs typeface="Times New Roman" panose="02020603050405020304" pitchFamily="18" charset="0"/>
              </a:rPr>
              <a:t>, referring to the movement of activity</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Motivation has as many faces as there are human desires.</a:t>
            </a:r>
          </a:p>
          <a:p>
            <a:pPr marL="457200" indent="-457200" algn="just">
              <a:buFont typeface="Arial"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lgn="just">
              <a:buFont typeface="Arial" pitchFamily="34" charset="0"/>
              <a:buChar char="•"/>
            </a:pPr>
            <a:r>
              <a:rPr lang="en-US" sz="2800" dirty="0" smtClean="0">
                <a:latin typeface="Times New Roman" panose="02020603050405020304" pitchFamily="18" charset="0"/>
                <a:cs typeface="Times New Roman" panose="02020603050405020304" pitchFamily="18" charset="0"/>
              </a:rPr>
              <a:t>Motivation</a:t>
            </a:r>
            <a:r>
              <a:rPr lang="en-US" sz="2800" dirty="0">
                <a:latin typeface="Times New Roman" panose="02020603050405020304" pitchFamily="18" charset="0"/>
                <a:cs typeface="Times New Roman" panose="02020603050405020304" pitchFamily="18" charset="0"/>
              </a:rPr>
              <a:t> is a psychological term </a:t>
            </a:r>
            <a:r>
              <a:rPr lang="en-US" sz="2800" dirty="0" smtClean="0">
                <a:latin typeface="Times New Roman" panose="02020603050405020304" pitchFamily="18" charset="0"/>
                <a:cs typeface="Times New Roman" panose="02020603050405020304" pitchFamily="18" charset="0"/>
              </a:rPr>
              <a:t>that </a:t>
            </a:r>
            <a:r>
              <a:rPr lang="en-US" sz="2800" dirty="0">
                <a:latin typeface="Times New Roman" panose="02020603050405020304" pitchFamily="18" charset="0"/>
                <a:cs typeface="Times New Roman" panose="02020603050405020304" pitchFamily="18" charset="0"/>
              </a:rPr>
              <a:t>means it cannot be forced on </a:t>
            </a:r>
            <a:r>
              <a:rPr lang="en-US" sz="2800" dirty="0" smtClean="0">
                <a:latin typeface="Times New Roman" panose="02020603050405020304" pitchFamily="18" charset="0"/>
                <a:cs typeface="Times New Roman" panose="02020603050405020304" pitchFamily="18" charset="0"/>
              </a:rPr>
              <a:t>a person. </a:t>
            </a:r>
            <a:r>
              <a:rPr lang="en-US" sz="2800" dirty="0">
                <a:latin typeface="Times New Roman" panose="02020603050405020304" pitchFamily="18" charset="0"/>
                <a:cs typeface="Times New Roman" panose="02020603050405020304" pitchFamily="18" charset="0"/>
              </a:rPr>
              <a:t>It comes automatically from inside the </a:t>
            </a:r>
            <a:r>
              <a:rPr lang="en-US" sz="2800" dirty="0" smtClean="0">
                <a:latin typeface="Times New Roman" panose="02020603050405020304" pitchFamily="18" charset="0"/>
                <a:cs typeface="Times New Roman" panose="02020603050405020304" pitchFamily="18" charset="0"/>
              </a:rPr>
              <a:t>person </a:t>
            </a:r>
            <a:r>
              <a:rPr lang="en-US" sz="2800" dirty="0">
                <a:latin typeface="Times New Roman" panose="02020603050405020304" pitchFamily="18" charset="0"/>
                <a:cs typeface="Times New Roman" panose="02020603050405020304" pitchFamily="18" charset="0"/>
              </a:rPr>
              <a:t>as it is the willingness to do the work</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a:buFont typeface="Arial"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38316" y="7008242"/>
            <a:ext cx="3824853" cy="276999"/>
          </a:xfrm>
          <a:prstGeom prst="rect">
            <a:avLst/>
          </a:prstGeom>
        </p:spPr>
        <p:txBody>
          <a:bodyPr wrap="square">
            <a:spAutoFit/>
          </a:bodyPr>
          <a:lstStyle/>
          <a:p>
            <a:r>
              <a:rPr lang="en-IN" sz="1200" dirty="0">
                <a:hlinkClick r:id="rId2"/>
              </a:rPr>
              <a:t>://www.verywellmind.com/what-is-motivation-2795378</a:t>
            </a:r>
            <a:endParaRPr lang="en-IN" sz="1200" dirty="0"/>
          </a:p>
        </p:txBody>
      </p:sp>
    </p:spTree>
    <p:extLst>
      <p:ext uri="{BB962C8B-B14F-4D97-AF65-F5344CB8AC3E}">
        <p14:creationId xmlns:p14="http://schemas.microsoft.com/office/powerpoint/2010/main" val="2327347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441767"/>
            <a:ext cx="7271219" cy="816308"/>
          </a:xfrm>
        </p:spPr>
        <p:txBody>
          <a:bodyPr>
            <a:noAutofit/>
          </a:bodyPr>
          <a:lstStyle/>
          <a:p>
            <a:pPr algn="ctr" fontAlgn="base"/>
            <a:r>
              <a:rPr lang="en-US" sz="4000" b="1" u="sng" dirty="0">
                <a:latin typeface="Times New Roman" panose="02020603050405020304" pitchFamily="18" charset="0"/>
                <a:cs typeface="Times New Roman" panose="02020603050405020304" pitchFamily="18" charset="0"/>
              </a:rPr>
              <a:t>How to Increase Motivation </a:t>
            </a:r>
            <a:r>
              <a:rPr lang="en-US" sz="4000" b="1" u="sng" dirty="0" smtClean="0">
                <a:latin typeface="Times New Roman" panose="02020603050405020304" pitchFamily="18" charset="0"/>
                <a:cs typeface="Times New Roman" panose="02020603050405020304" pitchFamily="18" charset="0"/>
              </a:rPr>
              <a:t>Levels</a:t>
            </a:r>
            <a:br>
              <a:rPr lang="en-US" sz="4000" b="1" u="sng" dirty="0" smtClean="0">
                <a:latin typeface="Times New Roman" panose="02020603050405020304" pitchFamily="18" charset="0"/>
                <a:cs typeface="Times New Roman" panose="02020603050405020304" pitchFamily="18" charset="0"/>
              </a:rPr>
            </a:br>
            <a:endParaRPr lang="en-US" sz="4000" b="1" u="sng" dirty="0">
              <a:latin typeface="Times New Roman" panose="02020603050405020304" pitchFamily="18" charset="0"/>
              <a:cs typeface="Times New Roman" panose="02020603050405020304" pitchFamily="18" charset="0"/>
            </a:endParaRPr>
          </a:p>
        </p:txBody>
      </p:sp>
      <p:graphicFrame>
        <p:nvGraphicFramePr>
          <p:cNvPr id="4" name="Content Placeholder 3">
            <a:hlinkClick r:id="rId2"/>
          </p:cNvPr>
          <p:cNvGraphicFramePr>
            <a:graphicFrameLocks noGrp="1"/>
          </p:cNvGraphicFramePr>
          <p:nvPr>
            <p:ph idx="1"/>
            <p:extLst>
              <p:ext uri="{D42A27DB-BD31-4B8C-83A1-F6EECF244321}">
                <p14:modId xmlns:p14="http://schemas.microsoft.com/office/powerpoint/2010/main" val="1866086894"/>
              </p:ext>
            </p:extLst>
          </p:nvPr>
        </p:nvGraphicFramePr>
        <p:xfrm>
          <a:off x="309718" y="1876425"/>
          <a:ext cx="9392338" cy="512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476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55" y="2772084"/>
            <a:ext cx="8319135" cy="1774749"/>
          </a:xfrm>
        </p:spPr>
        <p:txBody>
          <a:bodyPr>
            <a:normAutofit/>
          </a:bodyPr>
          <a:lstStyle/>
          <a:p>
            <a:pPr algn="ctr"/>
            <a:r>
              <a:rPr lang="en-US" sz="5400" dirty="0" smtClean="0">
                <a:latin typeface="Algerian" pitchFamily="82" charset="0"/>
                <a:cs typeface="Times New Roman" panose="02020603050405020304" pitchFamily="18" charset="0"/>
              </a:rPr>
              <a:t>     Thank </a:t>
            </a:r>
            <a:r>
              <a:rPr lang="en-US" sz="5400" dirty="0" smtClean="0">
                <a:latin typeface="Algerian" pitchFamily="82" charset="0"/>
                <a:cs typeface="Times New Roman" panose="02020603050405020304" pitchFamily="18" charset="0"/>
              </a:rPr>
              <a:t>you</a:t>
            </a:r>
            <a:endParaRPr lang="en-IN" sz="5400" dirty="0">
              <a:latin typeface="Algerian" pitchFamily="82" charset="0"/>
              <a:cs typeface="Times New Roman" panose="02020603050405020304" pitchFamily="18" charset="0"/>
            </a:endParaRPr>
          </a:p>
        </p:txBody>
      </p:sp>
    </p:spTree>
    <p:extLst>
      <p:ext uri="{BB962C8B-B14F-4D97-AF65-F5344CB8AC3E}">
        <p14:creationId xmlns:p14="http://schemas.microsoft.com/office/powerpoint/2010/main" val="427708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76" y="98196"/>
            <a:ext cx="8029946" cy="1464072"/>
          </a:xfrm>
        </p:spPr>
        <p:txBody>
          <a:bodyPr>
            <a:normAutofit/>
          </a:bodyPr>
          <a:lstStyle/>
          <a:p>
            <a:pPr algn="ctr"/>
            <a:r>
              <a:rPr lang="en-US" sz="4000" b="1" u="sng" dirty="0" smtClean="0">
                <a:latin typeface="Times New Roman" panose="02020603050405020304" pitchFamily="18" charset="0"/>
                <a:cs typeface="Times New Roman" panose="02020603050405020304" pitchFamily="18" charset="0"/>
              </a:rPr>
              <a:t>Definition of motivation</a:t>
            </a:r>
            <a:endParaRPr lang="en-IN"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4541" y="1930328"/>
            <a:ext cx="8829447" cy="5185953"/>
          </a:xfrm>
        </p:spPr>
        <p:txBody>
          <a:bodyPr>
            <a:normAutofit/>
          </a:bodyPr>
          <a:lstStyle/>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endParaRPr lang="en-IN" sz="1200" dirty="0" smtClean="0">
              <a:hlinkClick r:id="rId2"/>
            </a:endParaRPr>
          </a:p>
          <a:p>
            <a:endParaRPr lang="en-IN" sz="1200" dirty="0">
              <a:hlinkClick r:id="rId2"/>
            </a:endParaRPr>
          </a:p>
          <a:p>
            <a:pPr marL="0" indent="0">
              <a:buNone/>
            </a:pPr>
            <a:r>
              <a:rPr lang="en-IN" sz="1200" dirty="0" smtClean="0">
                <a:hlinkClick r:id="rId2"/>
              </a:rPr>
              <a:t>https</a:t>
            </a:r>
            <a:r>
              <a:rPr lang="en-IN" sz="1200" dirty="0">
                <a:hlinkClick r:id="rId2"/>
              </a:rPr>
              <a:t>://psychologydictionary.org/motivation/</a:t>
            </a:r>
            <a:endParaRPr lang="en-IN" sz="1200" dirty="0"/>
          </a:p>
        </p:txBody>
      </p:sp>
      <p:sp>
        <p:nvSpPr>
          <p:cNvPr id="4" name="Oval Callout 3"/>
          <p:cNvSpPr/>
          <p:nvPr/>
        </p:nvSpPr>
        <p:spPr>
          <a:xfrm>
            <a:off x="2374900" y="1038225"/>
            <a:ext cx="5438903" cy="50952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"Motivation is the driving force behind the energy required to complete a task, a lack of motivation will give rise to a lack of driving power behind completing a certain task."</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347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58" y="265541"/>
            <a:ext cx="8319135" cy="1030948"/>
          </a:xfrm>
        </p:spPr>
        <p:txBody>
          <a:bodyPr>
            <a:normAutofit/>
          </a:bodyPr>
          <a:lstStyle/>
          <a:p>
            <a:pPr algn="ctr"/>
            <a:r>
              <a:rPr lang="en-US" sz="4000" b="1" u="sng" dirty="0" smtClean="0">
                <a:latin typeface="Times New Roman" panose="02020603050405020304" pitchFamily="18" charset="0"/>
                <a:cs typeface="Times New Roman" panose="02020603050405020304" pitchFamily="18" charset="0"/>
              </a:rPr>
              <a:t>Types of motivation</a:t>
            </a:r>
            <a:endParaRPr lang="en-IN" sz="4000" b="1" u="sng"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156677"/>
              </p:ext>
            </p:extLst>
          </p:nvPr>
        </p:nvGraphicFramePr>
        <p:xfrm>
          <a:off x="0" y="1728651"/>
          <a:ext cx="6287970" cy="5320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58767" y="7155559"/>
            <a:ext cx="4276812" cy="307777"/>
          </a:xfrm>
          <a:prstGeom prst="rect">
            <a:avLst/>
          </a:prstGeom>
        </p:spPr>
        <p:txBody>
          <a:bodyPr wrap="none">
            <a:spAutoFit/>
          </a:bodyPr>
          <a:lstStyle/>
          <a:p>
            <a:r>
              <a:rPr lang="en-IN" sz="1400" dirty="0">
                <a:hlinkClick r:id="rId7"/>
              </a:rPr>
              <a:t>://www.verywellmind.com/what-is-motivation-2795378</a:t>
            </a:r>
            <a:endParaRPr lang="en-IN" sz="1400" dirty="0"/>
          </a:p>
        </p:txBody>
      </p:sp>
      <p:pic>
        <p:nvPicPr>
          <p:cNvPr id="1026"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5590" y="1838623"/>
            <a:ext cx="3673384" cy="477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623"/>
          <a:stretch/>
        </p:blipFill>
        <p:spPr bwMode="auto">
          <a:xfrm>
            <a:off x="929151" y="307203"/>
            <a:ext cx="8608549" cy="69427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1461" y="7155559"/>
            <a:ext cx="5041900" cy="369332"/>
          </a:xfrm>
          <a:prstGeom prst="rect">
            <a:avLst/>
          </a:prstGeom>
        </p:spPr>
        <p:txBody>
          <a:bodyPr>
            <a:spAutoFit/>
          </a:bodyPr>
          <a:lstStyle/>
          <a:p>
            <a:r>
              <a:rPr lang="en-IN" dirty="0" smtClean="0">
                <a:hlinkClick r:id="rId3"/>
              </a:rPr>
              <a:t>://</a:t>
            </a:r>
            <a:r>
              <a:rPr lang="en-IN" sz="1400" dirty="0" smtClean="0">
                <a:hlinkClick r:id="rId3"/>
              </a:rPr>
              <a:t>www.verywellmind.com/what-is-motivation-2795378</a:t>
            </a:r>
            <a:endParaRPr lang="en-IN" sz="1400" dirty="0"/>
          </a:p>
        </p:txBody>
      </p:sp>
    </p:spTree>
    <p:extLst>
      <p:ext uri="{BB962C8B-B14F-4D97-AF65-F5344CB8AC3E}">
        <p14:creationId xmlns:p14="http://schemas.microsoft.com/office/powerpoint/2010/main" val="290757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66" y="355335"/>
            <a:ext cx="8498122" cy="1008380"/>
          </a:xfrm>
        </p:spPr>
        <p:txBody>
          <a:bodyPr>
            <a:normAutofit/>
          </a:bodyPr>
          <a:lstStyle/>
          <a:p>
            <a:pPr algn="ctr"/>
            <a:r>
              <a:rPr lang="en-US" sz="4000" b="1" u="sng" dirty="0">
                <a:latin typeface="Times New Roman" panose="02020603050405020304" pitchFamily="18" charset="0"/>
                <a:cs typeface="Times New Roman" panose="02020603050405020304" pitchFamily="18" charset="0"/>
              </a:rPr>
              <a:t>Process of motivation</a:t>
            </a:r>
            <a:endParaRPr lang="en-IN" sz="4000" u="sng" dirty="0"/>
          </a:p>
        </p:txBody>
      </p:sp>
      <p:pic>
        <p:nvPicPr>
          <p:cNvPr id="5122" name="Picture 2" descr="See the source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16" t="21302" r="5876" b="13174"/>
          <a:stretch/>
        </p:blipFill>
        <p:spPr bwMode="auto">
          <a:xfrm>
            <a:off x="884852" y="1567197"/>
            <a:ext cx="8652847" cy="566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8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657225"/>
            <a:ext cx="7391400" cy="813811"/>
          </a:xfrm>
        </p:spPr>
        <p:txBody>
          <a:bodyPr>
            <a:noAutofit/>
          </a:bodyPr>
          <a:lstStyle/>
          <a:p>
            <a:pPr algn="ctr"/>
            <a:r>
              <a:rPr lang="en-US" sz="4000" b="1" u="sng" dirty="0" smtClean="0">
                <a:latin typeface="Times New Roman" panose="02020603050405020304" pitchFamily="18" charset="0"/>
                <a:cs typeface="Times New Roman" panose="02020603050405020304" pitchFamily="18" charset="0"/>
              </a:rPr>
              <a:t/>
            </a:r>
            <a:br>
              <a:rPr lang="en-US" sz="4000" b="1" u="sng" dirty="0" smtClean="0">
                <a:latin typeface="Times New Roman" panose="02020603050405020304" pitchFamily="18" charset="0"/>
                <a:cs typeface="Times New Roman" panose="02020603050405020304" pitchFamily="18" charset="0"/>
              </a:rPr>
            </a:br>
            <a:r>
              <a:rPr lang="en-US" sz="4000" b="1" u="sng" dirty="0" smtClean="0">
                <a:latin typeface="Times New Roman" panose="02020603050405020304" pitchFamily="18" charset="0"/>
                <a:cs typeface="Times New Roman" panose="02020603050405020304" pitchFamily="18" charset="0"/>
              </a:rPr>
              <a:t>Theories </a:t>
            </a:r>
            <a:r>
              <a:rPr lang="en-US" sz="4000" b="1" u="sng" dirty="0" smtClean="0">
                <a:latin typeface="Times New Roman" panose="02020603050405020304" pitchFamily="18" charset="0"/>
                <a:cs typeface="Times New Roman" panose="02020603050405020304" pitchFamily="18" charset="0"/>
              </a:rPr>
              <a:t>of motivation</a:t>
            </a:r>
            <a:endParaRPr lang="en-IN"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70100" y="3629025"/>
            <a:ext cx="6788157" cy="3432772"/>
          </a:xfrm>
        </p:spPr>
        <p:txBody>
          <a:bodyPr>
            <a:normAutofit/>
          </a:bodyPr>
          <a:lstStyle/>
          <a:p>
            <a:pPr marL="342900" indent="-342900" algn="just">
              <a:buFont typeface="Arial" pitchFamily="34" charset="0"/>
              <a:buChar char="•"/>
            </a:pPr>
            <a:r>
              <a:rPr lang="en-US" sz="2400" b="1" dirty="0">
                <a:latin typeface="Times New Roman" panose="02020603050405020304" pitchFamily="18" charset="0"/>
                <a:cs typeface="Times New Roman" panose="02020603050405020304" pitchFamily="18" charset="0"/>
              </a:rPr>
              <a:t>Maslow’s hierarchy of needs </a:t>
            </a:r>
            <a:r>
              <a:rPr lang="en-US" sz="2400" b="1" dirty="0" smtClean="0">
                <a:latin typeface="Times New Roman" panose="02020603050405020304" pitchFamily="18" charset="0"/>
                <a:cs typeface="Times New Roman" panose="02020603050405020304" pitchFamily="18" charset="0"/>
              </a:rPr>
              <a:t>theory</a:t>
            </a:r>
          </a:p>
          <a:p>
            <a:pPr marL="342900" indent="-342900" algn="just">
              <a:buFont typeface="Arial" pitchFamily="34" charset="0"/>
              <a:buChar char="•"/>
            </a:pPr>
            <a:r>
              <a:rPr lang="en-IN" sz="2400" b="1" dirty="0">
                <a:latin typeface="Times New Roman" panose="02020603050405020304" pitchFamily="18" charset="0"/>
                <a:cs typeface="Times New Roman" panose="02020603050405020304" pitchFamily="18" charset="0"/>
              </a:rPr>
              <a:t>McClelland’s learned needs </a:t>
            </a:r>
            <a:r>
              <a:rPr lang="en-IN" sz="2400" b="1" dirty="0" smtClean="0">
                <a:latin typeface="Times New Roman" panose="02020603050405020304" pitchFamily="18" charset="0"/>
                <a:cs typeface="Times New Roman" panose="02020603050405020304" pitchFamily="18" charset="0"/>
              </a:rPr>
              <a:t>theory</a:t>
            </a:r>
          </a:p>
          <a:p>
            <a:pPr marL="342900" indent="-342900" algn="just">
              <a:buFont typeface="Arial" pitchFamily="34" charset="0"/>
              <a:buChar char="•"/>
            </a:pPr>
            <a:r>
              <a:rPr lang="en-IN" sz="2400" b="1" dirty="0">
                <a:latin typeface="Times New Roman" panose="02020603050405020304" pitchFamily="18" charset="0"/>
                <a:cs typeface="Times New Roman" panose="02020603050405020304" pitchFamily="18" charset="0"/>
              </a:rPr>
              <a:t>Alderfer’s ERG </a:t>
            </a:r>
            <a:r>
              <a:rPr lang="en-IN" sz="2400" b="1" dirty="0" smtClean="0">
                <a:latin typeface="Times New Roman" panose="02020603050405020304" pitchFamily="18" charset="0"/>
                <a:cs typeface="Times New Roman" panose="02020603050405020304" pitchFamily="18" charset="0"/>
              </a:rPr>
              <a:t>theory</a:t>
            </a:r>
          </a:p>
          <a:p>
            <a:pPr marL="342900" indent="-342900" algn="just">
              <a:buFont typeface="Arial" pitchFamily="34" charset="0"/>
              <a:buChar char="•"/>
            </a:pPr>
            <a:r>
              <a:rPr lang="en-IN" sz="2400" b="1" dirty="0">
                <a:latin typeface="Times New Roman" panose="02020603050405020304" pitchFamily="18" charset="0"/>
                <a:cs typeface="Times New Roman" panose="02020603050405020304" pitchFamily="18" charset="0"/>
              </a:rPr>
              <a:t>Herzberg’s two-factor </a:t>
            </a:r>
            <a:r>
              <a:rPr lang="en-IN" sz="2400" b="1" dirty="0" smtClean="0">
                <a:latin typeface="Times New Roman" panose="02020603050405020304" pitchFamily="18" charset="0"/>
                <a:cs typeface="Times New Roman" panose="02020603050405020304" pitchFamily="18" charset="0"/>
              </a:rPr>
              <a:t>theory</a:t>
            </a:r>
          </a:p>
          <a:p>
            <a:pPr marL="342900" indent="-342900" algn="just">
              <a:buFont typeface="Arial" pitchFamily="34" charset="0"/>
              <a:buChar char="•"/>
            </a:pPr>
            <a:r>
              <a:rPr lang="en-US" sz="2400" b="1" dirty="0">
                <a:latin typeface="Times New Roman" panose="02020603050405020304" pitchFamily="18" charset="0"/>
                <a:cs typeface="Times New Roman" panose="02020603050405020304" pitchFamily="18" charset="0"/>
              </a:rPr>
              <a:t>McGregor’s Theory X and Theory </a:t>
            </a:r>
            <a:r>
              <a:rPr lang="en-US" sz="2400" b="1" dirty="0" smtClean="0">
                <a:latin typeface="Times New Roman" panose="02020603050405020304" pitchFamily="18" charset="0"/>
                <a:cs typeface="Times New Roman" panose="02020603050405020304" pitchFamily="18" charset="0"/>
              </a:rPr>
              <a:t>Y</a:t>
            </a:r>
          </a:p>
          <a:p>
            <a:pPr marL="342900" indent="-342900" algn="just">
              <a:buFont typeface="Arial" pitchFamily="34" charset="0"/>
              <a:buChar char="•"/>
            </a:pPr>
            <a:r>
              <a:rPr lang="en-IN" sz="2400" b="1" dirty="0">
                <a:latin typeface="Times New Roman" panose="02020603050405020304" pitchFamily="18" charset="0"/>
                <a:cs typeface="Times New Roman" panose="02020603050405020304" pitchFamily="18" charset="0"/>
              </a:rPr>
              <a:t>Vroom’s expectancy </a:t>
            </a:r>
            <a:r>
              <a:rPr lang="en-IN" sz="2400" b="1" dirty="0" smtClean="0">
                <a:latin typeface="Times New Roman" panose="02020603050405020304" pitchFamily="18" charset="0"/>
                <a:cs typeface="Times New Roman" panose="02020603050405020304" pitchFamily="18" charset="0"/>
              </a:rPr>
              <a:t>theory</a:t>
            </a: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400" b="1" dirty="0" smtClean="0">
                <a:latin typeface="Times New Roman" panose="02020603050405020304" pitchFamily="18" charset="0"/>
                <a:cs typeface="Times New Roman" panose="02020603050405020304" pitchFamily="18" charset="0"/>
              </a:rPr>
              <a:t>Adam’s equity theory</a:t>
            </a:r>
          </a:p>
          <a:p>
            <a:pPr marL="342900" indent="-342900" algn="just">
              <a:buFont typeface="Arial" pitchFamily="34" charset="0"/>
              <a:buChar char="•"/>
            </a:pPr>
            <a:r>
              <a:rPr lang="en-US" sz="2400" b="1" dirty="0" smtClean="0">
                <a:latin typeface="Times New Roman" panose="02020603050405020304" pitchFamily="18" charset="0"/>
                <a:cs typeface="Times New Roman" panose="02020603050405020304" pitchFamily="18" charset="0"/>
              </a:rPr>
              <a:t>Carrot and stick theory</a:t>
            </a:r>
            <a:endParaRPr lang="en-IN" sz="2400" dirty="0">
              <a:latin typeface="Times New Roman" panose="02020603050405020304" pitchFamily="18" charset="0"/>
              <a:cs typeface="Times New Roman" panose="02020603050405020304" pitchFamily="18" charset="0"/>
            </a:endParaRPr>
          </a:p>
        </p:txBody>
      </p:sp>
      <p:sp>
        <p:nvSpPr>
          <p:cNvPr id="5" name="Pentagon 4"/>
          <p:cNvSpPr/>
          <p:nvPr/>
        </p:nvSpPr>
        <p:spPr>
          <a:xfrm>
            <a:off x="678180" y="2333625"/>
            <a:ext cx="9046609" cy="12004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Motivation theories try to explain what motivates </a:t>
            </a:r>
            <a:r>
              <a:rPr lang="en-US" sz="2400" dirty="0" smtClean="0">
                <a:latin typeface="Times New Roman" panose="02020603050405020304" pitchFamily="18" charset="0"/>
                <a:cs typeface="Times New Roman" panose="02020603050405020304" pitchFamily="18" charset="0"/>
              </a:rPr>
              <a:t>human behavior in </a:t>
            </a:r>
            <a:r>
              <a:rPr lang="en-US" sz="2400" dirty="0">
                <a:latin typeface="Times New Roman" panose="02020603050405020304" pitchFamily="18" charset="0"/>
                <a:cs typeface="Times New Roman" panose="02020603050405020304" pitchFamily="18" charset="0"/>
              </a:rPr>
              <a:t>the hopes of yielding insights that can help organizations </a:t>
            </a:r>
            <a:r>
              <a:rPr lang="en-US" sz="2400" dirty="0" smtClean="0">
                <a:latin typeface="Times New Roman" panose="02020603050405020304" pitchFamily="18" charset="0"/>
                <a:cs typeface="Times New Roman" panose="02020603050405020304" pitchFamily="18" charset="0"/>
              </a:rPr>
              <a:t>to improve </a:t>
            </a:r>
            <a:r>
              <a:rPr lang="en-US" sz="2400" dirty="0">
                <a:latin typeface="Times New Roman" panose="02020603050405020304" pitchFamily="18" charset="0"/>
                <a:cs typeface="Times New Roman" panose="02020603050405020304" pitchFamily="18" charset="0"/>
              </a:rPr>
              <a:t>the productivity of their workers.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56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96040"/>
            <a:ext cx="8182790" cy="1027587"/>
          </a:xfrm>
        </p:spPr>
        <p:txBody>
          <a:bodyPr>
            <a:noAutofit/>
          </a:bodyPr>
          <a:lstStyle/>
          <a:p>
            <a:pPr algn="ctr"/>
            <a:r>
              <a:rPr lang="en-US" sz="4000" b="1" u="sng" dirty="0">
                <a:latin typeface="Times New Roman" panose="02020603050405020304" pitchFamily="18" charset="0"/>
                <a:cs typeface="Times New Roman" panose="02020603050405020304" pitchFamily="18" charset="0"/>
              </a:rPr>
              <a:t>Maslow’s hierarchy of needs theory</a:t>
            </a:r>
          </a:p>
        </p:txBody>
      </p:sp>
      <p:sp>
        <p:nvSpPr>
          <p:cNvPr id="4" name="Pentagon 3"/>
          <p:cNvSpPr/>
          <p:nvPr/>
        </p:nvSpPr>
        <p:spPr>
          <a:xfrm>
            <a:off x="172865" y="1123627"/>
            <a:ext cx="9759678" cy="17286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One of the most widely-known theories of motivation, it arranges human needs in a hierarchy. The lower a need in the hierarchy, the more dominant it is. When a lower-level need is satisfied, the </a:t>
            </a:r>
            <a:r>
              <a:rPr lang="en-US" sz="2400" dirty="0" smtClean="0">
                <a:latin typeface="Times New Roman" panose="02020603050405020304" pitchFamily="18" charset="0"/>
                <a:cs typeface="Times New Roman" panose="02020603050405020304" pitchFamily="18" charset="0"/>
              </a:rPr>
              <a:t>next-level </a:t>
            </a:r>
            <a:r>
              <a:rPr lang="en-US" sz="2400" dirty="0">
                <a:latin typeface="Times New Roman" panose="02020603050405020304" pitchFamily="18" charset="0"/>
                <a:cs typeface="Times New Roman" panose="02020603050405020304" pitchFamily="18" charset="0"/>
              </a:rPr>
              <a:t>need emerges. The person keeps climbing up the pyramid to reach self-actualization</a:t>
            </a:r>
            <a:endParaRPr lang="en-IN" sz="2400" dirty="0">
              <a:latin typeface="Times New Roman" panose="02020603050405020304" pitchFamily="18" charset="0"/>
              <a:cs typeface="Times New Roman" panose="02020603050405020304" pitchFamily="18" charset="0"/>
            </a:endParaRPr>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9614" y="2906267"/>
            <a:ext cx="4471540" cy="4656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2865" y="6815124"/>
            <a:ext cx="2470531" cy="461665"/>
          </a:xfrm>
          <a:prstGeom prst="rect">
            <a:avLst/>
          </a:prstGeom>
        </p:spPr>
        <p:txBody>
          <a:bodyPr wrap="square">
            <a:spAutoFit/>
          </a:bodyPr>
          <a:lstStyle/>
          <a:p>
            <a:r>
              <a:rPr lang="en-IN" sz="1200" dirty="0" smtClean="0">
                <a:hlinkClick r:id="rId3"/>
              </a:rPr>
              <a:t>://byjus.com/biology/maslows-hierarchy-of-needs/</a:t>
            </a:r>
            <a:endParaRPr lang="en-IN" sz="1200" dirty="0"/>
          </a:p>
        </p:txBody>
      </p:sp>
    </p:spTree>
    <p:extLst>
      <p:ext uri="{BB962C8B-B14F-4D97-AF65-F5344CB8AC3E}">
        <p14:creationId xmlns:p14="http://schemas.microsoft.com/office/powerpoint/2010/main" val="615994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140695"/>
            <a:ext cx="7543800" cy="1184606"/>
          </a:xfrm>
        </p:spPr>
        <p:txBody>
          <a:bodyPr>
            <a:normAutofit fontScale="90000"/>
          </a:bodyPr>
          <a:lstStyle/>
          <a:p>
            <a:pPr algn="ctr"/>
            <a:r>
              <a:rPr lang="en-IN" sz="4000" b="1" u="sng" dirty="0" smtClean="0">
                <a:latin typeface="Times New Roman" panose="02020603050405020304" pitchFamily="18" charset="0"/>
                <a:cs typeface="Times New Roman" panose="02020603050405020304" pitchFamily="18" charset="0"/>
              </a:rPr>
              <a:t>McClelland’s learned needs theory</a:t>
            </a:r>
            <a:endParaRPr lang="en-IN" sz="4000" b="1" u="sng" dirty="0">
              <a:latin typeface="Times New Roman" panose="02020603050405020304" pitchFamily="18" charset="0"/>
              <a:cs typeface="Times New Roman" panose="02020603050405020304" pitchFamily="18" charset="0"/>
            </a:endParaRPr>
          </a:p>
        </p:txBody>
      </p:sp>
      <p:sp>
        <p:nvSpPr>
          <p:cNvPr id="4" name="Pentagon 3"/>
          <p:cNvSpPr/>
          <p:nvPr/>
        </p:nvSpPr>
        <p:spPr>
          <a:xfrm>
            <a:off x="238218" y="2775446"/>
            <a:ext cx="4998155" cy="25449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This theory states that humans learn to desire power, achievement, and affiliation from their experiences and interactions with the world around them</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00839" y="6611702"/>
            <a:ext cx="2585774" cy="646331"/>
          </a:xfrm>
          <a:prstGeom prst="rect">
            <a:avLst/>
          </a:prstGeom>
        </p:spPr>
        <p:txBody>
          <a:bodyPr wrap="square">
            <a:spAutoFit/>
          </a:bodyPr>
          <a:lstStyle/>
          <a:p>
            <a:r>
              <a:rPr lang="en-IN" sz="1200" dirty="0" smtClean="0">
                <a:hlinkClick r:id="rId2"/>
              </a:rPr>
              <a:t>://www.managementstudyhq.com/mcclellands-theory-of-needs-power-achievement-and-affiliation.html</a:t>
            </a:r>
            <a:endParaRPr lang="en-IN" sz="1200" dirty="0"/>
          </a:p>
        </p:txBody>
      </p:sp>
      <p:pic>
        <p:nvPicPr>
          <p:cNvPr id="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373" y="1258074"/>
            <a:ext cx="4177575" cy="60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22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769</Words>
  <Application>Microsoft Office PowerPoint</Application>
  <PresentationFormat>Custom</PresentationFormat>
  <Paragraphs>121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Theories of Motivation</vt:lpstr>
      <vt:lpstr>Introduction</vt:lpstr>
      <vt:lpstr>Definition of motivation</vt:lpstr>
      <vt:lpstr>Types of motivation</vt:lpstr>
      <vt:lpstr>PowerPoint Presentation</vt:lpstr>
      <vt:lpstr>Process of motivation</vt:lpstr>
      <vt:lpstr> Theories of motivation</vt:lpstr>
      <vt:lpstr>Maslow’s hierarchy of needs theory</vt:lpstr>
      <vt:lpstr>McClelland’s learned needs theory</vt:lpstr>
      <vt:lpstr>Cont.</vt:lpstr>
      <vt:lpstr>Herzberg’s two-factor theory </vt:lpstr>
      <vt:lpstr>McGregor’s Theory X and Theory Y</vt:lpstr>
      <vt:lpstr>Management techniques of theory x and y</vt:lpstr>
      <vt:lpstr>Alderfer’s ERG theory</vt:lpstr>
      <vt:lpstr>Vroom’s expectancy theory</vt:lpstr>
      <vt:lpstr>PowerPoint Presentation</vt:lpstr>
      <vt:lpstr>Adam’s Equity theory</vt:lpstr>
      <vt:lpstr>When a person feels inequity then….</vt:lpstr>
      <vt:lpstr>Bentham’s Carrot and Stick Approach of Motivation</vt:lpstr>
      <vt:lpstr>How to Increase Motivation Levels </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Sociology and Educational  Psychology</dc:title>
  <dc:creator>cutm</dc:creator>
  <cp:lastModifiedBy>DELL</cp:lastModifiedBy>
  <cp:revision>50</cp:revision>
  <dcterms:created xsi:type="dcterms:W3CDTF">2023-07-05T05:31:09Z</dcterms:created>
  <dcterms:modified xsi:type="dcterms:W3CDTF">2023-07-06T10:36:48Z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Microsoft® PowerPoint® 2016</vt:lpwstr>
  </property>
  <property fmtid="{D5CDD505-2E9C-101B-9397-08002B2CF9AE}" pid="4" name="LastSaved">
    <vt:filetime>2023-07-05T00:00:00Z</vt:filetime>
  </property>
</Properties>
</file>