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95" r:id="rId3"/>
    <p:sldId id="296" r:id="rId4"/>
    <p:sldId id="297" r:id="rId5"/>
    <p:sldId id="298" r:id="rId6"/>
    <p:sldId id="299" r:id="rId7"/>
    <p:sldId id="270" r:id="rId8"/>
  </p:sldIdLst>
  <p:sldSz cx="10083800" cy="7562850"/>
  <p:notesSz cx="100838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50" autoAdjust="0"/>
    <p:restoredTop sz="94660"/>
  </p:normalViewPr>
  <p:slideViewPr>
    <p:cSldViewPr>
      <p:cViewPr varScale="1">
        <p:scale>
          <a:sx n="67" d="100"/>
          <a:sy n="67" d="100"/>
        </p:scale>
        <p:origin x="-142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6285" y="2344483"/>
            <a:ext cx="857123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12570" y="4235196"/>
            <a:ext cx="705866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sz="half" idx="2"/>
          </p:nvPr>
        </p:nvSpPr>
        <p:spPr>
          <a:xfrm>
            <a:off x="504190" y="1739455"/>
            <a:ext cx="4386453"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93157" y="1739455"/>
            <a:ext cx="4386453"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071" y="30477"/>
            <a:ext cx="9805416" cy="7528559"/>
          </a:xfrm>
          <a:prstGeom prst="rect">
            <a:avLst/>
          </a:prstGeom>
        </p:spPr>
      </p:pic>
      <p:sp>
        <p:nvSpPr>
          <p:cNvPr id="2" name="Holder 2"/>
          <p:cNvSpPr>
            <a:spLocks noGrp="1"/>
          </p:cNvSpPr>
          <p:nvPr>
            <p:ph type="title"/>
          </p:nvPr>
        </p:nvSpPr>
        <p:spPr>
          <a:xfrm>
            <a:off x="2336038" y="855040"/>
            <a:ext cx="5398770" cy="695325"/>
          </a:xfrm>
          <a:prstGeom prst="rect">
            <a:avLst/>
          </a:prstGeom>
        </p:spPr>
        <p:txBody>
          <a:bodyPr wrap="square" lIns="0" tIns="0" rIns="0" bIns="0">
            <a:spAutoFit/>
          </a:bodyPr>
          <a:lstStyle>
            <a:lvl1pPr>
              <a:defRPr sz="4400" b="0" i="0">
                <a:solidFill>
                  <a:schemeClr val="tx1"/>
                </a:solidFill>
                <a:latin typeface="Arial MT"/>
                <a:cs typeface="Arial MT"/>
              </a:defRPr>
            </a:lvl1pPr>
          </a:lstStyle>
          <a:p>
            <a:endParaRPr/>
          </a:p>
        </p:txBody>
      </p:sp>
      <p:sp>
        <p:nvSpPr>
          <p:cNvPr id="3" name="Holder 3"/>
          <p:cNvSpPr>
            <a:spLocks noGrp="1"/>
          </p:cNvSpPr>
          <p:nvPr>
            <p:ph type="body" idx="1"/>
          </p:nvPr>
        </p:nvSpPr>
        <p:spPr>
          <a:xfrm>
            <a:off x="487070" y="1720418"/>
            <a:ext cx="9109659" cy="4844415"/>
          </a:xfrm>
          <a:prstGeom prst="rect">
            <a:avLst/>
          </a:prstGeom>
        </p:spPr>
        <p:txBody>
          <a:bodyPr wrap="square" lIns="0" tIns="0" rIns="0" bIns="0">
            <a:spAutoFit/>
          </a:bodyPr>
          <a:lstStyle>
            <a:lvl1pPr>
              <a:defRPr sz="27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3428492" y="7033450"/>
            <a:ext cx="3226816"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4190" y="7033450"/>
            <a:ext cx="2319274"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7/7/2023</a:t>
            </a:fld>
            <a:endParaRPr lang="en-US"/>
          </a:p>
        </p:txBody>
      </p:sp>
      <p:sp>
        <p:nvSpPr>
          <p:cNvPr id="6" name="Holder 6"/>
          <p:cNvSpPr>
            <a:spLocks noGrp="1"/>
          </p:cNvSpPr>
          <p:nvPr>
            <p:ph type="sldNum" sz="quarter" idx="7"/>
          </p:nvPr>
        </p:nvSpPr>
        <p:spPr>
          <a:xfrm>
            <a:off x="7260336" y="7033450"/>
            <a:ext cx="2319274"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46300" y="1647825"/>
            <a:ext cx="7360412" cy="946541"/>
          </a:xfrm>
          <a:prstGeom prst="rect">
            <a:avLst/>
          </a:prstGeom>
        </p:spPr>
        <p:txBody>
          <a:bodyPr vert="horz" wrap="square" lIns="0" tIns="53975" rIns="0" bIns="0" rtlCol="0">
            <a:spAutoFit/>
          </a:bodyPr>
          <a:lstStyle/>
          <a:p>
            <a:pPr marL="1911350" marR="5080" indent="-1899285" algn="ctr">
              <a:lnSpc>
                <a:spcPts val="3579"/>
              </a:lnSpc>
              <a:spcBef>
                <a:spcPts val="425"/>
              </a:spcBef>
            </a:pPr>
            <a:r>
              <a:rPr lang="en-US" sz="2800" b="1" dirty="0">
                <a:latin typeface="Times New Roman" pitchFamily="18" charset="0"/>
                <a:cs typeface="Times New Roman" pitchFamily="18" charset="0"/>
              </a:rPr>
              <a:t>Cognitive Processes affecting Human </a:t>
            </a:r>
            <a:r>
              <a:rPr lang="en-US" sz="2800" b="1" dirty="0" err="1">
                <a:latin typeface="Times New Roman" pitchFamily="18" charset="0"/>
                <a:cs typeface="Times New Roman" pitchFamily="18" charset="0"/>
              </a:rPr>
              <a:t>Behaviour</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endParaRPr sz="2800" b="1" dirty="0">
              <a:latin typeface="Times New Roman" pitchFamily="18" charset="0"/>
              <a:cs typeface="Times New Roman" pitchFamily="18" charset="0"/>
            </a:endParaRPr>
          </a:p>
        </p:txBody>
      </p:sp>
      <p:sp>
        <p:nvSpPr>
          <p:cNvPr id="3" name="object 3"/>
          <p:cNvSpPr txBox="1"/>
          <p:nvPr/>
        </p:nvSpPr>
        <p:spPr>
          <a:xfrm>
            <a:off x="2908300" y="3095625"/>
            <a:ext cx="5683250" cy="2108782"/>
          </a:xfrm>
          <a:prstGeom prst="rect">
            <a:avLst/>
          </a:prstGeom>
        </p:spPr>
        <p:txBody>
          <a:bodyPr vert="horz" wrap="square" lIns="0" tIns="165735" rIns="0" bIns="0" rtlCol="0">
            <a:spAutoFit/>
          </a:bodyPr>
          <a:lstStyle/>
          <a:p>
            <a:pPr algn="ctr">
              <a:lnSpc>
                <a:spcPct val="100000"/>
              </a:lnSpc>
              <a:spcBef>
                <a:spcPts val="1305"/>
              </a:spcBef>
            </a:pPr>
            <a:r>
              <a:rPr sz="2400" b="1" dirty="0">
                <a:latin typeface="Arial"/>
                <a:cs typeface="Arial"/>
              </a:rPr>
              <a:t>SESSION</a:t>
            </a:r>
            <a:r>
              <a:rPr sz="2400" b="1" spc="-90" dirty="0">
                <a:latin typeface="Arial"/>
                <a:cs typeface="Arial"/>
              </a:rPr>
              <a:t> </a:t>
            </a:r>
            <a:r>
              <a:rPr lang="en-US" sz="2400" b="1" dirty="0">
                <a:latin typeface="Arial"/>
                <a:cs typeface="Arial"/>
              </a:rPr>
              <a:t>9</a:t>
            </a:r>
            <a:endParaRPr lang="en-US" sz="2400" b="1" dirty="0" smtClean="0">
              <a:latin typeface="Arial"/>
              <a:cs typeface="Arial"/>
            </a:endParaRPr>
          </a:p>
          <a:p>
            <a:pPr marL="12700" marR="5080" algn="ctr">
              <a:lnSpc>
                <a:spcPct val="141700"/>
              </a:lnSpc>
            </a:pPr>
            <a:r>
              <a:rPr lang="en-US" sz="2400" dirty="0" smtClean="0"/>
              <a:t>Dr. </a:t>
            </a:r>
            <a:r>
              <a:rPr lang="en-US" sz="2400" dirty="0" err="1" smtClean="0"/>
              <a:t>Chitrasena</a:t>
            </a:r>
            <a:r>
              <a:rPr lang="en-US" sz="2400" dirty="0" smtClean="0"/>
              <a:t> </a:t>
            </a:r>
            <a:r>
              <a:rPr lang="en-US" sz="2400" dirty="0" err="1" smtClean="0"/>
              <a:t>Padhy</a:t>
            </a:r>
            <a:endParaRPr lang="en-US" sz="2400" dirty="0" smtClean="0"/>
          </a:p>
          <a:p>
            <a:pPr marL="12700" marR="5080" algn="ctr">
              <a:lnSpc>
                <a:spcPct val="141700"/>
              </a:lnSpc>
            </a:pPr>
            <a:r>
              <a:rPr sz="2400" b="1" dirty="0" smtClean="0">
                <a:latin typeface="Arial"/>
                <a:cs typeface="Arial"/>
              </a:rPr>
              <a:t>  </a:t>
            </a:r>
            <a:r>
              <a:rPr sz="2400" b="1" spc="-40" dirty="0" smtClean="0">
                <a:latin typeface="Arial"/>
                <a:cs typeface="Arial"/>
              </a:rPr>
              <a:t>A</a:t>
            </a:r>
            <a:r>
              <a:rPr lang="en-US" sz="2400" b="1" spc="-40" dirty="0" smtClean="0">
                <a:latin typeface="Arial"/>
                <a:cs typeface="Arial"/>
              </a:rPr>
              <a:t>ssociate</a:t>
            </a:r>
            <a:r>
              <a:rPr sz="2400" b="1" spc="90" dirty="0" smtClean="0">
                <a:latin typeface="Arial"/>
                <a:cs typeface="Arial"/>
              </a:rPr>
              <a:t> </a:t>
            </a:r>
            <a:r>
              <a:rPr sz="2400" b="1" dirty="0" smtClean="0">
                <a:latin typeface="Arial"/>
                <a:cs typeface="Arial"/>
              </a:rPr>
              <a:t>P</a:t>
            </a:r>
            <a:r>
              <a:rPr lang="en-US" sz="2400" b="1" dirty="0" smtClean="0">
                <a:latin typeface="Arial"/>
                <a:cs typeface="Arial"/>
              </a:rPr>
              <a:t>rofessor</a:t>
            </a:r>
            <a:endParaRPr sz="2400" dirty="0" smtClean="0">
              <a:latin typeface="Arial"/>
              <a:cs typeface="Arial"/>
            </a:endParaRPr>
          </a:p>
          <a:p>
            <a:pPr algn="ctr">
              <a:lnSpc>
                <a:spcPct val="100000"/>
              </a:lnSpc>
              <a:spcBef>
                <a:spcPts val="1205"/>
              </a:spcBef>
            </a:pPr>
            <a:r>
              <a:rPr sz="2400" b="1" spc="-25" dirty="0" smtClean="0">
                <a:latin typeface="Arial"/>
                <a:cs typeface="Arial"/>
              </a:rPr>
              <a:t>A</a:t>
            </a:r>
            <a:r>
              <a:rPr lang="en-US" sz="2400" b="1" spc="-25" dirty="0" smtClean="0">
                <a:latin typeface="Arial"/>
                <a:cs typeface="Arial"/>
              </a:rPr>
              <a:t>gricultural</a:t>
            </a:r>
            <a:r>
              <a:rPr sz="2400" b="1" spc="10" dirty="0" smtClean="0">
                <a:latin typeface="Arial"/>
                <a:cs typeface="Arial"/>
              </a:rPr>
              <a:t> </a:t>
            </a:r>
            <a:r>
              <a:rPr sz="2400" b="1" dirty="0" smtClean="0">
                <a:latin typeface="Arial"/>
                <a:cs typeface="Arial"/>
              </a:rPr>
              <a:t>E</a:t>
            </a:r>
            <a:r>
              <a:rPr lang="en-US" sz="2400" b="1" dirty="0" smtClean="0">
                <a:latin typeface="Arial"/>
                <a:cs typeface="Arial"/>
              </a:rPr>
              <a:t>xtension</a:t>
            </a:r>
            <a:endParaRPr sz="24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1" y="1266825"/>
            <a:ext cx="7086600" cy="5927207"/>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Thinking, feeling and imagining are all processes that some people may take for granted, as we can only see the world through our own eyes.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reality, cognitive processes allow us to create cultures, societies, friends and occupations, many important aspects of human life</a:t>
            </a:r>
            <a:r>
              <a:rPr lang="en-US" sz="2400" dirty="0" smtClean="0">
                <a:latin typeface="Times New Roman" pitchFamily="18" charset="0"/>
                <a:cs typeface="Times New Roman" pitchFamily="18" charset="0"/>
              </a:rPr>
              <a:t>.</a:t>
            </a: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Learning about cognitive processes can help expose their ever-present nature throughout every moment of our lives.</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94642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98700" y="733425"/>
            <a:ext cx="6705600" cy="5539978"/>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Cognitive processes are a series of chemical and electrical signals that occur in the brain that allow you to comprehend your environment and gain knowledge.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Neurons </a:t>
            </a:r>
            <a:r>
              <a:rPr lang="en-US" sz="2400" dirty="0">
                <a:latin typeface="Times New Roman" pitchFamily="18" charset="0"/>
                <a:cs typeface="Times New Roman" pitchFamily="18" charset="0"/>
              </a:rPr>
              <a:t>release chemicals that create electrical signals in nearby neurons, building a mass of signals that are then translated into conscious and unconscious thoughts.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Conscious </a:t>
            </a:r>
            <a:r>
              <a:rPr lang="en-US" sz="2400" dirty="0">
                <a:latin typeface="Times New Roman" pitchFamily="18" charset="0"/>
                <a:cs typeface="Times New Roman" pitchFamily="18" charset="0"/>
              </a:rPr>
              <a:t>interpretation of your five senses, procedural knowledge and emotional reactions are all examples of cognition.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08168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22500" y="1190625"/>
            <a:ext cx="7298029" cy="6027612"/>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The cognitive approach to </a:t>
            </a:r>
            <a:r>
              <a:rPr lang="en-US" sz="2400" dirty="0" err="1">
                <a:latin typeface="Times New Roman" pitchFamily="18" charset="0"/>
                <a:cs typeface="Times New Roman" pitchFamily="18" charset="0"/>
              </a:rPr>
              <a:t>behaviour</a:t>
            </a:r>
            <a:r>
              <a:rPr lang="en-US" sz="2400" dirty="0">
                <a:latin typeface="Times New Roman" pitchFamily="18" charset="0"/>
                <a:cs typeface="Times New Roman" pitchFamily="18" charset="0"/>
              </a:rPr>
              <a:t> views human beings as processors of information much in the same way as a computer processes information.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cognitive approach to </a:t>
            </a:r>
            <a:r>
              <a:rPr lang="en-US" sz="2400" dirty="0" err="1">
                <a:latin typeface="Times New Roman" pitchFamily="18" charset="0"/>
                <a:cs typeface="Times New Roman" pitchFamily="18" charset="0"/>
              </a:rPr>
              <a:t>behaviour</a:t>
            </a:r>
            <a:r>
              <a:rPr lang="en-US" sz="2400" dirty="0">
                <a:latin typeface="Times New Roman" pitchFamily="18" charset="0"/>
                <a:cs typeface="Times New Roman" pitchFamily="18" charset="0"/>
              </a:rPr>
              <a:t> focuses on areas of research such as schema processing, memory processing, and thinking, and how cognition may influence </a:t>
            </a:r>
            <a:r>
              <a:rPr lang="en-US" sz="2400" dirty="0" err="1">
                <a:latin typeface="Times New Roman" pitchFamily="18" charset="0"/>
                <a:cs typeface="Times New Roman" pitchFamily="18" charset="0"/>
              </a:rPr>
              <a:t>behaviour</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Researchers </a:t>
            </a:r>
            <a:r>
              <a:rPr lang="en-US" sz="2400" dirty="0">
                <a:latin typeface="Times New Roman" pitchFamily="18" charset="0"/>
                <a:cs typeface="Times New Roman" pitchFamily="18" charset="0"/>
              </a:rPr>
              <a:t>are also interested in the extent to which cognitive processes are reliable, for example, in relation to thinking and memory.</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092829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51101" y="1720418"/>
            <a:ext cx="6781799" cy="4431983"/>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Cognitive processes are often influenced in complex ways by emotions. </a:t>
            </a:r>
            <a:endParaRPr lang="en-US" sz="2400" dirty="0" smtClean="0">
              <a:latin typeface="Times New Roman" pitchFamily="18" charset="0"/>
              <a:cs typeface="Times New Roman" pitchFamily="18" charset="0"/>
            </a:endParaRPr>
          </a:p>
          <a:p>
            <a:pPr marL="342900" indent="-342900" algn="just">
              <a:lnSpc>
                <a:spcPct val="150000"/>
              </a:lnSpc>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influence of emotions on cognitive processes is studied not only by cognitive psychologists, but is developing as an area of interest for cognitive neuroscientists as well as social psychologists.</a:t>
            </a:r>
          </a:p>
          <a:p>
            <a:pPr algn="just">
              <a:lnSpc>
                <a:spcPct val="150000"/>
              </a:lnSpc>
            </a:pPr>
            <a:r>
              <a:rPr lang="en-US" sz="2400" dirty="0">
                <a:latin typeface="Times New Roman" pitchFamily="18" charset="0"/>
                <a:cs typeface="Times New Roman" pitchFamily="18" charset="0"/>
              </a:rPr>
              <a:t> </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85170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51100" y="1724025"/>
            <a:ext cx="6629400" cy="4365619"/>
          </a:xfrm>
        </p:spPr>
        <p:txBody>
          <a:bodyPr/>
          <a:lstStyle/>
          <a:p>
            <a:pPr marL="342900" indent="-342900" algn="just">
              <a:lnSpc>
                <a:spcPct val="150000"/>
              </a:lnSpc>
              <a:buFont typeface="Arial" pitchFamily="34" charset="0"/>
              <a:buChar char="•"/>
            </a:pPr>
            <a:r>
              <a:rPr lang="en-US" sz="2400" dirty="0">
                <a:latin typeface="Times New Roman" pitchFamily="18" charset="0"/>
                <a:cs typeface="Times New Roman" pitchFamily="18" charset="0"/>
              </a:rPr>
              <a:t>Research methods in the cognitive approach to understanding of </a:t>
            </a:r>
            <a:r>
              <a:rPr lang="en-US" sz="2400" dirty="0" err="1">
                <a:latin typeface="Times New Roman" pitchFamily="18" charset="0"/>
                <a:cs typeface="Times New Roman" pitchFamily="18" charset="0"/>
              </a:rPr>
              <a:t>behaviour</a:t>
            </a:r>
            <a:r>
              <a:rPr lang="en-US" sz="2400" dirty="0">
                <a:latin typeface="Times New Roman" pitchFamily="18" charset="0"/>
                <a:cs typeface="Times New Roman" pitchFamily="18" charset="0"/>
              </a:rPr>
              <a:t> rely on experiments and brain imaging technologies as well as qualitative approaches to understanding everyday memory and thinking, making the cognitive approach an example of the holistic approach to understanding human </a:t>
            </a:r>
            <a:r>
              <a:rPr lang="en-US" sz="2400" dirty="0" err="1">
                <a:latin typeface="Times New Roman" pitchFamily="18" charset="0"/>
                <a:cs typeface="Times New Roman" pitchFamily="18" charset="0"/>
              </a:rPr>
              <a:t>behaviour</a:t>
            </a:r>
            <a:r>
              <a:rPr lang="en-US" sz="2400" dirty="0">
                <a:latin typeface="Times New Roman" pitchFamily="18" charset="0"/>
                <a:cs typeface="Times New Roman" pitchFamily="18" charset="0"/>
              </a:rPr>
              <a:t>.</a:t>
            </a:r>
          </a:p>
          <a:p>
            <a:pPr marL="342900" indent="-342900" algn="just">
              <a:lnSpc>
                <a:spcPct val="150000"/>
              </a:lnSpc>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9426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13100" y="3248025"/>
            <a:ext cx="9109659" cy="830997"/>
          </a:xfrm>
        </p:spPr>
        <p:txBody>
          <a:bodyPr/>
          <a:lstStyle/>
          <a:p>
            <a:r>
              <a:rPr lang="en-US" sz="5400" dirty="0" smtClean="0">
                <a:latin typeface="Algerian" pitchFamily="82" charset="0"/>
              </a:rPr>
              <a:t>Thank you</a:t>
            </a:r>
            <a:endParaRPr lang="en-US" sz="5400" dirty="0">
              <a:latin typeface="Algerian" pitchFamily="82" charset="0"/>
            </a:endParaRPr>
          </a:p>
        </p:txBody>
      </p:sp>
    </p:spTree>
    <p:extLst>
      <p:ext uri="{BB962C8B-B14F-4D97-AF65-F5344CB8AC3E}">
        <p14:creationId xmlns:p14="http://schemas.microsoft.com/office/powerpoint/2010/main" val="882826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324</Words>
  <Application>Microsoft Office PowerPoint</Application>
  <PresentationFormat>Custom</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Cognitive Processes affecting Human Behaviour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and Educational  Psychology</dc:title>
  <dc:creator>cutm</dc:creator>
  <cp:lastModifiedBy>DELL</cp:lastModifiedBy>
  <cp:revision>18</cp:revision>
  <dcterms:created xsi:type="dcterms:W3CDTF">2023-07-05T05:31:09Z</dcterms:created>
  <dcterms:modified xsi:type="dcterms:W3CDTF">2023-07-07T02:19:45Z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2020-05-27T00:00:00Z</vt:filetime>
  </property>
  <property fmtid="{D5CDD505-2E9C-101B-9397-08002B2CF9AE}" pid="3" name="Creator">
    <vt:lpwstr>Microsoft® PowerPoint® 2016</vt:lpwstr>
  </property>
  <property fmtid="{D5CDD505-2E9C-101B-9397-08002B2CF9AE}" pid="4" name="LastSaved">
    <vt:filetime>2023-07-05T00:00:00Z</vt:filetime>
  </property>
</Properties>
</file>