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301" r:id="rId3"/>
    <p:sldId id="302" r:id="rId4"/>
    <p:sldId id="303" r:id="rId5"/>
    <p:sldId id="304" r:id="rId6"/>
    <p:sldId id="305" r:id="rId7"/>
    <p:sldId id="306" r:id="rId8"/>
    <p:sldId id="307" r:id="rId9"/>
    <p:sldId id="308" r:id="rId10"/>
    <p:sldId id="309" r:id="rId11"/>
    <p:sldId id="310" r:id="rId12"/>
    <p:sldId id="311" r:id="rId13"/>
    <p:sldId id="312" r:id="rId14"/>
    <p:sldId id="313" r:id="rId15"/>
    <p:sldId id="314" r:id="rId16"/>
    <p:sldId id="270" r:id="rId17"/>
  </p:sldIdLst>
  <p:sldSz cx="10083800" cy="7562850"/>
  <p:notesSz cx="100838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10"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6285" y="2344483"/>
            <a:ext cx="857123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12570" y="4235196"/>
            <a:ext cx="705866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sz="half" idx="2"/>
          </p:nvPr>
        </p:nvSpPr>
        <p:spPr>
          <a:xfrm>
            <a:off x="504190" y="1739455"/>
            <a:ext cx="4386453"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93157" y="1739455"/>
            <a:ext cx="4386453"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95071" y="30477"/>
            <a:ext cx="9805416" cy="7528559"/>
          </a:xfrm>
          <a:prstGeom prst="rect">
            <a:avLst/>
          </a:prstGeom>
        </p:spPr>
      </p:pic>
      <p:sp>
        <p:nvSpPr>
          <p:cNvPr id="2" name="Holder 2"/>
          <p:cNvSpPr>
            <a:spLocks noGrp="1"/>
          </p:cNvSpPr>
          <p:nvPr>
            <p:ph type="title"/>
          </p:nvPr>
        </p:nvSpPr>
        <p:spPr>
          <a:xfrm>
            <a:off x="2336038" y="855040"/>
            <a:ext cx="5398770" cy="695325"/>
          </a:xfrm>
          <a:prstGeom prst="rect">
            <a:avLst/>
          </a:prstGeom>
        </p:spPr>
        <p:txBody>
          <a:bodyPr wrap="square" lIns="0" tIns="0" rIns="0" bIns="0">
            <a:spAutoFit/>
          </a:bodyPr>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a:xfrm>
            <a:off x="487070" y="1720418"/>
            <a:ext cx="9109659" cy="4844415"/>
          </a:xfrm>
          <a:prstGeom prst="rect">
            <a:avLst/>
          </a:prstGeom>
        </p:spPr>
        <p:txBody>
          <a:bodyPr wrap="square" lIns="0" tIns="0" rIns="0" bIns="0">
            <a:spAutoFit/>
          </a:bodyPr>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3428492" y="7033450"/>
            <a:ext cx="3226816"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4190" y="7033450"/>
            <a:ext cx="2319274"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6" name="Holder 6"/>
          <p:cNvSpPr>
            <a:spLocks noGrp="1"/>
          </p:cNvSpPr>
          <p:nvPr>
            <p:ph type="sldNum" sz="quarter" idx="7"/>
          </p:nvPr>
        </p:nvSpPr>
        <p:spPr>
          <a:xfrm>
            <a:off x="7260336" y="7033450"/>
            <a:ext cx="2319274"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study.com/learn/lesson/metacognition-theory-examples-psychology.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study.com/learn/lesson/critical-thinking-skills-development-examples.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study.com/learn/lesson/what-is-a-barometer-function-history-use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udy.com/learn/lesson/higher-order-thinking-questions-purpose-analysis-example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tudy.com/learn/lesson/problem-solving-method-techniques-example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22500" y="1194464"/>
            <a:ext cx="7360412" cy="516167"/>
          </a:xfrm>
          <a:prstGeom prst="rect">
            <a:avLst/>
          </a:prstGeom>
        </p:spPr>
        <p:txBody>
          <a:bodyPr vert="horz" wrap="square" lIns="0" tIns="53975" rIns="0" bIns="0" rtlCol="0">
            <a:spAutoFit/>
          </a:bodyPr>
          <a:lstStyle/>
          <a:p>
            <a:pPr marL="1911350" marR="5080" indent="-1899285" algn="ctr">
              <a:lnSpc>
                <a:spcPts val="3579"/>
              </a:lnSpc>
              <a:spcBef>
                <a:spcPts val="425"/>
              </a:spcBef>
            </a:pPr>
            <a:r>
              <a:rPr lang="en-US" sz="3200" b="1" dirty="0">
                <a:latin typeface="Times New Roman" pitchFamily="18" charset="0"/>
                <a:cs typeface="Times New Roman" pitchFamily="18" charset="0"/>
              </a:rPr>
              <a:t>Complex Cognition</a:t>
            </a:r>
            <a:endParaRPr sz="3200" b="1" dirty="0">
              <a:latin typeface="Times New Roman" pitchFamily="18" charset="0"/>
              <a:cs typeface="Times New Roman" pitchFamily="18" charset="0"/>
            </a:endParaRPr>
          </a:p>
        </p:txBody>
      </p:sp>
      <p:sp>
        <p:nvSpPr>
          <p:cNvPr id="3" name="object 3"/>
          <p:cNvSpPr txBox="1"/>
          <p:nvPr/>
        </p:nvSpPr>
        <p:spPr>
          <a:xfrm>
            <a:off x="2908300" y="3095625"/>
            <a:ext cx="5683250" cy="2108782"/>
          </a:xfrm>
          <a:prstGeom prst="rect">
            <a:avLst/>
          </a:prstGeom>
        </p:spPr>
        <p:txBody>
          <a:bodyPr vert="horz" wrap="square" lIns="0" tIns="165735" rIns="0" bIns="0" rtlCol="0">
            <a:spAutoFit/>
          </a:bodyPr>
          <a:lstStyle/>
          <a:p>
            <a:pPr algn="ctr">
              <a:lnSpc>
                <a:spcPct val="100000"/>
              </a:lnSpc>
              <a:spcBef>
                <a:spcPts val="1305"/>
              </a:spcBef>
            </a:pPr>
            <a:r>
              <a:rPr sz="2400" b="1" dirty="0">
                <a:latin typeface="Arial"/>
                <a:cs typeface="Arial"/>
              </a:rPr>
              <a:t>SESSION</a:t>
            </a:r>
            <a:r>
              <a:rPr sz="2400" b="1" spc="-90" dirty="0">
                <a:latin typeface="Arial"/>
                <a:cs typeface="Arial"/>
              </a:rPr>
              <a:t> </a:t>
            </a:r>
            <a:r>
              <a:rPr lang="en-US" sz="2400" b="1" dirty="0" smtClean="0">
                <a:latin typeface="Arial"/>
                <a:cs typeface="Arial"/>
              </a:rPr>
              <a:t>14</a:t>
            </a:r>
            <a:endParaRPr lang="en-US" sz="2400" b="1" dirty="0" smtClean="0">
              <a:latin typeface="Arial"/>
              <a:cs typeface="Arial"/>
            </a:endParaRPr>
          </a:p>
          <a:p>
            <a:pPr marL="12700" marR="5080" algn="ctr">
              <a:lnSpc>
                <a:spcPct val="141700"/>
              </a:lnSpc>
            </a:pPr>
            <a:r>
              <a:rPr lang="en-US" sz="2400" dirty="0" smtClean="0"/>
              <a:t>Dr. </a:t>
            </a:r>
            <a:r>
              <a:rPr lang="en-US" sz="2400" dirty="0" err="1" smtClean="0"/>
              <a:t>Chitrasena</a:t>
            </a:r>
            <a:r>
              <a:rPr lang="en-US" sz="2400" dirty="0" smtClean="0"/>
              <a:t> </a:t>
            </a:r>
            <a:r>
              <a:rPr lang="en-US" sz="2400" dirty="0" err="1" smtClean="0"/>
              <a:t>Padhy</a:t>
            </a:r>
            <a:endParaRPr lang="en-US" sz="2400" dirty="0" smtClean="0"/>
          </a:p>
          <a:p>
            <a:pPr marL="12700" marR="5080" algn="ctr">
              <a:lnSpc>
                <a:spcPct val="141700"/>
              </a:lnSpc>
            </a:pPr>
            <a:r>
              <a:rPr sz="2400" b="1" dirty="0" smtClean="0">
                <a:latin typeface="Arial"/>
                <a:cs typeface="Arial"/>
              </a:rPr>
              <a:t>  </a:t>
            </a:r>
            <a:r>
              <a:rPr sz="2400" b="1" spc="-40" dirty="0" smtClean="0">
                <a:latin typeface="Arial"/>
                <a:cs typeface="Arial"/>
              </a:rPr>
              <a:t>A</a:t>
            </a:r>
            <a:r>
              <a:rPr lang="en-US" sz="2400" b="1" spc="-40" dirty="0" smtClean="0">
                <a:latin typeface="Arial"/>
                <a:cs typeface="Arial"/>
              </a:rPr>
              <a:t>ssociate</a:t>
            </a:r>
            <a:r>
              <a:rPr sz="2400" b="1" spc="90" dirty="0" smtClean="0">
                <a:latin typeface="Arial"/>
                <a:cs typeface="Arial"/>
              </a:rPr>
              <a:t> </a:t>
            </a:r>
            <a:r>
              <a:rPr sz="2400" b="1" dirty="0" smtClean="0">
                <a:latin typeface="Arial"/>
                <a:cs typeface="Arial"/>
              </a:rPr>
              <a:t>P</a:t>
            </a:r>
            <a:r>
              <a:rPr lang="en-US" sz="2400" b="1" dirty="0" smtClean="0">
                <a:latin typeface="Arial"/>
                <a:cs typeface="Arial"/>
              </a:rPr>
              <a:t>rofessor</a:t>
            </a:r>
            <a:endParaRPr sz="2400" dirty="0" smtClean="0">
              <a:latin typeface="Arial"/>
              <a:cs typeface="Arial"/>
            </a:endParaRPr>
          </a:p>
          <a:p>
            <a:pPr algn="ctr">
              <a:lnSpc>
                <a:spcPct val="100000"/>
              </a:lnSpc>
              <a:spcBef>
                <a:spcPts val="1205"/>
              </a:spcBef>
            </a:pPr>
            <a:r>
              <a:rPr sz="2400" b="1" spc="-25" dirty="0" smtClean="0">
                <a:latin typeface="Arial"/>
                <a:cs typeface="Arial"/>
              </a:rPr>
              <a:t>A</a:t>
            </a:r>
            <a:r>
              <a:rPr lang="en-US" sz="2400" b="1" spc="-25" dirty="0" smtClean="0">
                <a:latin typeface="Arial"/>
                <a:cs typeface="Arial"/>
              </a:rPr>
              <a:t>gricultural</a:t>
            </a:r>
            <a:r>
              <a:rPr sz="2400" b="1" spc="10" dirty="0" smtClean="0">
                <a:latin typeface="Arial"/>
                <a:cs typeface="Arial"/>
              </a:rPr>
              <a:t> </a:t>
            </a:r>
            <a:r>
              <a:rPr sz="2400" b="1" dirty="0" smtClean="0">
                <a:latin typeface="Arial"/>
                <a:cs typeface="Arial"/>
              </a:rPr>
              <a:t>E</a:t>
            </a:r>
            <a:r>
              <a:rPr lang="en-US" sz="2400" b="1" dirty="0" smtClean="0">
                <a:latin typeface="Arial"/>
                <a:cs typeface="Arial"/>
              </a:rPr>
              <a:t>xtension</a:t>
            </a:r>
            <a:endParaRPr sz="24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70101" y="657225"/>
            <a:ext cx="7467600" cy="6647974"/>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For example, instead of giving multiple-choice tests, they can ask students to explain their thought </a:t>
            </a:r>
            <a:r>
              <a:rPr lang="en-US" sz="2400" dirty="0" smtClean="0">
                <a:latin typeface="Times New Roman" pitchFamily="18" charset="0"/>
                <a:cs typeface="Times New Roman" pitchFamily="18" charset="0"/>
              </a:rPr>
              <a:t>processes.</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Teachers </a:t>
            </a:r>
            <a:r>
              <a:rPr lang="en-US" sz="2400" dirty="0">
                <a:latin typeface="Times New Roman" pitchFamily="18" charset="0"/>
                <a:cs typeface="Times New Roman" pitchFamily="18" charset="0"/>
              </a:rPr>
              <a:t>can also incorporate modeling into their </a:t>
            </a:r>
            <a:r>
              <a:rPr lang="en-US" sz="2400" dirty="0" smtClean="0">
                <a:latin typeface="Times New Roman" pitchFamily="18" charset="0"/>
                <a:cs typeface="Times New Roman" pitchFamily="18" charset="0"/>
              </a:rPr>
              <a:t>lessons.</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Instead </a:t>
            </a:r>
            <a:r>
              <a:rPr lang="en-US" sz="2400" dirty="0">
                <a:latin typeface="Times New Roman" pitchFamily="18" charset="0"/>
                <a:cs typeface="Times New Roman" pitchFamily="18" charset="0"/>
              </a:rPr>
              <a:t>of having students write down everything a teacher says during a lecture and then repeating it back to them on a test, teachers can model the mental processes they used to understand a subject</a:t>
            </a:r>
            <a:r>
              <a:rPr lang="en-US" sz="2400" dirty="0" smtClean="0">
                <a:latin typeface="Times New Roman" pitchFamily="18" charset="0"/>
                <a:cs typeface="Times New Roman" pitchFamily="18" charset="0"/>
              </a:rPr>
              <a:t>.</a:t>
            </a:r>
          </a:p>
          <a:p>
            <a:pPr>
              <a:lnSpc>
                <a:spcPct val="150000"/>
              </a:lnSpc>
            </a:pPr>
            <a:r>
              <a:rPr lang="en-US" sz="2400" b="1" u="sng" dirty="0">
                <a:latin typeface="Times New Roman" pitchFamily="18" charset="0"/>
                <a:cs typeface="Times New Roman" pitchFamily="18" charset="0"/>
              </a:rPr>
              <a:t>Metacognition</a:t>
            </a:r>
            <a:endParaRPr lang="en-US" sz="2400" u="sng" dirty="0">
              <a:latin typeface="Times New Roman" pitchFamily="18" charset="0"/>
              <a:cs typeface="Times New Roman" pitchFamily="18" charset="0"/>
            </a:endParaRPr>
          </a:p>
          <a:p>
            <a:pPr marL="342900" indent="-342900">
              <a:lnSpc>
                <a:spcPct val="150000"/>
              </a:lnSpc>
              <a:buFont typeface="Arial" pitchFamily="34" charset="0"/>
              <a:buChar char="•"/>
            </a:pPr>
            <a:r>
              <a:rPr lang="en-US" sz="2400" b="1" u="sng" dirty="0">
                <a:latin typeface="Times New Roman" pitchFamily="18" charset="0"/>
                <a:cs typeface="Times New Roman" pitchFamily="18" charset="0"/>
                <a:hlinkClick r:id="rId2"/>
              </a:rPr>
              <a:t>Metacognition</a:t>
            </a:r>
            <a:r>
              <a:rPr lang="en-US" sz="2400" u="sng" dirty="0">
                <a:latin typeface="Times New Roman" pitchFamily="18" charset="0"/>
                <a:cs typeface="Times New Roman" pitchFamily="18" charset="0"/>
              </a:rPr>
              <a:t> </a:t>
            </a:r>
            <a:r>
              <a:rPr lang="en-US" sz="2400" dirty="0">
                <a:latin typeface="Times New Roman" pitchFamily="18" charset="0"/>
                <a:cs typeface="Times New Roman" pitchFamily="18" charset="0"/>
              </a:rPr>
              <a:t>refers to the processes used to understand and use one's learning. Education heavily involves a learner reflecting on their learning processes.</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571974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22500" y="885825"/>
            <a:ext cx="7221829" cy="5473614"/>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When students consider their learning style to approach a problem, they can find paths to create solutions in a way that best works for them.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Being </a:t>
            </a:r>
            <a:r>
              <a:rPr lang="en-US" sz="2400" dirty="0">
                <a:latin typeface="Times New Roman" pitchFamily="18" charset="0"/>
                <a:cs typeface="Times New Roman" pitchFamily="18" charset="0"/>
              </a:rPr>
              <a:t>aware of their learning strengths and weaknesses can help students approach learning in a meaningful way</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Activities that help students think about their learning and navigate their processes help build metacognition in the classroom. </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81166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22501" y="657225"/>
            <a:ext cx="7315200" cy="7201972"/>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K-W-L charts ask students to assess what subject-specific information they already know, inquire about what they would like to learn, and evaluate how the new information they learned fits into their </a:t>
            </a:r>
            <a:r>
              <a:rPr lang="en-US" sz="2400" dirty="0" smtClean="0">
                <a:latin typeface="Times New Roman" pitchFamily="18" charset="0"/>
                <a:cs typeface="Times New Roman" pitchFamily="18" charset="0"/>
              </a:rPr>
              <a:t>connections.</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Reflective </a:t>
            </a:r>
            <a:r>
              <a:rPr lang="en-US" sz="2400" dirty="0">
                <a:latin typeface="Times New Roman" pitchFamily="18" charset="0"/>
                <a:cs typeface="Times New Roman" pitchFamily="18" charset="0"/>
              </a:rPr>
              <a:t>journals, exit slips, and think-pair-share conversations also help students become aware of their learning.</a:t>
            </a:r>
          </a:p>
          <a:p>
            <a:pPr algn="just">
              <a:lnSpc>
                <a:spcPct val="150000"/>
              </a:lnSpc>
            </a:pPr>
            <a:r>
              <a:rPr lang="en-US" sz="2400" b="1" u="sng" dirty="0">
                <a:latin typeface="Times New Roman" pitchFamily="18" charset="0"/>
                <a:cs typeface="Times New Roman" pitchFamily="18" charset="0"/>
              </a:rPr>
              <a:t>Critical </a:t>
            </a:r>
            <a:r>
              <a:rPr lang="en-US" sz="2400" b="1" u="sng" dirty="0" smtClean="0">
                <a:latin typeface="Times New Roman" pitchFamily="18" charset="0"/>
                <a:cs typeface="Times New Roman" pitchFamily="18" charset="0"/>
              </a:rPr>
              <a:t>Thinking :</a:t>
            </a:r>
            <a:r>
              <a:rPr lang="en-US" sz="2400" dirty="0" smtClean="0">
                <a:latin typeface="Times New Roman" pitchFamily="18" charset="0"/>
                <a:cs typeface="Times New Roman" pitchFamily="18" charset="0"/>
              </a:rPr>
              <a:t>Critical </a:t>
            </a:r>
            <a:r>
              <a:rPr lang="en-US" sz="2400" dirty="0">
                <a:latin typeface="Times New Roman" pitchFamily="18" charset="0"/>
                <a:cs typeface="Times New Roman" pitchFamily="18" charset="0"/>
              </a:rPr>
              <a:t>thinking refers to using high-level reasoning to form a logical conclusion.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u="sng" dirty="0" smtClean="0">
                <a:latin typeface="Times New Roman" pitchFamily="18" charset="0"/>
                <a:cs typeface="Times New Roman" pitchFamily="18" charset="0"/>
                <a:hlinkClick r:id="rId2"/>
              </a:rPr>
              <a:t>Critical </a:t>
            </a:r>
            <a:r>
              <a:rPr lang="en-US" sz="2400" u="sng" dirty="0">
                <a:latin typeface="Times New Roman" pitchFamily="18" charset="0"/>
                <a:cs typeface="Times New Roman" pitchFamily="18" charset="0"/>
                <a:hlinkClick r:id="rId2"/>
              </a:rPr>
              <a:t>thinking skills</a:t>
            </a:r>
            <a:r>
              <a:rPr lang="en-US" sz="2400" dirty="0">
                <a:latin typeface="Times New Roman" pitchFamily="18" charset="0"/>
                <a:cs typeface="Times New Roman" pitchFamily="18" charset="0"/>
              </a:rPr>
              <a:t> use multiple sources (such as evidence, observations, and facts) to analyze information to create logical solutions</a:t>
            </a:r>
            <a:r>
              <a:rPr lang="en-US" sz="2400" dirty="0"/>
              <a:t>. </a:t>
            </a:r>
            <a:endParaRPr lang="en-US" sz="2400" u="sng" dirty="0">
              <a:latin typeface="Times New Roman" pitchFamily="18" charset="0"/>
              <a:cs typeface="Times New Roman" pitchFamily="18" charset="0"/>
            </a:endParaRP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74372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6300" y="276225"/>
            <a:ext cx="7315200" cy="8863965"/>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Some skills that students who use critical thinking can demonstrate include defending their answers, asking relevant questions, and exploring different points of view.</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To build their students' critical thinking skills, teachers can lead activities in which students can connect what they are learning to real-world situations and form patterns.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Group </a:t>
            </a:r>
            <a:r>
              <a:rPr lang="en-US" sz="2400" dirty="0">
                <a:latin typeface="Times New Roman" pitchFamily="18" charset="0"/>
                <a:cs typeface="Times New Roman" pitchFamily="18" charset="0"/>
              </a:rPr>
              <a:t>communication activities such as </a:t>
            </a:r>
            <a:r>
              <a:rPr lang="en-US" sz="2400" u="sng" dirty="0">
                <a:latin typeface="Times New Roman" pitchFamily="18" charset="0"/>
                <a:cs typeface="Times New Roman" pitchFamily="18" charset="0"/>
                <a:hlinkClick r:id="rId2"/>
              </a:rPr>
              <a:t>barometers</a:t>
            </a:r>
            <a:r>
              <a:rPr lang="en-US" sz="2400" dirty="0">
                <a:latin typeface="Times New Roman" pitchFamily="18" charset="0"/>
                <a:cs typeface="Times New Roman" pitchFamily="18" charset="0"/>
              </a:rPr>
              <a:t> or Socratic seminars help students listen to multiple points of view to alter their answers. By having students ask questions, brainstorm, and connect different ideas, teachers can strengthen their critical thinking skills.</a:t>
            </a:r>
          </a:p>
          <a:p>
            <a:pPr marL="342900" indent="-342900" algn="just">
              <a:lnSpc>
                <a:spcPct val="150000"/>
              </a:lnSpc>
              <a:buFont typeface="Arial" pitchFamily="34" charset="0"/>
              <a:buChar char="•"/>
            </a:pP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423692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22501" y="809625"/>
            <a:ext cx="7315200" cy="6647974"/>
          </a:xfrm>
        </p:spPr>
        <p:txBody>
          <a:bodyPr/>
          <a:lstStyle/>
          <a:p>
            <a:pPr algn="just">
              <a:lnSpc>
                <a:spcPct val="150000"/>
              </a:lnSpc>
            </a:pPr>
            <a:r>
              <a:rPr lang="en-US" sz="2400" b="1" u="sng" dirty="0">
                <a:latin typeface="Times New Roman" pitchFamily="18" charset="0"/>
                <a:cs typeface="Times New Roman" pitchFamily="18" charset="0"/>
              </a:rPr>
              <a:t>Transfer</a:t>
            </a:r>
            <a:endParaRPr lang="en-US" sz="2400" u="sng" dirty="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b="1" dirty="0">
                <a:latin typeface="Times New Roman" pitchFamily="18" charset="0"/>
                <a:cs typeface="Times New Roman" pitchFamily="18" charset="0"/>
              </a:rPr>
              <a:t>Transfer</a:t>
            </a:r>
            <a:r>
              <a:rPr lang="en-US" sz="2400" dirty="0">
                <a:latin typeface="Times New Roman" pitchFamily="18" charset="0"/>
                <a:cs typeface="Times New Roman" pitchFamily="18" charset="0"/>
              </a:rPr>
              <a:t> is when students can apply their knowledge to new scenarios and is necessary for students to build their learning and strengthen the connection between information</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For example, a student is learning about three-dimensional shapes in math class.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When </a:t>
            </a:r>
            <a:r>
              <a:rPr lang="en-US" sz="2400" dirty="0">
                <a:latin typeface="Times New Roman" pitchFamily="18" charset="0"/>
                <a:cs typeface="Times New Roman" pitchFamily="18" charset="0"/>
              </a:rPr>
              <a:t>drawing in art class, the student remembers what he learned in math and applies it in art.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helps him to create realistic, three-dimensional figures.</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615715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74900" y="809625"/>
            <a:ext cx="7069429" cy="6647974"/>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Teachers can strengthen transferring skills by promoting cross-curricular learning.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can be done by providing real-world situations or by encouraging students to construct knowledge through discovery.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They </a:t>
            </a:r>
            <a:r>
              <a:rPr lang="en-US" sz="2400" dirty="0">
                <a:latin typeface="Times New Roman" pitchFamily="18" charset="0"/>
                <a:cs typeface="Times New Roman" pitchFamily="18" charset="0"/>
              </a:rPr>
              <a:t>can also create lessons that incorporate other curriculums. For example, an art teacher can explain the historical relevance of the paintings discussed in class. Or, a science teacher can explain the etymology of scientific words to help students understand new vocabulary on their own.</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511293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13100" y="3248025"/>
            <a:ext cx="9109659" cy="830997"/>
          </a:xfrm>
        </p:spPr>
        <p:txBody>
          <a:bodyPr/>
          <a:lstStyle/>
          <a:p>
            <a:r>
              <a:rPr lang="en-US" sz="5400" dirty="0" smtClean="0">
                <a:latin typeface="Algerian" pitchFamily="82" charset="0"/>
              </a:rPr>
              <a:t>Thank you</a:t>
            </a:r>
            <a:endParaRPr lang="en-US" sz="5400" dirty="0">
              <a:latin typeface="Algerian" pitchFamily="82" charset="0"/>
            </a:endParaRPr>
          </a:p>
        </p:txBody>
      </p:sp>
    </p:spTree>
    <p:extLst>
      <p:ext uri="{BB962C8B-B14F-4D97-AF65-F5344CB8AC3E}">
        <p14:creationId xmlns:p14="http://schemas.microsoft.com/office/powerpoint/2010/main" val="882826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22501" y="809625"/>
            <a:ext cx="7162800" cy="6093976"/>
          </a:xfrm>
        </p:spPr>
        <p:txBody>
          <a:bodyPr/>
          <a:lstStyle/>
          <a:p>
            <a:pPr algn="just">
              <a:lnSpc>
                <a:spcPct val="150000"/>
              </a:lnSpc>
            </a:pPr>
            <a:r>
              <a:rPr lang="en-US" sz="2400" b="1" dirty="0">
                <a:latin typeface="Times New Roman" pitchFamily="18" charset="0"/>
                <a:cs typeface="Times New Roman" pitchFamily="18" charset="0"/>
              </a:rPr>
              <a:t>What is Complex Cognition?</a:t>
            </a:r>
            <a:endParaRPr lang="en-US" sz="2400" dirty="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The </a:t>
            </a:r>
            <a:r>
              <a:rPr lang="en-US" sz="2400" b="1" dirty="0">
                <a:latin typeface="Times New Roman" pitchFamily="18" charset="0"/>
                <a:cs typeface="Times New Roman" pitchFamily="18" charset="0"/>
              </a:rPr>
              <a:t>complex cognition</a:t>
            </a:r>
            <a:r>
              <a:rPr lang="en-US" sz="2400" dirty="0">
                <a:latin typeface="Times New Roman" pitchFamily="18" charset="0"/>
                <a:cs typeface="Times New Roman" pitchFamily="18" charset="0"/>
              </a:rPr>
              <a:t> definition refers to the mental processes used to take in and use new information</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In educational psychology, complex cognitive processes are used to acquire, store, and use new information to solve problems and make decisions</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Cognition includes basic mental processes like perception and sensation</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Complex cognition builds upon this and includes the connected mental processes that build upon the basic.</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45922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22500" y="657225"/>
            <a:ext cx="7298029" cy="6647974"/>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Using information to think critically, use reason, and even use language are all examples of how people use information in broader, complex ways.</a:t>
            </a:r>
          </a:p>
          <a:p>
            <a:pPr lvl="0" algn="just">
              <a:lnSpc>
                <a:spcPct val="150000"/>
              </a:lnSpc>
            </a:pPr>
            <a:r>
              <a:rPr lang="en-US" sz="2400" b="1" dirty="0">
                <a:latin typeface="Times New Roman" pitchFamily="18" charset="0"/>
                <a:cs typeface="Times New Roman" pitchFamily="18" charset="0"/>
              </a:rPr>
              <a:t>Why are Complex Cognitive Processes Important?</a:t>
            </a:r>
            <a:endParaRPr lang="en-US" sz="2400" dirty="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In education, complex cognitive processes are important because they deal with how students acquire, store, interpret, and use the new information they learn.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Information can be acquired in many ways such as verbally (such as instruction and lectures), visually (such as reading material or watching an activity), and physically (such as interacting with others or being placed in a new situation).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107933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6300" y="581025"/>
            <a:ext cx="7145629" cy="6027612"/>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Complex cognitive processes help students deal with complicated situations by making informed decisions, using reason and rationality, and finding creative solutions to new or abstract situations</a:t>
            </a:r>
            <a:r>
              <a:rPr lang="en-US" sz="2400" dirty="0" smtClean="0">
                <a:latin typeface="Times New Roman" pitchFamily="18" charset="0"/>
                <a:cs typeface="Times New Roman" pitchFamily="18" charset="0"/>
              </a:rPr>
              <a:t>.</a:t>
            </a:r>
          </a:p>
          <a:p>
            <a:pPr algn="just">
              <a:lnSpc>
                <a:spcPct val="150000"/>
              </a:lnSpc>
            </a:pPr>
            <a:r>
              <a:rPr lang="en-US" sz="2400" b="1" u="sng" dirty="0">
                <a:latin typeface="Times New Roman" pitchFamily="18" charset="0"/>
                <a:cs typeface="Times New Roman" pitchFamily="18" charset="0"/>
              </a:rPr>
              <a:t>Complex Cognitive Process Types</a:t>
            </a:r>
            <a:endParaRPr lang="en-US" sz="2400" u="sng" dirty="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The following sections explore five major types of complex cognitive processes.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is important to find ways to promote these skills in the classroom to promote </a:t>
            </a:r>
            <a:r>
              <a:rPr lang="en-US" sz="2400" u="sng" dirty="0">
                <a:latin typeface="Times New Roman" pitchFamily="18" charset="0"/>
                <a:cs typeface="Times New Roman" pitchFamily="18" charset="0"/>
                <a:hlinkClick r:id="rId2"/>
              </a:rPr>
              <a:t>higher-order thinking</a:t>
            </a:r>
            <a:r>
              <a:rPr lang="en-US" sz="2400" dirty="0">
                <a:latin typeface="Times New Roman" pitchFamily="18" charset="0"/>
                <a:cs typeface="Times New Roman" pitchFamily="18" charset="0"/>
              </a:rPr>
              <a:t>.</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62344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6300" y="809625"/>
            <a:ext cx="7145629" cy="6093976"/>
          </a:xfrm>
        </p:spPr>
        <p:txBody>
          <a:bodyPr/>
          <a:lstStyle/>
          <a:p>
            <a:pPr algn="just">
              <a:lnSpc>
                <a:spcPct val="150000"/>
              </a:lnSpc>
            </a:pPr>
            <a:r>
              <a:rPr lang="en-US" sz="2400" b="1" u="sng" dirty="0">
                <a:latin typeface="Times New Roman" pitchFamily="18" charset="0"/>
                <a:cs typeface="Times New Roman" pitchFamily="18" charset="0"/>
              </a:rPr>
              <a:t>Concept Learning</a:t>
            </a:r>
            <a:endParaRPr lang="en-US" sz="2400" u="sng" dirty="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When people mentally group similar ideas into broader topics, they create mental concepts</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Concept learning</a:t>
            </a:r>
            <a:r>
              <a:rPr lang="en-US" sz="2400" dirty="0">
                <a:latin typeface="Times New Roman" pitchFamily="18" charset="0"/>
                <a:cs typeface="Times New Roman" pitchFamily="18" charset="0"/>
              </a:rPr>
              <a:t> occurs when students mentally categorize information, connecting new experiences with prior experiences.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When </a:t>
            </a:r>
            <a:r>
              <a:rPr lang="en-US" sz="2400" dirty="0">
                <a:latin typeface="Times New Roman" pitchFamily="18" charset="0"/>
                <a:cs typeface="Times New Roman" pitchFamily="18" charset="0"/>
              </a:rPr>
              <a:t>they encounter a new situation, they try to understand it by connecting it with a mental category they are already familiar with.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helps them build connections between concepts.</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018199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6300" y="504825"/>
            <a:ext cx="7315200" cy="7755969"/>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For example, a child has a pet Bengal cat whom he loves. When he goes to the zoo for the first time, he sees a leopard.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Although </a:t>
            </a:r>
            <a:r>
              <a:rPr lang="en-US" sz="2400" dirty="0">
                <a:latin typeface="Times New Roman" pitchFamily="18" charset="0"/>
                <a:cs typeface="Times New Roman" pitchFamily="18" charset="0"/>
              </a:rPr>
              <a:t>he has never seen a leopard before, he sees its tail, ears, and spots and recognizes that it is a big cat.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By </a:t>
            </a:r>
            <a:r>
              <a:rPr lang="en-US" sz="2400" dirty="0">
                <a:latin typeface="Times New Roman" pitchFamily="18" charset="0"/>
                <a:cs typeface="Times New Roman" pitchFamily="18" charset="0"/>
              </a:rPr>
              <a:t>using his concept of animals, the child is able to correctly identify and make sense of this new thing that he sees. When the leopard loudly roars, the child is a bit frightened and points out the difference between the loud sound and its quiet cat. This time, the child uses concepts to recognize the differences between the two animals.</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3565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6301" y="1495425"/>
            <a:ext cx="7239000" cy="4985980"/>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To help students use concept learning to create connections, teachers can use concept sorting.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example, they can provide their class with a list of shapes and then ask them to categorize the shapes into two-dimensional or three-dimensional categories.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is asking students to think about the shapes they are already familiar with and use reason to determine how the shapes are similar or different.</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267426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98700" y="1038225"/>
            <a:ext cx="6993229" cy="5473614"/>
          </a:xfrm>
        </p:spPr>
        <p:txBody>
          <a:bodyPr/>
          <a:lstStyle/>
          <a:p>
            <a:pPr algn="just">
              <a:lnSpc>
                <a:spcPct val="150000"/>
              </a:lnSpc>
            </a:pPr>
            <a:r>
              <a:rPr lang="en-US" sz="2400" b="1" u="sng" dirty="0">
                <a:latin typeface="Times New Roman" pitchFamily="18" charset="0"/>
                <a:cs typeface="Times New Roman" pitchFamily="18" charset="0"/>
              </a:rPr>
              <a:t>Problem Solving</a:t>
            </a:r>
            <a:endParaRPr lang="en-US" sz="2400" u="sng" dirty="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b="1" u="sng" dirty="0">
                <a:latin typeface="Times New Roman" pitchFamily="18" charset="0"/>
                <a:cs typeface="Times New Roman" pitchFamily="18" charset="0"/>
                <a:hlinkClick r:id="rId2"/>
              </a:rPr>
              <a:t>Problem-solving</a:t>
            </a:r>
            <a:r>
              <a:rPr lang="en-US" sz="2400" dirty="0">
                <a:latin typeface="Times New Roman" pitchFamily="18" charset="0"/>
                <a:cs typeface="Times New Roman" pitchFamily="18" charset="0"/>
              </a:rPr>
              <a:t> refers to the mental process of finding solutions to difficult problems. It consists of four essential steps:</a:t>
            </a:r>
          </a:p>
          <a:p>
            <a:pPr marL="342900" lvl="0" indent="-342900" algn="just">
              <a:lnSpc>
                <a:spcPct val="150000"/>
              </a:lnSpc>
              <a:buFont typeface="Arial" pitchFamily="34" charset="0"/>
              <a:buChar char="•"/>
            </a:pPr>
            <a:r>
              <a:rPr lang="en-US" sz="2400" dirty="0">
                <a:latin typeface="Times New Roman" pitchFamily="18" charset="0"/>
                <a:cs typeface="Times New Roman" pitchFamily="18" charset="0"/>
              </a:rPr>
              <a:t>Identify and represent the problem</a:t>
            </a:r>
          </a:p>
          <a:p>
            <a:pPr marL="342900" lvl="0" indent="-342900" algn="just">
              <a:lnSpc>
                <a:spcPct val="150000"/>
              </a:lnSpc>
              <a:buFont typeface="Arial" pitchFamily="34" charset="0"/>
              <a:buChar char="•"/>
            </a:pPr>
            <a:r>
              <a:rPr lang="en-US" sz="2400" dirty="0">
                <a:latin typeface="Times New Roman" pitchFamily="18" charset="0"/>
                <a:cs typeface="Times New Roman" pitchFamily="18" charset="0"/>
              </a:rPr>
              <a:t>Develop a strategy that will be useful to solve the problem</a:t>
            </a:r>
          </a:p>
          <a:p>
            <a:pPr marL="342900" lvl="0" indent="-342900" algn="just">
              <a:lnSpc>
                <a:spcPct val="150000"/>
              </a:lnSpc>
              <a:buFont typeface="Arial" pitchFamily="34" charset="0"/>
              <a:buChar char="•"/>
            </a:pPr>
            <a:r>
              <a:rPr lang="en-US" sz="2400" dirty="0">
                <a:latin typeface="Times New Roman" pitchFamily="18" charset="0"/>
                <a:cs typeface="Times New Roman" pitchFamily="18" charset="0"/>
              </a:rPr>
              <a:t>Solve the problem</a:t>
            </a:r>
          </a:p>
          <a:p>
            <a:pPr marL="342900" lvl="0" indent="-342900" algn="just">
              <a:lnSpc>
                <a:spcPct val="150000"/>
              </a:lnSpc>
              <a:buFont typeface="Arial" pitchFamily="34" charset="0"/>
              <a:buChar char="•"/>
            </a:pPr>
            <a:r>
              <a:rPr lang="en-US" sz="2400" dirty="0">
                <a:latin typeface="Times New Roman" pitchFamily="18" charset="0"/>
                <a:cs typeface="Times New Roman" pitchFamily="18" charset="0"/>
              </a:rPr>
              <a:t>Monitor and adjust their approach to solving problems</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164709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6300" y="657225"/>
            <a:ext cx="7374229" cy="6647974"/>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The process used to solve problems is just as important as finding the correct answer.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If </a:t>
            </a:r>
            <a:r>
              <a:rPr lang="en-US" sz="2400" dirty="0">
                <a:latin typeface="Times New Roman" pitchFamily="18" charset="0"/>
                <a:cs typeface="Times New Roman" pitchFamily="18" charset="0"/>
              </a:rPr>
              <a:t>the process was effective, it can be used again or it can be expanded on to be more appropriate or efficient</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If the strategy used was not effective, students can identify how they could improve their techniques when faced with similar problems in the future</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To help students expand their problem-solving capabilities, teachers can encourage problem-solving tools and techniques, rather than focusing on finding the correct answer. </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017875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TotalTime>
  <Words>826</Words>
  <Application>Microsoft Office PowerPoint</Application>
  <PresentationFormat>Custom</PresentationFormat>
  <Paragraphs>63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Complex Cognition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and Educational  Psychology</dc:title>
  <dc:creator>cutm</dc:creator>
  <cp:lastModifiedBy>DELL</cp:lastModifiedBy>
  <cp:revision>20</cp:revision>
  <dcterms:created xsi:type="dcterms:W3CDTF">2023-07-05T05:31:09Z</dcterms:created>
  <dcterms:modified xsi:type="dcterms:W3CDTF">2023-07-07T03:27:54Z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2020-05-27T00:00:00Z</vt:filetime>
  </property>
  <property fmtid="{D5CDD505-2E9C-101B-9397-08002B2CF9AE}" pid="3" name="Creator">
    <vt:lpwstr>Microsoft® PowerPoint® 2016</vt:lpwstr>
  </property>
  <property fmtid="{D5CDD505-2E9C-101B-9397-08002B2CF9AE}" pid="4" name="LastSaved">
    <vt:filetime>2023-07-05T00:00:00Z</vt:filetime>
  </property>
</Properties>
</file>