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78C8B-A1FA-1AF7-90A1-135B2185D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F44B17-1A47-4484-3DC0-B72354DC4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2FECF-C586-9104-69D9-0A4024ABE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A7-CBF5-46C8-853B-B1AB923D25A5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09800-44AB-8C5A-0039-638A9B7A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900BE-3313-B2A9-AC34-401C492E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C1CF-025C-4573-9A86-BF76A905A3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647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6E0A-880F-F5DE-94B2-A552457B8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5A3F5-B238-669D-31EB-30DCFFFC5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7B5C1-9E1E-6BFA-2D2D-96819C1FB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A7-CBF5-46C8-853B-B1AB923D25A5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84BE3-D8C8-D830-1EC3-1E9672926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E9B20-6240-4F47-F86E-AFA3D158B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C1CF-025C-4573-9A86-BF76A905A3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728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9C08CB-94C7-1454-6FE1-AF760CCDE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5A71AE-AC08-B797-826C-A91CFDE5B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C8DA7-2F36-920C-B093-AC7C5544C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A7-CBF5-46C8-853B-B1AB923D25A5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2B0A8-21FD-17C6-EDF0-FF3E5AEDA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00070-2852-FD95-372A-22D239350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C1CF-025C-4573-9A86-BF76A905A3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74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5FEA1-7F05-F465-DC4D-FBDE10D98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0D845-1180-A579-36CB-B55FEB1F4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76444-6C60-FAA4-F5B0-5620EA8F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A7-CBF5-46C8-853B-B1AB923D25A5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6C5EC-2827-D468-0D68-5781917B6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C8133-FDFB-E7C9-EE1D-A6F7436DD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C1CF-025C-4573-9A86-BF76A905A3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24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FDB3D-72FE-3554-6895-BC79D1053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2D483-2E25-A57F-8E7C-6CF17DA1A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6923B-F5BC-798D-199C-36B4F7470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A7-CBF5-46C8-853B-B1AB923D25A5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10503-2A48-3A82-3E3E-FC809301D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EE4E9-8CAD-67B1-139A-F2B680985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C1CF-025C-4573-9A86-BF76A905A3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282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4D09-B779-0BFC-BAD4-D45955D65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E9AE-6345-51B6-4F51-7FDBBA841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6C285-46E4-2DC2-7AB2-31A4B08C1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1A690-A49B-69AC-C1FD-3661E9A1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A7-CBF5-46C8-853B-B1AB923D25A5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DFF55-C65C-D605-6D50-8E967085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206FA-D974-3C27-BDF5-4A74800E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C1CF-025C-4573-9A86-BF76A905A3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19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3DBE8-86F7-3B21-2DA1-BD8C34089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4DDEE-F56A-9E4A-FB4C-757C9851B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84E0E-CC19-0F59-CEC9-59BAECA45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2FFF76-010A-E6B2-9BCA-72B87481E8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891EAC-D031-6849-6A54-CC3C4A9D96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79171-DC78-0C37-54BF-8F9603B5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A7-CBF5-46C8-853B-B1AB923D25A5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7800E5-1718-594D-7D5D-2194B0B3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3F89CB-DBC2-9BCA-58AB-5FA9FDA2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C1CF-025C-4573-9A86-BF76A905A3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639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72F5-86B4-81D8-905C-7A4C9A8AF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5FA321-95D2-2FAD-5BB9-2EDA0C990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A7-CBF5-46C8-853B-B1AB923D25A5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62A41-D24A-4C08-B13D-CCFEAF60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DE5EE-09B7-F485-21D3-0CF4F68D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C1CF-025C-4573-9A86-BF76A905A3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573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CDA668-013D-29B3-1F31-8E44B363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A7-CBF5-46C8-853B-B1AB923D25A5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C94C49-0C7F-578A-7A4D-7C5793C80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E8F87-06E8-56CD-FA96-E0DEDB40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C1CF-025C-4573-9A86-BF76A905A3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636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90BF8-0F34-D928-BE2D-9228005EC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6DCDA-E57D-DB44-F36E-74B98001A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7C417-A639-4D89-5A67-A1B3E171A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45BCD-E810-BD40-B0CB-D2E8F79B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A7-CBF5-46C8-853B-B1AB923D25A5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83461-E2A0-BB07-E557-32D1D9552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AC2F8-7890-5BD2-B694-1908CA6E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C1CF-025C-4573-9A86-BF76A905A3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12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BA254-FF66-9140-600D-B97145F9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F08F8-24A2-110F-8706-8E8EDA645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68B30-FB82-53B1-348C-4ADC2AAA4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93934-95AD-DBF3-11B5-359CC090D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A7-CBF5-46C8-853B-B1AB923D25A5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0254B-81AA-03F4-16AE-E22998D8E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8AA86-78EC-2C25-3ECE-E114066C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BC1CF-025C-4573-9A86-BF76A905A3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900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677A75-DC75-8C85-09DE-61CBD5FFF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A8432-A478-470E-4F8C-012A0A295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C20A3-BFAD-5EC2-F6CF-D98F27328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97FA7-CBF5-46C8-853B-B1AB923D25A5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01AC0-D9A8-299A-71AF-0DEF0609F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8C9B2-F08D-4C6D-E6C5-7B7DEE302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BC1CF-025C-4573-9A86-BF76A905A3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940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E0536-656B-D1F4-7345-658D7D7532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PRODUCTION TECHNOLOGY OF UNDERUTILIZED VEGETABLE CROPS </a:t>
            </a:r>
            <a:br>
              <a:rPr lang="en-IN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HVSC 0509 (2+1)</a:t>
            </a:r>
            <a:br>
              <a:rPr lang="en-IN" sz="3600" b="1" dirty="0">
                <a:latin typeface="Times New Roman" pitchFamily="18" charset="0"/>
                <a:cs typeface="Times New Roman" pitchFamily="18" charset="0"/>
              </a:rPr>
            </a:br>
            <a:endParaRPr lang="en-IN" sz="3600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0F44A77-644F-F2B9-E92C-04E0FBE1F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oundRect">
            <a:avLst/>
          </a:prstGeom>
          <a:solidFill>
            <a:schemeClr val="tx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THRIVENI VANGAPANDU</a:t>
            </a:r>
            <a:endParaRPr lang="en-IN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Assistant Professor (Horticulture)</a:t>
            </a:r>
            <a:endParaRPr lang="en-IN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kern="0" dirty="0" err="1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MSSSoA</a:t>
            </a:r>
            <a:r>
              <a:rPr lang="en-US" sz="2400" kern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, CUTM</a:t>
            </a:r>
          </a:p>
        </p:txBody>
      </p:sp>
    </p:spTree>
    <p:extLst>
      <p:ext uri="{BB962C8B-B14F-4D97-AF65-F5344CB8AC3E}">
        <p14:creationId xmlns:p14="http://schemas.microsoft.com/office/powerpoint/2010/main" val="1073030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AF2A4-BF91-EFED-818D-B11E33819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539" y="826264"/>
            <a:ext cx="11468559" cy="57287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taste and quality of sweet corn depends on heavily on its sugar content.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maintain ear moisture and quality sweet corns are sold with the husk. Loss of sugar about  4 times as rapid at 30ᵒC  as compared to 0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ᵒC .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ears must be properly cooled as quickly as possible after harvest.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shipping purpose hydrocooling  and vacuum cooling after are effective methods for reducing temperature and respiration rate.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Baby corn is marketed as fresh husked or de-husked young ears, canned product and pickles.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Baby corn ears are canned at processing  factories in a solution of 3% brine +2% sugar+0.3% citric acid.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231C5926-E40C-45E3-2A72-BF7954E48FD6}"/>
              </a:ext>
            </a:extLst>
          </p:cNvPr>
          <p:cNvSpPr/>
          <p:nvPr/>
        </p:nvSpPr>
        <p:spPr>
          <a:xfrm>
            <a:off x="1577710" y="199218"/>
            <a:ext cx="8686800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harvest management</a:t>
            </a:r>
            <a:endParaRPr lang="en-IN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98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A4D45E5-F4AC-81F1-F2D1-914AFA30B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230490"/>
              </p:ext>
            </p:extLst>
          </p:nvPr>
        </p:nvGraphicFramePr>
        <p:xfrm>
          <a:off x="284602" y="749145"/>
          <a:ext cx="11622795" cy="5718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265">
                  <a:extLst>
                    <a:ext uri="{9D8B030D-6E8A-4147-A177-3AD203B41FA5}">
                      <a16:colId xmlns:a16="http://schemas.microsoft.com/office/drawing/2014/main" val="1417107872"/>
                    </a:ext>
                  </a:extLst>
                </a:gridCol>
                <a:gridCol w="3874265">
                  <a:extLst>
                    <a:ext uri="{9D8B030D-6E8A-4147-A177-3AD203B41FA5}">
                      <a16:colId xmlns:a16="http://schemas.microsoft.com/office/drawing/2014/main" val="228865539"/>
                    </a:ext>
                  </a:extLst>
                </a:gridCol>
                <a:gridCol w="3874265">
                  <a:extLst>
                    <a:ext uri="{9D8B030D-6E8A-4147-A177-3AD203B41FA5}">
                      <a16:colId xmlns:a16="http://schemas.microsoft.com/office/drawing/2014/main" val="1199351612"/>
                    </a:ext>
                  </a:extLst>
                </a:gridCol>
              </a:tblGrid>
              <a:tr h="452325">
                <a:tc>
                  <a:txBody>
                    <a:bodyPr/>
                    <a:lstStyle/>
                    <a:p>
                      <a:r>
                        <a:rPr lang="en-US" dirty="0"/>
                        <a:t>Pest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Symptoms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 measures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837672"/>
                  </a:ext>
                </a:extLst>
              </a:tr>
              <a:tr h="1449917">
                <a:tc>
                  <a:txBody>
                    <a:bodyPr/>
                    <a:lstStyle/>
                    <a:p>
                      <a:r>
                        <a:rPr lang="en-US" dirty="0"/>
                        <a:t>Corn earworm(</a:t>
                      </a:r>
                      <a:r>
                        <a:rPr lang="en-US" dirty="0" err="1"/>
                        <a:t>Helecoverpa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zea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Larvae feed within ears and on leaves, tassels; ragged holes in the leaves, light brown excreta on leaf blades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planting; spray of mineral oil on silk just after emergence; cultivation of resistant/tolerant varieties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980339"/>
                  </a:ext>
                </a:extLst>
              </a:tr>
              <a:tr h="1115320">
                <a:tc>
                  <a:txBody>
                    <a:bodyPr/>
                    <a:lstStyle/>
                    <a:p>
                      <a:r>
                        <a:rPr lang="en-US" dirty="0"/>
                        <a:t>Corn borer (</a:t>
                      </a:r>
                      <a:r>
                        <a:rPr lang="en-US" dirty="0" err="1"/>
                        <a:t>Ostrinia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nubilalis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Small-round holes on the stalk leaves ear; mass of white grass at the point of larval entrance.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Insecticides application, destroy crop residues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189440"/>
                  </a:ext>
                </a:extLst>
              </a:tr>
              <a:tr h="780725">
                <a:tc>
                  <a:txBody>
                    <a:bodyPr/>
                    <a:lstStyle/>
                    <a:p>
                      <a:r>
                        <a:rPr lang="en-US" dirty="0"/>
                        <a:t>Fall armyworm (</a:t>
                      </a:r>
                      <a:r>
                        <a:rPr lang="en-US" dirty="0" err="1"/>
                        <a:t>spodoptera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frugiperda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Larval feeding causes ragged holes in the leaves, stalks and ears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planting, insecticide application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071292"/>
                  </a:ext>
                </a:extLst>
              </a:tr>
              <a:tr h="452325">
                <a:tc>
                  <a:txBody>
                    <a:bodyPr/>
                    <a:lstStyle/>
                    <a:p>
                      <a:r>
                        <a:rPr lang="en-US" dirty="0" err="1"/>
                        <a:t>Japaneese</a:t>
                      </a:r>
                      <a:r>
                        <a:rPr lang="en-US" dirty="0"/>
                        <a:t> beetles ( </a:t>
                      </a:r>
                      <a:r>
                        <a:rPr lang="en-US" dirty="0" err="1"/>
                        <a:t>popillinia</a:t>
                      </a:r>
                      <a:r>
                        <a:rPr lang="en-US" dirty="0"/>
                        <a:t> japonica)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Silks cut off by adults pollination impaired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of pesticides &amp; cultural practices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698364"/>
                  </a:ext>
                </a:extLst>
              </a:tr>
              <a:tr h="452325">
                <a:tc>
                  <a:txBody>
                    <a:bodyPr/>
                    <a:lstStyle/>
                    <a:p>
                      <a:r>
                        <a:rPr lang="en-US" dirty="0"/>
                        <a:t>Corn rootworm(</a:t>
                      </a:r>
                      <a:r>
                        <a:rPr lang="en-US" dirty="0" err="1"/>
                        <a:t>diabrotica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undecimpunctata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howardi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Larval feeding causes root tip injury, lodging or wilting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Weed eradication before planting; delayed sowing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03585"/>
                  </a:ext>
                </a:extLst>
              </a:tr>
              <a:tr h="452325">
                <a:tc>
                  <a:txBody>
                    <a:bodyPr/>
                    <a:lstStyle/>
                    <a:p>
                      <a:r>
                        <a:rPr lang="en-US" dirty="0"/>
                        <a:t>Cutworms (</a:t>
                      </a:r>
                      <a:r>
                        <a:rPr lang="en-US" dirty="0" err="1"/>
                        <a:t>agrotis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ipsilon</a:t>
                      </a:r>
                      <a:r>
                        <a:rPr lang="en-US" dirty="0"/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Larvae feed on roots and leaves, plants cut off at ground level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weeds, destroy crop residues, insecticide application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823686"/>
                  </a:ext>
                </a:extLst>
              </a:tr>
            </a:tbl>
          </a:graphicData>
        </a:graphic>
      </p:graphicFrame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384E787D-B4EB-FBD8-4871-60BE3EE5D922}"/>
              </a:ext>
            </a:extLst>
          </p:cNvPr>
          <p:cNvSpPr/>
          <p:nvPr/>
        </p:nvSpPr>
        <p:spPr>
          <a:xfrm>
            <a:off x="1577710" y="177184"/>
            <a:ext cx="8686800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itchFamily="18" charset="0"/>
              </a:rPr>
              <a:t>Insect -Pests</a:t>
            </a:r>
            <a:endParaRPr lang="en-IN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9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A8DBDC1-24BF-1AE8-7DD1-4F5AFEC8FB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639215"/>
              </p:ext>
            </p:extLst>
          </p:nvPr>
        </p:nvGraphicFramePr>
        <p:xfrm>
          <a:off x="284602" y="681037"/>
          <a:ext cx="11622795" cy="6400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265">
                  <a:extLst>
                    <a:ext uri="{9D8B030D-6E8A-4147-A177-3AD203B41FA5}">
                      <a16:colId xmlns:a16="http://schemas.microsoft.com/office/drawing/2014/main" val="1417107872"/>
                    </a:ext>
                  </a:extLst>
                </a:gridCol>
                <a:gridCol w="3874265">
                  <a:extLst>
                    <a:ext uri="{9D8B030D-6E8A-4147-A177-3AD203B41FA5}">
                      <a16:colId xmlns:a16="http://schemas.microsoft.com/office/drawing/2014/main" val="228865539"/>
                    </a:ext>
                  </a:extLst>
                </a:gridCol>
                <a:gridCol w="3874265">
                  <a:extLst>
                    <a:ext uri="{9D8B030D-6E8A-4147-A177-3AD203B41FA5}">
                      <a16:colId xmlns:a16="http://schemas.microsoft.com/office/drawing/2014/main" val="1199351612"/>
                    </a:ext>
                  </a:extLst>
                </a:gridCol>
              </a:tblGrid>
              <a:tr h="452325">
                <a:tc>
                  <a:txBody>
                    <a:bodyPr/>
                    <a:lstStyle/>
                    <a:p>
                      <a:r>
                        <a:rPr lang="en-US" dirty="0"/>
                        <a:t>Disease casual agent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Symptoms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 measures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6837672"/>
                  </a:ext>
                </a:extLst>
              </a:tr>
              <a:tr h="1449917">
                <a:tc>
                  <a:txBody>
                    <a:bodyPr/>
                    <a:lstStyle/>
                    <a:p>
                      <a:r>
                        <a:rPr lang="en-US" dirty="0"/>
                        <a:t>Bacterial wilt or </a:t>
                      </a:r>
                      <a:r>
                        <a:rPr lang="en-US" dirty="0" err="1"/>
                        <a:t>stewart’s</a:t>
                      </a:r>
                      <a:r>
                        <a:rPr lang="en-US" dirty="0"/>
                        <a:t> wilt(</a:t>
                      </a:r>
                      <a:r>
                        <a:rPr lang="en-US"/>
                        <a:t>Erwinia stewartia)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Pale green to yellow streaks with wavy margins on leaves, stem pith, roots, tassels, ears and kernels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Resistant or tolerant genotypes; early application of insecticides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980339"/>
                  </a:ext>
                </a:extLst>
              </a:tr>
              <a:tr h="1115320">
                <a:tc>
                  <a:txBody>
                    <a:bodyPr/>
                    <a:lstStyle/>
                    <a:p>
                      <a:r>
                        <a:rPr lang="en-US" dirty="0"/>
                        <a:t>Fungal( southern corn leaf blight)</a:t>
                      </a:r>
                    </a:p>
                    <a:p>
                      <a:r>
                        <a:rPr lang="en-US" dirty="0"/>
                        <a:t>Bipolaris maydis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Tan spindle shaped lesions with yellow-green or chlorotic spots on leaves , ears and stalks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Destroy crop Residue's, growing resistant genotypes, fungicides application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189440"/>
                  </a:ext>
                </a:extLst>
              </a:tr>
              <a:tr h="780725">
                <a:tc>
                  <a:txBody>
                    <a:bodyPr/>
                    <a:lstStyle/>
                    <a:p>
                      <a:r>
                        <a:rPr lang="en-US" dirty="0"/>
                        <a:t>Northern corn leaf blight (Exserohilum turcicum)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 elliptical grayish green lesions on leaves  and occasionally on ears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Eradication of weed hosts and residue's, resistant genotypes and fungicide application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071292"/>
                  </a:ext>
                </a:extLst>
              </a:tr>
              <a:tr h="452325">
                <a:tc>
                  <a:txBody>
                    <a:bodyPr/>
                    <a:lstStyle/>
                    <a:p>
                      <a:r>
                        <a:rPr lang="en-US" dirty="0"/>
                        <a:t>Common corn smut (Puccinia sorghi)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Dark, reddish brown pustules scattered over above ground parts mainly on leaves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Resistant cultivars, crop rotation, application of fungicides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698364"/>
                  </a:ext>
                </a:extLst>
              </a:tr>
              <a:tr h="452325">
                <a:tc>
                  <a:txBody>
                    <a:bodyPr/>
                    <a:lstStyle/>
                    <a:p>
                      <a:r>
                        <a:rPr lang="en-US" dirty="0"/>
                        <a:t>Viral (Barley yellow dwarf </a:t>
                      </a:r>
                      <a:r>
                        <a:rPr lang="en-US" dirty="0" err="1"/>
                        <a:t>luteovirus</a:t>
                      </a:r>
                      <a:r>
                        <a:rPr lang="en-US" dirty="0"/>
                        <a:t> (BYDV)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Purpling or yellowing of both lower and upper leaf margins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Avoiding planting corns next to over wintered small grains ; application of insecticides to control aphid vector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03585"/>
                  </a:ext>
                </a:extLst>
              </a:tr>
              <a:tr h="452325">
                <a:tc>
                  <a:txBody>
                    <a:bodyPr/>
                    <a:lstStyle/>
                    <a:p>
                      <a:r>
                        <a:rPr lang="en-US" dirty="0"/>
                        <a:t>Maize dwarf mosaic potyvirus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Mosaic symptoms of light and dark green along and between </a:t>
                      </a:r>
                      <a:r>
                        <a:rPr lang="en-US" dirty="0" err="1"/>
                        <a:t>viens</a:t>
                      </a:r>
                      <a:r>
                        <a:rPr lang="en-US" dirty="0"/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823686"/>
                  </a:ext>
                </a:extLst>
              </a:tr>
            </a:tbl>
          </a:graphicData>
        </a:graphic>
      </p:graphicFrame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A6801C75-90F1-705F-7397-FA424B64FEB2}"/>
              </a:ext>
            </a:extLst>
          </p:cNvPr>
          <p:cNvSpPr/>
          <p:nvPr/>
        </p:nvSpPr>
        <p:spPr>
          <a:xfrm>
            <a:off x="1577710" y="177184"/>
            <a:ext cx="8686800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itchFamily="18" charset="0"/>
              </a:rPr>
              <a:t>Diseases</a:t>
            </a:r>
            <a:endParaRPr lang="en-IN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724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3F588-3670-57E9-DB67-EDB8852F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38" y="-43317"/>
            <a:ext cx="10499361" cy="63438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TECHNOLOGY OF SWEET &amp; BABY CORN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D554A-F86E-30AE-8F4A-3973F970E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964" y="840820"/>
            <a:ext cx="11468747" cy="567286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IN" sz="2000" b="1" dirty="0">
                <a:latin typeface="Times New Roman" pitchFamily="18" charset="0"/>
                <a:cs typeface="Times New Roman" pitchFamily="18" charset="0"/>
              </a:rPr>
              <a:t>Botanical Name: Zea var. rugosa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  Family:  </a:t>
            </a:r>
            <a:r>
              <a:rPr lang="en-US" altLang="en-US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Poaceae/Gramineae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Chromosome No.: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2n=20 (n=10)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Mode of pollination: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Crosspollinated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 Edible parts : </a:t>
            </a:r>
            <a:r>
              <a:rPr lang="en-US" altLang="en-US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Kernal’s(Endosperm)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Origin: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Central America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It is one of the most diverse &amp; versatile grain crop  cultivated throughout the world.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Corns are the integral part of the human diet of the native Americans during pre-Columbus times.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It’s a warm season C4 crop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It is extensively grown in USA, Canada, South America, France, China and Australia.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It is a monocot, monecious, annual and highly cross pollinated crop.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Thailand is the largest exporter of canned baby corn in the world.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Baby corn is like field corn  but it has very small immature ears on dwarfer plants.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The baby corn is grown in Haryana, Meghalaya, Tamil Nadu and Karnataka.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en-US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23233AD3-BA3D-7E8A-E7B7-B5ECE9D0765E}"/>
              </a:ext>
            </a:extLst>
          </p:cNvPr>
          <p:cNvSpPr/>
          <p:nvPr/>
        </p:nvSpPr>
        <p:spPr>
          <a:xfrm>
            <a:off x="1561870" y="444359"/>
            <a:ext cx="8686800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000" b="1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49767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25AA6E86-F382-4700-EE2B-6B5DA3CCE7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632317"/>
              </p:ext>
            </p:extLst>
          </p:nvPr>
        </p:nvGraphicFramePr>
        <p:xfrm>
          <a:off x="593766" y="1009402"/>
          <a:ext cx="10972800" cy="5047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55005301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410215188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815299801"/>
                    </a:ext>
                  </a:extLst>
                </a:gridCol>
              </a:tblGrid>
              <a:tr h="458819">
                <a:tc>
                  <a:txBody>
                    <a:bodyPr/>
                    <a:lstStyle/>
                    <a:p>
                      <a:r>
                        <a:rPr lang="en-US" dirty="0"/>
                        <a:t>Components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Baby corn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Sweet corn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620349"/>
                  </a:ext>
                </a:extLst>
              </a:tr>
              <a:tr h="458819">
                <a:tc>
                  <a:txBody>
                    <a:bodyPr/>
                    <a:lstStyle/>
                    <a:p>
                      <a:r>
                        <a:rPr lang="en-US" dirty="0"/>
                        <a:t>Moisture (%)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89.1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70.0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830230"/>
                  </a:ext>
                </a:extLst>
              </a:tr>
              <a:tr h="458819">
                <a:tc>
                  <a:txBody>
                    <a:bodyPr/>
                    <a:lstStyle/>
                    <a:p>
                      <a:r>
                        <a:rPr lang="en-US" dirty="0"/>
                        <a:t>Fat (g)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312513"/>
                  </a:ext>
                </a:extLst>
              </a:tr>
              <a:tr h="458819">
                <a:tc>
                  <a:txBody>
                    <a:bodyPr/>
                    <a:lstStyle/>
                    <a:p>
                      <a:r>
                        <a:rPr lang="en-US" dirty="0"/>
                        <a:t>Protein (g)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199959"/>
                  </a:ext>
                </a:extLst>
              </a:tr>
              <a:tr h="458819">
                <a:tc>
                  <a:txBody>
                    <a:bodyPr/>
                    <a:lstStyle/>
                    <a:p>
                      <a:r>
                        <a:rPr lang="en-US" dirty="0"/>
                        <a:t>Carbohydrates (g)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19.0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69296"/>
                  </a:ext>
                </a:extLst>
              </a:tr>
              <a:tr h="458819">
                <a:tc>
                  <a:txBody>
                    <a:bodyPr/>
                    <a:lstStyle/>
                    <a:p>
                      <a:r>
                        <a:rPr lang="en-US" dirty="0"/>
                        <a:t>Sugar (g)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455413"/>
                  </a:ext>
                </a:extLst>
              </a:tr>
              <a:tr h="458819">
                <a:tc>
                  <a:txBody>
                    <a:bodyPr/>
                    <a:lstStyle/>
                    <a:p>
                      <a:r>
                        <a:rPr lang="en-US" dirty="0"/>
                        <a:t>Phosphorous (mg)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85.0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572634"/>
                  </a:ext>
                </a:extLst>
              </a:tr>
              <a:tr h="458819">
                <a:tc>
                  <a:txBody>
                    <a:bodyPr/>
                    <a:lstStyle/>
                    <a:p>
                      <a:r>
                        <a:rPr lang="en-US" dirty="0"/>
                        <a:t>Calcium (mg)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308650"/>
                  </a:ext>
                </a:extLst>
              </a:tr>
              <a:tr h="458819">
                <a:tc>
                  <a:txBody>
                    <a:bodyPr/>
                    <a:lstStyle/>
                    <a:p>
                      <a:r>
                        <a:rPr lang="en-US" dirty="0"/>
                        <a:t>Vitamin –A (IU)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64.0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369297"/>
                  </a:ext>
                </a:extLst>
              </a:tr>
              <a:tr h="458819">
                <a:tc>
                  <a:txBody>
                    <a:bodyPr/>
                    <a:lstStyle/>
                    <a:p>
                      <a:r>
                        <a:rPr lang="en-US" dirty="0"/>
                        <a:t>Thiamine (mg)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687902"/>
                  </a:ext>
                </a:extLst>
              </a:tr>
              <a:tr h="458819">
                <a:tc>
                  <a:txBody>
                    <a:bodyPr/>
                    <a:lstStyle/>
                    <a:p>
                      <a:r>
                        <a:rPr lang="en-US" dirty="0"/>
                        <a:t>Riboflavin(mg)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493895"/>
                  </a:ext>
                </a:extLst>
              </a:tr>
            </a:tbl>
          </a:graphicData>
        </a:graphic>
      </p:graphicFrame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2647D8CE-22B1-A040-1E6A-8DCA8AC64CED}"/>
              </a:ext>
            </a:extLst>
          </p:cNvPr>
          <p:cNvSpPr/>
          <p:nvPr/>
        </p:nvSpPr>
        <p:spPr>
          <a:xfrm>
            <a:off x="168439" y="144375"/>
            <a:ext cx="11963401" cy="5414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Origin: Nutritive value of baby corn100g fresh weight</a:t>
            </a:r>
            <a:endParaRPr lang="en-IN" sz="16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62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E29F7-E775-3AA3-BB75-B2F777330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94479"/>
            <a:ext cx="11628620" cy="589589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91093FC6-922D-0C2E-035A-2FD787547825}"/>
              </a:ext>
            </a:extLst>
          </p:cNvPr>
          <p:cNvSpPr/>
          <p:nvPr/>
        </p:nvSpPr>
        <p:spPr>
          <a:xfrm>
            <a:off x="228600" y="182614"/>
            <a:ext cx="8686800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000" b="1" dirty="0">
                <a:latin typeface="Times New Roman" pitchFamily="18" charset="0"/>
                <a:cs typeface="Times New Roman" pitchFamily="18" charset="0"/>
              </a:rPr>
              <a:t>Continued… Types of Corn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98A82D36-1DB8-C9C0-682E-2F81A1A37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555067"/>
              </p:ext>
            </p:extLst>
          </p:nvPr>
        </p:nvGraphicFramePr>
        <p:xfrm>
          <a:off x="228601" y="2469888"/>
          <a:ext cx="11734801" cy="4220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731">
                  <a:extLst>
                    <a:ext uri="{9D8B030D-6E8A-4147-A177-3AD203B41FA5}">
                      <a16:colId xmlns:a16="http://schemas.microsoft.com/office/drawing/2014/main" val="1590929258"/>
                    </a:ext>
                  </a:extLst>
                </a:gridCol>
                <a:gridCol w="6345421">
                  <a:extLst>
                    <a:ext uri="{9D8B030D-6E8A-4147-A177-3AD203B41FA5}">
                      <a16:colId xmlns:a16="http://schemas.microsoft.com/office/drawing/2014/main" val="2621929017"/>
                    </a:ext>
                  </a:extLst>
                </a:gridCol>
                <a:gridCol w="3582649">
                  <a:extLst>
                    <a:ext uri="{9D8B030D-6E8A-4147-A177-3AD203B41FA5}">
                      <a16:colId xmlns:a16="http://schemas.microsoft.com/office/drawing/2014/main" val="828055261"/>
                    </a:ext>
                  </a:extLst>
                </a:gridCol>
              </a:tblGrid>
              <a:tr h="422049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Kernel characteristic's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Major utility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849365"/>
                  </a:ext>
                </a:extLst>
              </a:tr>
              <a:tr h="738585">
                <a:tc>
                  <a:txBody>
                    <a:bodyPr/>
                    <a:lstStyle/>
                    <a:p>
                      <a:r>
                        <a:rPr lang="en-US" dirty="0"/>
                        <a:t>Field/dent corn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Kernels contain soft central core of endosperm surrounded by hard seed coat (pericarp) that become indented at maturity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Human food , animal feed, starch production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84082"/>
                  </a:ext>
                </a:extLst>
              </a:tr>
              <a:tr h="422049">
                <a:tc>
                  <a:txBody>
                    <a:bodyPr/>
                    <a:lstStyle/>
                    <a:p>
                      <a:r>
                        <a:rPr lang="en-US" dirty="0"/>
                        <a:t>Flint/Indian corn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Kernels like dent corn, but no crown indentation at maturity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Like dent corn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548145"/>
                  </a:ext>
                </a:extLst>
              </a:tr>
              <a:tr h="422049">
                <a:tc>
                  <a:txBody>
                    <a:bodyPr/>
                    <a:lstStyle/>
                    <a:p>
                      <a:r>
                        <a:rPr lang="en-US" dirty="0"/>
                        <a:t>Floury corn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Kernel made of soft starch with thin pericarps, so easy to grind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Chips, baked goods, food and beer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273170"/>
                  </a:ext>
                </a:extLst>
              </a:tr>
              <a:tr h="738585">
                <a:tc>
                  <a:txBody>
                    <a:bodyPr/>
                    <a:lstStyle/>
                    <a:p>
                      <a:r>
                        <a:rPr lang="en-US" dirty="0"/>
                        <a:t>Pop corn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Tightly packed starch, so very hard kernel’s on dry heating starchy mass popped because of expulsion of contained moisture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Snacks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14765"/>
                  </a:ext>
                </a:extLst>
              </a:tr>
              <a:tr h="738585">
                <a:tc>
                  <a:txBody>
                    <a:bodyPr/>
                    <a:lstStyle/>
                    <a:p>
                      <a:r>
                        <a:rPr lang="en-US" dirty="0"/>
                        <a:t>Sweet/green corn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Kernels contain high % of sugar at milk stage of ear because of mutation in endosperm genes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Vegetable, salad, food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068743"/>
                  </a:ext>
                </a:extLst>
              </a:tr>
              <a:tr h="738585">
                <a:tc>
                  <a:txBody>
                    <a:bodyPr/>
                    <a:lstStyle/>
                    <a:p>
                      <a:r>
                        <a:rPr lang="en-US" dirty="0"/>
                        <a:t>Baby corn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Immature ear of any corn harvested before or just after silk emergence, i.e., well before kernel development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Fresh/canned vegetable, salad, pickle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46555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A1D82C7-0446-0443-50A3-7DC7F7A07D54}"/>
              </a:ext>
            </a:extLst>
          </p:cNvPr>
          <p:cNvSpPr txBox="1"/>
          <p:nvPr/>
        </p:nvSpPr>
        <p:spPr>
          <a:xfrm>
            <a:off x="457200" y="770021"/>
            <a:ext cx="112495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physical appearance of each kernel type is determined by its pattern of endosperm composition(usually CHO’s)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amount, quality and arrangement pattern of kernel endosperm, corn is classified  in to different types.</a:t>
            </a:r>
          </a:p>
        </p:txBody>
      </p:sp>
    </p:spTree>
    <p:extLst>
      <p:ext uri="{BB962C8B-B14F-4D97-AF65-F5344CB8AC3E}">
        <p14:creationId xmlns:p14="http://schemas.microsoft.com/office/powerpoint/2010/main" val="86971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E135D-4D6C-5D72-D623-02F8BF328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72196"/>
            <a:ext cx="11588262" cy="580318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India many open pollinated varieties and hybrids of sweet corn and baby corn have been developed by public and private sectors which are listed below.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Sweet corn cultivars: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Orange sweet corn(hybrid), Priya sweet corn(hybrid), Madhuri(hybrid), Sugar 75, Golden honey, Super honey.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genotypes are essentially characterized by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 with high sugar content(15-20% TSS), uniform yellow kernels.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Baby corn cultivars: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 Baby corn1(hybrid), HM-4 (hybrid), G-5406, G-5414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early, high yielding with uniform sized ears and ling shelf life.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Golden baby(hybrid): Resistant to Heliminthosporium blight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Baby corn  Varieties developed by IARI:VL-42 &amp;MEH-14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Rangsit-1: popular variety in Thailand but not suitable for Indian condition.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0153ABEC-6253-0B8C-1320-1A6AD2F8D988}"/>
              </a:ext>
            </a:extLst>
          </p:cNvPr>
          <p:cNvSpPr/>
          <p:nvPr/>
        </p:nvSpPr>
        <p:spPr>
          <a:xfrm>
            <a:off x="228600" y="182615"/>
            <a:ext cx="8686800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3000" b="1" dirty="0">
                <a:latin typeface="Times New Roman" pitchFamily="18" charset="0"/>
                <a:cs typeface="Times New Roman" pitchFamily="18" charset="0"/>
              </a:rPr>
              <a:t>Continued… Cultivars</a:t>
            </a:r>
          </a:p>
        </p:txBody>
      </p:sp>
    </p:spTree>
    <p:extLst>
      <p:ext uri="{BB962C8B-B14F-4D97-AF65-F5344CB8AC3E}">
        <p14:creationId xmlns:p14="http://schemas.microsoft.com/office/powerpoint/2010/main" val="127891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2C111-F60A-3C82-D083-306C722DB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3" y="704538"/>
            <a:ext cx="11428963" cy="597084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 requirements: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Sweet corn requires fertile and well drained soil ranging from deep clay to light sandy loams.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ideal soil reaction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 is between 7.5-8.5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have adequate moisture holding capacity.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Climate requirements: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warm season crop but can be grown under different climatic conditions(tropical-sub tropical-temperate regions).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grown a temperature between 10-40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ᵒC but best temperature for plant growth is 21-30ᵒC.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temperature greatly delay the germination &amp; it does not germinate below 10 ᵒC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Temperature has less effect during seedling stage but there after temperature should be higher.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Unlike baby corn, sweet corn requires moderate temperatures (optimum30 ᵒC)for carbohydrates accumulation , proper pollination &amp;allowing proper kernel development.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5A07EE61-378B-9429-E50F-D28DA801796E}"/>
              </a:ext>
            </a:extLst>
          </p:cNvPr>
          <p:cNvSpPr/>
          <p:nvPr/>
        </p:nvSpPr>
        <p:spPr>
          <a:xfrm>
            <a:off x="1577710" y="168546"/>
            <a:ext cx="8686800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Soil &amp; climate requirements</a:t>
            </a:r>
            <a:endParaRPr lang="en-IN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39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7DA19-D6BF-552D-88CF-5FE80953E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50" y="625746"/>
            <a:ext cx="11802794" cy="60637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 of propagation : seed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Season of planting: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sown in kharif and rabi seasons in different areas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Kharif crop:  Time of sowing : in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peninsular India –May-June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Indo-Gangetic plains-end of June-mid July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Rabi crop: October-mid Nov in Bihar, A.P, KN &amp;TN.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crop: Late Jan-end of Feb –Bihar &amp;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tarai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area of Uttaranchal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Depth of sowing:1-2cm with spacing 60-75cm(between rows) x 20-25cm(with in rows)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Seed rate:17-20 kg per hectare.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50 % of water requirement is  required with in 30-35 days after tassel formation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should not be water shortage at the grain filling stage</a:t>
            </a:r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3590E144-ACEF-14BF-036D-984A65790D49}"/>
              </a:ext>
            </a:extLst>
          </p:cNvPr>
          <p:cNvSpPr/>
          <p:nvPr/>
        </p:nvSpPr>
        <p:spPr>
          <a:xfrm>
            <a:off x="1577710" y="168546"/>
            <a:ext cx="8686800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technology</a:t>
            </a:r>
            <a:endParaRPr lang="en-IN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8F5ADD9-A02E-42BE-1820-AD83438F7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628782"/>
              </p:ext>
            </p:extLst>
          </p:nvPr>
        </p:nvGraphicFramePr>
        <p:xfrm>
          <a:off x="541421" y="4064444"/>
          <a:ext cx="11321716" cy="1313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429">
                  <a:extLst>
                    <a:ext uri="{9D8B030D-6E8A-4147-A177-3AD203B41FA5}">
                      <a16:colId xmlns:a16="http://schemas.microsoft.com/office/drawing/2014/main" val="1431027254"/>
                    </a:ext>
                  </a:extLst>
                </a:gridCol>
                <a:gridCol w="2830429">
                  <a:extLst>
                    <a:ext uri="{9D8B030D-6E8A-4147-A177-3AD203B41FA5}">
                      <a16:colId xmlns:a16="http://schemas.microsoft.com/office/drawing/2014/main" val="1814470125"/>
                    </a:ext>
                  </a:extLst>
                </a:gridCol>
                <a:gridCol w="2830429">
                  <a:extLst>
                    <a:ext uri="{9D8B030D-6E8A-4147-A177-3AD203B41FA5}">
                      <a16:colId xmlns:a16="http://schemas.microsoft.com/office/drawing/2014/main" val="1730759585"/>
                    </a:ext>
                  </a:extLst>
                </a:gridCol>
                <a:gridCol w="2830429">
                  <a:extLst>
                    <a:ext uri="{9D8B030D-6E8A-4147-A177-3AD203B41FA5}">
                      <a16:colId xmlns:a16="http://schemas.microsoft.com/office/drawing/2014/main" val="1840501728"/>
                    </a:ext>
                  </a:extLst>
                </a:gridCol>
              </a:tblGrid>
              <a:tr h="437891">
                <a:tc>
                  <a:txBody>
                    <a:bodyPr/>
                    <a:lstStyle/>
                    <a:p>
                      <a:r>
                        <a:rPr lang="en-US" dirty="0"/>
                        <a:t>Corn 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Seed rate(kg/ha)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Plants/ha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Spacing(cm)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127498"/>
                  </a:ext>
                </a:extLst>
              </a:tr>
              <a:tr h="437891">
                <a:tc>
                  <a:txBody>
                    <a:bodyPr/>
                    <a:lstStyle/>
                    <a:p>
                      <a:r>
                        <a:rPr lang="en-US" dirty="0"/>
                        <a:t>Sweet corn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30-40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55,000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x 30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978487"/>
                  </a:ext>
                </a:extLst>
              </a:tr>
              <a:tr h="437891">
                <a:tc>
                  <a:txBody>
                    <a:bodyPr/>
                    <a:lstStyle/>
                    <a:p>
                      <a:r>
                        <a:rPr lang="en-US" dirty="0"/>
                        <a:t>Baby corn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55-65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85,000-100,000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 x15 or 20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238428"/>
                  </a:ext>
                </a:extLst>
              </a:tr>
            </a:tbl>
          </a:graphicData>
        </a:graphic>
      </p:graphicFrame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18A5AA6E-626A-6ED1-2F78-418245DB36D2}"/>
              </a:ext>
            </a:extLst>
          </p:cNvPr>
          <p:cNvSpPr/>
          <p:nvPr/>
        </p:nvSpPr>
        <p:spPr>
          <a:xfrm>
            <a:off x="1284942" y="5378117"/>
            <a:ext cx="8686800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Irrigation</a:t>
            </a:r>
            <a:endParaRPr lang="en-IN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60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B3678-8A20-CAA9-5A8D-2A70B3CD7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63" y="625746"/>
            <a:ext cx="11679507" cy="606370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the crops are heavy feeders.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average fertile soils 25-30 t/ha FYM- final land preparation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Inorganics Dosage : N-100-120kg/ha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P-60kg/ha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K-40 kg/ha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P₂O₅ ,K₂O and 1/3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are mixed and applied as basal dose.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 2/3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 is applied in two equal splits :one at plant attain height of 60-75cm and other at tassel formation stage  as top dressing.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 leaved weeds such as lambs quarter, pig weed, purslane, galinsoga and grasses such as quack grass and crab grass are strong competitors of corn.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2- 3light hoeing's and  hand weeding’s are necessary to effectively check the growth of the weed population.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herbicides pre emergence application of simazine or atrazine @2.0-3.0 kg/ha keeps the field free from weeds.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should not follow any Intercultivation after flowering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DEB42C4B-280F-8B8E-700D-3BF6AFFCF14D}"/>
              </a:ext>
            </a:extLst>
          </p:cNvPr>
          <p:cNvSpPr/>
          <p:nvPr/>
        </p:nvSpPr>
        <p:spPr>
          <a:xfrm>
            <a:off x="1139252" y="168546"/>
            <a:ext cx="9125258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Manures &amp; fertilizers requirements</a:t>
            </a:r>
            <a:endParaRPr lang="en-IN" sz="14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D4E7074C-7CD4-4F05-D7D4-593F4906A7E2}"/>
              </a:ext>
            </a:extLst>
          </p:cNvPr>
          <p:cNvSpPr/>
          <p:nvPr/>
        </p:nvSpPr>
        <p:spPr>
          <a:xfrm>
            <a:off x="828504" y="3568431"/>
            <a:ext cx="9020337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Intercultural operations</a:t>
            </a:r>
            <a:endParaRPr lang="en-IN" sz="12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3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08D31-62BE-7E79-9092-92A35B004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852" y="656418"/>
            <a:ext cx="11647358" cy="60023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baby and sweet corn  both have very short  period of optimum harvest maturity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In case of sweet corn condition of silk can be used as an indicator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Harvesting should not proceed before the silk become dry and brown.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optimum maturity stage is  milk stage ( which comes 18-24 days after pollination depending on the variety)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this stage kernels become plump, sweet,  milk and tender.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Harvesting time: To prevent heat damage in this crop ears harvesting should be done in night or evening hours.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Baby corn: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ears are harvested 1-2 days after silk emergence over a period of 3-4 weeks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in case of baby corn as secondary crop, top ear is allowed to mature for sweet corn and remaining ears are harvested as baby corn.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Ideal ear size is 2-4 inches long and 0.25-1 inch in diameter.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Yield:</a:t>
            </a: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80FC0414-CA70-5556-C219-527DB434F81F}"/>
              </a:ext>
            </a:extLst>
          </p:cNvPr>
          <p:cNvSpPr/>
          <p:nvPr/>
        </p:nvSpPr>
        <p:spPr>
          <a:xfrm>
            <a:off x="1577710" y="199218"/>
            <a:ext cx="8686800" cy="457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Harvesting and yield</a:t>
            </a:r>
            <a:endParaRPr lang="en-IN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123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1718</Words>
  <Application>Microsoft Office PowerPoint</Application>
  <PresentationFormat>Widescreen</PresentationFormat>
  <Paragraphs>210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PRODUCTION TECHNOLOGY OF UNDERUTILIZED VEGETABLE CROPS  HVSC 0509 (2+1) </vt:lpstr>
      <vt:lpstr>PRODUCTION TECHNOLOGY OF SWEET &amp; BABY CORN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THRIVENI VANGAPANDU</dc:creator>
  <cp:lastModifiedBy>THRIVENI VANGAPANDU</cp:lastModifiedBy>
  <cp:revision>31</cp:revision>
  <dcterms:created xsi:type="dcterms:W3CDTF">2023-03-28T05:09:47Z</dcterms:created>
  <dcterms:modified xsi:type="dcterms:W3CDTF">2023-06-08T14:52:17Z</dcterms:modified>
</cp:coreProperties>
</file>