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notesMasterIdLst>
    <p:notesMasterId r:id="rId17"/>
  </p:notesMasterIdLst>
  <p:sldIdLst>
    <p:sldId id="265" r:id="rId3"/>
    <p:sldId id="267" r:id="rId4"/>
    <p:sldId id="269" r:id="rId5"/>
    <p:sldId id="268" r:id="rId6"/>
    <p:sldId id="266" r:id="rId7"/>
    <p:sldId id="257" r:id="rId8"/>
    <p:sldId id="258" r:id="rId9"/>
    <p:sldId id="259" r:id="rId10"/>
    <p:sldId id="261" r:id="rId11"/>
    <p:sldId id="262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783A5F-C174-4FC5-887B-783938F30CBE}" type="doc">
      <dgm:prSet loTypeId="urn:microsoft.com/office/officeart/2005/8/layout/cycle5" loCatId="cycle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n-IN"/>
        </a:p>
      </dgm:t>
    </dgm:pt>
    <dgm:pt modelId="{C83A7C69-9639-444A-AC95-B93F62C1BB63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IN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rPr>
            <a:t>Loading</a:t>
          </a:r>
          <a:endParaRPr lang="en-IN" dirty="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</a:endParaRPr>
        </a:p>
      </dgm:t>
    </dgm:pt>
    <dgm:pt modelId="{92E35AB7-F4B6-4A4C-891E-13871CA4BC11}" type="parTrans" cxnId="{CF1426EC-9309-4703-B8B9-9C3E3F1899B7}">
      <dgm:prSet/>
      <dgm:spPr/>
      <dgm:t>
        <a:bodyPr/>
        <a:lstStyle/>
        <a:p>
          <a:endParaRPr lang="en-IN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</a:endParaRPr>
        </a:p>
      </dgm:t>
    </dgm:pt>
    <dgm:pt modelId="{19CEF5DC-E0B8-401A-A2DB-DCB881C8E023}" type="sibTrans" cxnId="{CF1426EC-9309-4703-B8B9-9C3E3F1899B7}">
      <dgm:prSet/>
      <dgm:spPr/>
      <dgm:t>
        <a:bodyPr/>
        <a:lstStyle/>
        <a:p>
          <a:endParaRPr lang="en-IN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</a:endParaRPr>
        </a:p>
      </dgm:t>
    </dgm:pt>
    <dgm:pt modelId="{FCAAB43F-FBE0-4AE8-93AE-5E90DC3E8E92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IN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rPr>
            <a:t>Corking</a:t>
          </a:r>
          <a:endParaRPr lang="en-IN" dirty="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</a:endParaRPr>
        </a:p>
      </dgm:t>
    </dgm:pt>
    <dgm:pt modelId="{D4AFDCC1-A53D-4722-8487-1CCD07CCDEE8}" type="parTrans" cxnId="{9040A7A2-3CDE-4B87-97F5-91DF1B07DF2C}">
      <dgm:prSet/>
      <dgm:spPr/>
      <dgm:t>
        <a:bodyPr/>
        <a:lstStyle/>
        <a:p>
          <a:endParaRPr lang="en-IN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</a:endParaRPr>
        </a:p>
      </dgm:t>
    </dgm:pt>
    <dgm:pt modelId="{4926CBAF-4FBB-4549-A488-AF4D65D8BE0B}" type="sibTrans" cxnId="{9040A7A2-3CDE-4B87-97F5-91DF1B07DF2C}">
      <dgm:prSet/>
      <dgm:spPr/>
      <dgm:t>
        <a:bodyPr/>
        <a:lstStyle/>
        <a:p>
          <a:endParaRPr lang="en-IN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</a:endParaRPr>
        </a:p>
      </dgm:t>
    </dgm:pt>
    <dgm:pt modelId="{C94DC5EE-FE24-4972-93BB-F436B8AA6B92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IN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rPr>
            <a:t>Press the trigger</a:t>
          </a:r>
          <a:endParaRPr lang="en-IN" dirty="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</a:endParaRPr>
        </a:p>
      </dgm:t>
    </dgm:pt>
    <dgm:pt modelId="{EF09576E-2AA8-4E9D-9C6E-F92CE17C96FE}" type="parTrans" cxnId="{3E97CA92-76D1-4C2F-B6AD-F6E2065F12CB}">
      <dgm:prSet/>
      <dgm:spPr/>
      <dgm:t>
        <a:bodyPr/>
        <a:lstStyle/>
        <a:p>
          <a:endParaRPr lang="en-IN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</a:endParaRPr>
        </a:p>
      </dgm:t>
    </dgm:pt>
    <dgm:pt modelId="{8950D281-1103-4FCD-98CD-80A535AAFEBE}" type="sibTrans" cxnId="{3E97CA92-76D1-4C2F-B6AD-F6E2065F12CB}">
      <dgm:prSet/>
      <dgm:spPr/>
      <dgm:t>
        <a:bodyPr/>
        <a:lstStyle/>
        <a:p>
          <a:endParaRPr lang="en-IN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</a:endParaRPr>
        </a:p>
      </dgm:t>
    </dgm:pt>
    <dgm:pt modelId="{CBC55D58-676C-4943-A2BF-285E79B07119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IN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rPr>
            <a:t>Push firing pin</a:t>
          </a:r>
          <a:endParaRPr lang="en-IN" dirty="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</a:endParaRPr>
        </a:p>
      </dgm:t>
    </dgm:pt>
    <dgm:pt modelId="{BB148460-BF8F-4F38-8329-75403A8DD22D}" type="parTrans" cxnId="{280EF94C-19F1-4921-A4DB-1615821A1165}">
      <dgm:prSet/>
      <dgm:spPr/>
      <dgm:t>
        <a:bodyPr/>
        <a:lstStyle/>
        <a:p>
          <a:endParaRPr lang="en-IN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</a:endParaRPr>
        </a:p>
      </dgm:t>
    </dgm:pt>
    <dgm:pt modelId="{C62E1BB9-9871-4F83-99E8-37BF7638A852}" type="sibTrans" cxnId="{280EF94C-19F1-4921-A4DB-1615821A1165}">
      <dgm:prSet/>
      <dgm:spPr/>
      <dgm:t>
        <a:bodyPr/>
        <a:lstStyle/>
        <a:p>
          <a:endParaRPr lang="en-IN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</a:endParaRPr>
        </a:p>
      </dgm:t>
    </dgm:pt>
    <dgm:pt modelId="{96007324-386F-4237-94E8-9BCCEAF55077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IN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rPr>
            <a:t>Hit ammunition</a:t>
          </a:r>
          <a:endParaRPr lang="en-IN" dirty="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</a:endParaRPr>
        </a:p>
      </dgm:t>
    </dgm:pt>
    <dgm:pt modelId="{E89D57D1-3203-46B5-9B86-ED66CDACF932}" type="parTrans" cxnId="{67BB20B1-C096-4EF9-B396-DE83B96CBD3B}">
      <dgm:prSet/>
      <dgm:spPr/>
      <dgm:t>
        <a:bodyPr/>
        <a:lstStyle/>
        <a:p>
          <a:endParaRPr lang="en-IN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</a:endParaRPr>
        </a:p>
      </dgm:t>
    </dgm:pt>
    <dgm:pt modelId="{3AE1ADF4-E64B-440F-88D1-DADA863DC0A5}" type="sibTrans" cxnId="{67BB20B1-C096-4EF9-B396-DE83B96CBD3B}">
      <dgm:prSet/>
      <dgm:spPr/>
      <dgm:t>
        <a:bodyPr/>
        <a:lstStyle/>
        <a:p>
          <a:endParaRPr lang="en-IN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</a:endParaRPr>
        </a:p>
      </dgm:t>
    </dgm:pt>
    <dgm:pt modelId="{0DCD70B8-5998-402E-BBEE-23D54E42BE4C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IN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rPr>
            <a:t>Unload cartridge case</a:t>
          </a:r>
          <a:endParaRPr lang="en-IN" dirty="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</a:endParaRPr>
        </a:p>
      </dgm:t>
    </dgm:pt>
    <dgm:pt modelId="{F7EA8D17-3471-402D-BC19-965A55BCA789}" type="parTrans" cxnId="{A17BFA4F-BF9A-4F07-83F9-FC651670C533}">
      <dgm:prSet/>
      <dgm:spPr/>
      <dgm:t>
        <a:bodyPr/>
        <a:lstStyle/>
        <a:p>
          <a:endParaRPr lang="en-IN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</a:endParaRPr>
        </a:p>
      </dgm:t>
    </dgm:pt>
    <dgm:pt modelId="{E1CE6184-1033-4E34-B3AD-4DE77A483C52}" type="sibTrans" cxnId="{A17BFA4F-BF9A-4F07-83F9-FC651670C533}">
      <dgm:prSet/>
      <dgm:spPr/>
      <dgm:t>
        <a:bodyPr/>
        <a:lstStyle/>
        <a:p>
          <a:endParaRPr lang="en-IN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</a:endParaRPr>
        </a:p>
      </dgm:t>
    </dgm:pt>
    <dgm:pt modelId="{31F2695F-B7B6-40BB-AA4F-512E975642C5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IN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rPr>
            <a:t>Fire</a:t>
          </a:r>
          <a:endParaRPr lang="en-IN" dirty="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</a:endParaRPr>
        </a:p>
      </dgm:t>
    </dgm:pt>
    <dgm:pt modelId="{F8D04C18-213F-4148-B718-98AFA3166B57}" type="parTrans" cxnId="{EB914740-0AD3-4FB6-B46E-46644D4F3FEF}">
      <dgm:prSet/>
      <dgm:spPr/>
      <dgm:t>
        <a:bodyPr/>
        <a:lstStyle/>
        <a:p>
          <a:endParaRPr lang="en-IN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</a:endParaRPr>
        </a:p>
      </dgm:t>
    </dgm:pt>
    <dgm:pt modelId="{5F0D051D-72F1-4DD3-95D5-9736BE68D612}" type="sibTrans" cxnId="{EB914740-0AD3-4FB6-B46E-46644D4F3FEF}">
      <dgm:prSet/>
      <dgm:spPr/>
      <dgm:t>
        <a:bodyPr/>
        <a:lstStyle/>
        <a:p>
          <a:endParaRPr lang="en-IN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</a:endParaRPr>
        </a:p>
      </dgm:t>
    </dgm:pt>
    <dgm:pt modelId="{D29F4067-58EB-47DC-A6DA-9A92E649A1AB}" type="pres">
      <dgm:prSet presAssocID="{34783A5F-C174-4FC5-887B-783938F30CB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0882078D-6569-49BC-ADE1-C6728062F1E4}" type="pres">
      <dgm:prSet presAssocID="{C83A7C69-9639-444A-AC95-B93F62C1BB63}" presName="node" presStyleLbl="node1" presStyleIdx="0" presStyleCnt="7" custScaleX="126084" custScaleY="13165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F4E1B62-6B5C-473D-A91E-F4C228EA9FE8}" type="pres">
      <dgm:prSet presAssocID="{C83A7C69-9639-444A-AC95-B93F62C1BB63}" presName="spNode" presStyleCnt="0"/>
      <dgm:spPr/>
    </dgm:pt>
    <dgm:pt modelId="{5DA8C5CF-582D-46F8-8C4C-FD9CC6A2D160}" type="pres">
      <dgm:prSet presAssocID="{19CEF5DC-E0B8-401A-A2DB-DCB881C8E023}" presName="sibTrans" presStyleLbl="sibTrans1D1" presStyleIdx="0" presStyleCnt="7"/>
      <dgm:spPr/>
      <dgm:t>
        <a:bodyPr/>
        <a:lstStyle/>
        <a:p>
          <a:endParaRPr lang="en-IN"/>
        </a:p>
      </dgm:t>
    </dgm:pt>
    <dgm:pt modelId="{4D330904-9265-491F-AA76-994B3783172B}" type="pres">
      <dgm:prSet presAssocID="{FCAAB43F-FBE0-4AE8-93AE-5E90DC3E8E92}" presName="node" presStyleLbl="node1" presStyleIdx="1" presStyleCnt="7" custScaleX="126084" custScaleY="13165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CCBC2FB-07D8-423B-BF24-361A3BA62A2E}" type="pres">
      <dgm:prSet presAssocID="{FCAAB43F-FBE0-4AE8-93AE-5E90DC3E8E92}" presName="spNode" presStyleCnt="0"/>
      <dgm:spPr/>
    </dgm:pt>
    <dgm:pt modelId="{3695A0C4-2142-439E-9E9E-8932A7BE8EA2}" type="pres">
      <dgm:prSet presAssocID="{4926CBAF-4FBB-4549-A488-AF4D65D8BE0B}" presName="sibTrans" presStyleLbl="sibTrans1D1" presStyleIdx="1" presStyleCnt="7"/>
      <dgm:spPr/>
      <dgm:t>
        <a:bodyPr/>
        <a:lstStyle/>
        <a:p>
          <a:endParaRPr lang="en-IN"/>
        </a:p>
      </dgm:t>
    </dgm:pt>
    <dgm:pt modelId="{29DDBC61-0D93-4476-B99E-381AC59C4C0B}" type="pres">
      <dgm:prSet presAssocID="{C94DC5EE-FE24-4972-93BB-F436B8AA6B92}" presName="node" presStyleLbl="node1" presStyleIdx="2" presStyleCnt="7" custScaleX="126084" custScaleY="13165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3AB6576-9FEB-404C-ABF8-78F1D0AEC71F}" type="pres">
      <dgm:prSet presAssocID="{C94DC5EE-FE24-4972-93BB-F436B8AA6B92}" presName="spNode" presStyleCnt="0"/>
      <dgm:spPr/>
    </dgm:pt>
    <dgm:pt modelId="{981F560B-D9BB-40AA-9D8C-BBE3EEC5A389}" type="pres">
      <dgm:prSet presAssocID="{8950D281-1103-4FCD-98CD-80A535AAFEBE}" presName="sibTrans" presStyleLbl="sibTrans1D1" presStyleIdx="2" presStyleCnt="7"/>
      <dgm:spPr/>
      <dgm:t>
        <a:bodyPr/>
        <a:lstStyle/>
        <a:p>
          <a:endParaRPr lang="en-IN"/>
        </a:p>
      </dgm:t>
    </dgm:pt>
    <dgm:pt modelId="{28525629-D15C-4A99-A0E0-595C7C1BA5FE}" type="pres">
      <dgm:prSet presAssocID="{CBC55D58-676C-4943-A2BF-285E79B07119}" presName="node" presStyleLbl="node1" presStyleIdx="3" presStyleCnt="7" custScaleX="126084" custScaleY="13165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D6E6EA5-010A-46BF-9D15-40A305B7EFF1}" type="pres">
      <dgm:prSet presAssocID="{CBC55D58-676C-4943-A2BF-285E79B07119}" presName="spNode" presStyleCnt="0"/>
      <dgm:spPr/>
    </dgm:pt>
    <dgm:pt modelId="{308B8DBE-AF77-4A4C-B4E5-52DF4D2BEA00}" type="pres">
      <dgm:prSet presAssocID="{C62E1BB9-9871-4F83-99E8-37BF7638A852}" presName="sibTrans" presStyleLbl="sibTrans1D1" presStyleIdx="3" presStyleCnt="7"/>
      <dgm:spPr/>
      <dgm:t>
        <a:bodyPr/>
        <a:lstStyle/>
        <a:p>
          <a:endParaRPr lang="en-IN"/>
        </a:p>
      </dgm:t>
    </dgm:pt>
    <dgm:pt modelId="{E7CEF5DF-948F-4120-BFDC-F9E81F25B824}" type="pres">
      <dgm:prSet presAssocID="{96007324-386F-4237-94E8-9BCCEAF55077}" presName="node" presStyleLbl="node1" presStyleIdx="4" presStyleCnt="7" custScaleX="126084" custScaleY="13165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6D21BCD-6640-4CD3-8082-D5EABAEA1F3A}" type="pres">
      <dgm:prSet presAssocID="{96007324-386F-4237-94E8-9BCCEAF55077}" presName="spNode" presStyleCnt="0"/>
      <dgm:spPr/>
    </dgm:pt>
    <dgm:pt modelId="{917B3117-8251-4687-9391-93361EA09A9A}" type="pres">
      <dgm:prSet presAssocID="{3AE1ADF4-E64B-440F-88D1-DADA863DC0A5}" presName="sibTrans" presStyleLbl="sibTrans1D1" presStyleIdx="4" presStyleCnt="7"/>
      <dgm:spPr/>
      <dgm:t>
        <a:bodyPr/>
        <a:lstStyle/>
        <a:p>
          <a:endParaRPr lang="en-IN"/>
        </a:p>
      </dgm:t>
    </dgm:pt>
    <dgm:pt modelId="{21F31257-5A6F-48A1-B5D0-4FDCDE8C8AE0}" type="pres">
      <dgm:prSet presAssocID="{31F2695F-B7B6-40BB-AA4F-512E975642C5}" presName="node" presStyleLbl="node1" presStyleIdx="5" presStyleCnt="7" custScaleX="126084" custScaleY="13165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6D05D05-7E48-468B-A656-407D98B03D57}" type="pres">
      <dgm:prSet presAssocID="{31F2695F-B7B6-40BB-AA4F-512E975642C5}" presName="spNode" presStyleCnt="0"/>
      <dgm:spPr/>
    </dgm:pt>
    <dgm:pt modelId="{7B5330B9-D093-4087-99CE-EF1E7EB1E2A1}" type="pres">
      <dgm:prSet presAssocID="{5F0D051D-72F1-4DD3-95D5-9736BE68D612}" presName="sibTrans" presStyleLbl="sibTrans1D1" presStyleIdx="5" presStyleCnt="7"/>
      <dgm:spPr/>
      <dgm:t>
        <a:bodyPr/>
        <a:lstStyle/>
        <a:p>
          <a:endParaRPr lang="en-IN"/>
        </a:p>
      </dgm:t>
    </dgm:pt>
    <dgm:pt modelId="{514DFEDD-8224-477B-BA41-885669D4E31F}" type="pres">
      <dgm:prSet presAssocID="{0DCD70B8-5998-402E-BBEE-23D54E42BE4C}" presName="node" presStyleLbl="node1" presStyleIdx="6" presStyleCnt="7" custScaleX="126084" custScaleY="13165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C663BA0-A7B3-4B88-A386-E4A103FA3895}" type="pres">
      <dgm:prSet presAssocID="{0DCD70B8-5998-402E-BBEE-23D54E42BE4C}" presName="spNode" presStyleCnt="0"/>
      <dgm:spPr/>
    </dgm:pt>
    <dgm:pt modelId="{752205B6-BDDC-43FE-A77F-B170A8DA9B40}" type="pres">
      <dgm:prSet presAssocID="{E1CE6184-1033-4E34-B3AD-4DE77A483C52}" presName="sibTrans" presStyleLbl="sibTrans1D1" presStyleIdx="6" presStyleCnt="7"/>
      <dgm:spPr/>
      <dgm:t>
        <a:bodyPr/>
        <a:lstStyle/>
        <a:p>
          <a:endParaRPr lang="en-IN"/>
        </a:p>
      </dgm:t>
    </dgm:pt>
  </dgm:ptLst>
  <dgm:cxnLst>
    <dgm:cxn modelId="{49800000-8CFC-4C2B-8642-1D9E1CB9FC4B}" type="presOf" srcId="{96007324-386F-4237-94E8-9BCCEAF55077}" destId="{E7CEF5DF-948F-4120-BFDC-F9E81F25B824}" srcOrd="0" destOrd="0" presId="urn:microsoft.com/office/officeart/2005/8/layout/cycle5"/>
    <dgm:cxn modelId="{5AFF9604-B5A7-4F06-AEA8-85DB2088705A}" type="presOf" srcId="{0DCD70B8-5998-402E-BBEE-23D54E42BE4C}" destId="{514DFEDD-8224-477B-BA41-885669D4E31F}" srcOrd="0" destOrd="0" presId="urn:microsoft.com/office/officeart/2005/8/layout/cycle5"/>
    <dgm:cxn modelId="{DE1DB9BC-DEBF-4DA6-A366-2EE48F31794F}" type="presOf" srcId="{3AE1ADF4-E64B-440F-88D1-DADA863DC0A5}" destId="{917B3117-8251-4687-9391-93361EA09A9A}" srcOrd="0" destOrd="0" presId="urn:microsoft.com/office/officeart/2005/8/layout/cycle5"/>
    <dgm:cxn modelId="{F667A366-677B-4991-95FF-842EEA497D38}" type="presOf" srcId="{31F2695F-B7B6-40BB-AA4F-512E975642C5}" destId="{21F31257-5A6F-48A1-B5D0-4FDCDE8C8AE0}" srcOrd="0" destOrd="0" presId="urn:microsoft.com/office/officeart/2005/8/layout/cycle5"/>
    <dgm:cxn modelId="{9928A765-2FBB-4B78-8F9B-B74FCD237BFB}" type="presOf" srcId="{34783A5F-C174-4FC5-887B-783938F30CBE}" destId="{D29F4067-58EB-47DC-A6DA-9A92E649A1AB}" srcOrd="0" destOrd="0" presId="urn:microsoft.com/office/officeart/2005/8/layout/cycle5"/>
    <dgm:cxn modelId="{CF1426EC-9309-4703-B8B9-9C3E3F1899B7}" srcId="{34783A5F-C174-4FC5-887B-783938F30CBE}" destId="{C83A7C69-9639-444A-AC95-B93F62C1BB63}" srcOrd="0" destOrd="0" parTransId="{92E35AB7-F4B6-4A4C-891E-13871CA4BC11}" sibTransId="{19CEF5DC-E0B8-401A-A2DB-DCB881C8E023}"/>
    <dgm:cxn modelId="{280EF94C-19F1-4921-A4DB-1615821A1165}" srcId="{34783A5F-C174-4FC5-887B-783938F30CBE}" destId="{CBC55D58-676C-4943-A2BF-285E79B07119}" srcOrd="3" destOrd="0" parTransId="{BB148460-BF8F-4F38-8329-75403A8DD22D}" sibTransId="{C62E1BB9-9871-4F83-99E8-37BF7638A852}"/>
    <dgm:cxn modelId="{241A625B-3677-45F6-B62B-B2CBB624D71A}" type="presOf" srcId="{19CEF5DC-E0B8-401A-A2DB-DCB881C8E023}" destId="{5DA8C5CF-582D-46F8-8C4C-FD9CC6A2D160}" srcOrd="0" destOrd="0" presId="urn:microsoft.com/office/officeart/2005/8/layout/cycle5"/>
    <dgm:cxn modelId="{A811A9BD-B27F-4191-BFBE-2835CDF59C10}" type="presOf" srcId="{4926CBAF-4FBB-4549-A488-AF4D65D8BE0B}" destId="{3695A0C4-2142-439E-9E9E-8932A7BE8EA2}" srcOrd="0" destOrd="0" presId="urn:microsoft.com/office/officeart/2005/8/layout/cycle5"/>
    <dgm:cxn modelId="{FA6D563B-C40E-44B1-AF7B-395EE793A190}" type="presOf" srcId="{E1CE6184-1033-4E34-B3AD-4DE77A483C52}" destId="{752205B6-BDDC-43FE-A77F-B170A8DA9B40}" srcOrd="0" destOrd="0" presId="urn:microsoft.com/office/officeart/2005/8/layout/cycle5"/>
    <dgm:cxn modelId="{3E97CA92-76D1-4C2F-B6AD-F6E2065F12CB}" srcId="{34783A5F-C174-4FC5-887B-783938F30CBE}" destId="{C94DC5EE-FE24-4972-93BB-F436B8AA6B92}" srcOrd="2" destOrd="0" parTransId="{EF09576E-2AA8-4E9D-9C6E-F92CE17C96FE}" sibTransId="{8950D281-1103-4FCD-98CD-80A535AAFEBE}"/>
    <dgm:cxn modelId="{A17BFA4F-BF9A-4F07-83F9-FC651670C533}" srcId="{34783A5F-C174-4FC5-887B-783938F30CBE}" destId="{0DCD70B8-5998-402E-BBEE-23D54E42BE4C}" srcOrd="6" destOrd="0" parTransId="{F7EA8D17-3471-402D-BC19-965A55BCA789}" sibTransId="{E1CE6184-1033-4E34-B3AD-4DE77A483C52}"/>
    <dgm:cxn modelId="{E45E3BAE-9ED0-4207-9288-E76F4F40140E}" type="presOf" srcId="{C94DC5EE-FE24-4972-93BB-F436B8AA6B92}" destId="{29DDBC61-0D93-4476-B99E-381AC59C4C0B}" srcOrd="0" destOrd="0" presId="urn:microsoft.com/office/officeart/2005/8/layout/cycle5"/>
    <dgm:cxn modelId="{228745DC-DDFC-44A7-8D98-F9648D3527D5}" type="presOf" srcId="{CBC55D58-676C-4943-A2BF-285E79B07119}" destId="{28525629-D15C-4A99-A0E0-595C7C1BA5FE}" srcOrd="0" destOrd="0" presId="urn:microsoft.com/office/officeart/2005/8/layout/cycle5"/>
    <dgm:cxn modelId="{C6C899FE-6C4D-457C-A38A-8CC55534A414}" type="presOf" srcId="{8950D281-1103-4FCD-98CD-80A535AAFEBE}" destId="{981F560B-D9BB-40AA-9D8C-BBE3EEC5A389}" srcOrd="0" destOrd="0" presId="urn:microsoft.com/office/officeart/2005/8/layout/cycle5"/>
    <dgm:cxn modelId="{EB914740-0AD3-4FB6-B46E-46644D4F3FEF}" srcId="{34783A5F-C174-4FC5-887B-783938F30CBE}" destId="{31F2695F-B7B6-40BB-AA4F-512E975642C5}" srcOrd="5" destOrd="0" parTransId="{F8D04C18-213F-4148-B718-98AFA3166B57}" sibTransId="{5F0D051D-72F1-4DD3-95D5-9736BE68D612}"/>
    <dgm:cxn modelId="{5EE74763-382C-4C6F-B981-7606491858BB}" type="presOf" srcId="{5F0D051D-72F1-4DD3-95D5-9736BE68D612}" destId="{7B5330B9-D093-4087-99CE-EF1E7EB1E2A1}" srcOrd="0" destOrd="0" presId="urn:microsoft.com/office/officeart/2005/8/layout/cycle5"/>
    <dgm:cxn modelId="{9040A7A2-3CDE-4B87-97F5-91DF1B07DF2C}" srcId="{34783A5F-C174-4FC5-887B-783938F30CBE}" destId="{FCAAB43F-FBE0-4AE8-93AE-5E90DC3E8E92}" srcOrd="1" destOrd="0" parTransId="{D4AFDCC1-A53D-4722-8487-1CCD07CCDEE8}" sibTransId="{4926CBAF-4FBB-4549-A488-AF4D65D8BE0B}"/>
    <dgm:cxn modelId="{67BB20B1-C096-4EF9-B396-DE83B96CBD3B}" srcId="{34783A5F-C174-4FC5-887B-783938F30CBE}" destId="{96007324-386F-4237-94E8-9BCCEAF55077}" srcOrd="4" destOrd="0" parTransId="{E89D57D1-3203-46B5-9B86-ED66CDACF932}" sibTransId="{3AE1ADF4-E64B-440F-88D1-DADA863DC0A5}"/>
    <dgm:cxn modelId="{14EAD798-5B3F-4475-AB75-D2C64550CF97}" type="presOf" srcId="{FCAAB43F-FBE0-4AE8-93AE-5E90DC3E8E92}" destId="{4D330904-9265-491F-AA76-994B3783172B}" srcOrd="0" destOrd="0" presId="urn:microsoft.com/office/officeart/2005/8/layout/cycle5"/>
    <dgm:cxn modelId="{B8D8B832-FFF6-4031-99F4-B41B24ADC8AE}" type="presOf" srcId="{C62E1BB9-9871-4F83-99E8-37BF7638A852}" destId="{308B8DBE-AF77-4A4C-B4E5-52DF4D2BEA00}" srcOrd="0" destOrd="0" presId="urn:microsoft.com/office/officeart/2005/8/layout/cycle5"/>
    <dgm:cxn modelId="{657E799C-C928-4ABB-9906-6FE7D0EB1D11}" type="presOf" srcId="{C83A7C69-9639-444A-AC95-B93F62C1BB63}" destId="{0882078D-6569-49BC-ADE1-C6728062F1E4}" srcOrd="0" destOrd="0" presId="urn:microsoft.com/office/officeart/2005/8/layout/cycle5"/>
    <dgm:cxn modelId="{F024169D-3CC7-4EC8-B511-86E9B883A13D}" type="presParOf" srcId="{D29F4067-58EB-47DC-A6DA-9A92E649A1AB}" destId="{0882078D-6569-49BC-ADE1-C6728062F1E4}" srcOrd="0" destOrd="0" presId="urn:microsoft.com/office/officeart/2005/8/layout/cycle5"/>
    <dgm:cxn modelId="{542EC4ED-0976-407C-B6EA-B378F64C0B8E}" type="presParOf" srcId="{D29F4067-58EB-47DC-A6DA-9A92E649A1AB}" destId="{FF4E1B62-6B5C-473D-A91E-F4C228EA9FE8}" srcOrd="1" destOrd="0" presId="urn:microsoft.com/office/officeart/2005/8/layout/cycle5"/>
    <dgm:cxn modelId="{E65B4509-0E83-45B0-B390-90B6931BBEA0}" type="presParOf" srcId="{D29F4067-58EB-47DC-A6DA-9A92E649A1AB}" destId="{5DA8C5CF-582D-46F8-8C4C-FD9CC6A2D160}" srcOrd="2" destOrd="0" presId="urn:microsoft.com/office/officeart/2005/8/layout/cycle5"/>
    <dgm:cxn modelId="{7D01B22C-7DBA-43FE-B964-38A396C9CA98}" type="presParOf" srcId="{D29F4067-58EB-47DC-A6DA-9A92E649A1AB}" destId="{4D330904-9265-491F-AA76-994B3783172B}" srcOrd="3" destOrd="0" presId="urn:microsoft.com/office/officeart/2005/8/layout/cycle5"/>
    <dgm:cxn modelId="{77A12759-D446-490C-9813-695FA2440C7D}" type="presParOf" srcId="{D29F4067-58EB-47DC-A6DA-9A92E649A1AB}" destId="{1CCBC2FB-07D8-423B-BF24-361A3BA62A2E}" srcOrd="4" destOrd="0" presId="urn:microsoft.com/office/officeart/2005/8/layout/cycle5"/>
    <dgm:cxn modelId="{ECBDFAD2-95F5-4746-AEEE-45169D1AECDC}" type="presParOf" srcId="{D29F4067-58EB-47DC-A6DA-9A92E649A1AB}" destId="{3695A0C4-2142-439E-9E9E-8932A7BE8EA2}" srcOrd="5" destOrd="0" presId="urn:microsoft.com/office/officeart/2005/8/layout/cycle5"/>
    <dgm:cxn modelId="{4ED045B3-333F-4E04-9BFA-778079098472}" type="presParOf" srcId="{D29F4067-58EB-47DC-A6DA-9A92E649A1AB}" destId="{29DDBC61-0D93-4476-B99E-381AC59C4C0B}" srcOrd="6" destOrd="0" presId="urn:microsoft.com/office/officeart/2005/8/layout/cycle5"/>
    <dgm:cxn modelId="{4CAD5C12-AF83-4461-BFE4-AFBF21A12C53}" type="presParOf" srcId="{D29F4067-58EB-47DC-A6DA-9A92E649A1AB}" destId="{D3AB6576-9FEB-404C-ABF8-78F1D0AEC71F}" srcOrd="7" destOrd="0" presId="urn:microsoft.com/office/officeart/2005/8/layout/cycle5"/>
    <dgm:cxn modelId="{081E9CFB-0847-466B-BE15-22DF1AA18831}" type="presParOf" srcId="{D29F4067-58EB-47DC-A6DA-9A92E649A1AB}" destId="{981F560B-D9BB-40AA-9D8C-BBE3EEC5A389}" srcOrd="8" destOrd="0" presId="urn:microsoft.com/office/officeart/2005/8/layout/cycle5"/>
    <dgm:cxn modelId="{D1E22C82-BA79-471F-9B34-20913FFEA0E8}" type="presParOf" srcId="{D29F4067-58EB-47DC-A6DA-9A92E649A1AB}" destId="{28525629-D15C-4A99-A0E0-595C7C1BA5FE}" srcOrd="9" destOrd="0" presId="urn:microsoft.com/office/officeart/2005/8/layout/cycle5"/>
    <dgm:cxn modelId="{E14A192B-C570-4D0E-A637-386B148A7E62}" type="presParOf" srcId="{D29F4067-58EB-47DC-A6DA-9A92E649A1AB}" destId="{8D6E6EA5-010A-46BF-9D15-40A305B7EFF1}" srcOrd="10" destOrd="0" presId="urn:microsoft.com/office/officeart/2005/8/layout/cycle5"/>
    <dgm:cxn modelId="{98BA7048-AA37-46F5-87AB-48AEEE47B2EA}" type="presParOf" srcId="{D29F4067-58EB-47DC-A6DA-9A92E649A1AB}" destId="{308B8DBE-AF77-4A4C-B4E5-52DF4D2BEA00}" srcOrd="11" destOrd="0" presId="urn:microsoft.com/office/officeart/2005/8/layout/cycle5"/>
    <dgm:cxn modelId="{41704312-7E49-485F-8176-5356E1FA22DC}" type="presParOf" srcId="{D29F4067-58EB-47DC-A6DA-9A92E649A1AB}" destId="{E7CEF5DF-948F-4120-BFDC-F9E81F25B824}" srcOrd="12" destOrd="0" presId="urn:microsoft.com/office/officeart/2005/8/layout/cycle5"/>
    <dgm:cxn modelId="{7156C13D-AB6B-49EE-83C2-88917DEF3FE2}" type="presParOf" srcId="{D29F4067-58EB-47DC-A6DA-9A92E649A1AB}" destId="{26D21BCD-6640-4CD3-8082-D5EABAEA1F3A}" srcOrd="13" destOrd="0" presId="urn:microsoft.com/office/officeart/2005/8/layout/cycle5"/>
    <dgm:cxn modelId="{0B1C306D-4EFA-456E-813D-993C78A65F2E}" type="presParOf" srcId="{D29F4067-58EB-47DC-A6DA-9A92E649A1AB}" destId="{917B3117-8251-4687-9391-93361EA09A9A}" srcOrd="14" destOrd="0" presId="urn:microsoft.com/office/officeart/2005/8/layout/cycle5"/>
    <dgm:cxn modelId="{162890EB-E182-4299-9416-262DEC9A9834}" type="presParOf" srcId="{D29F4067-58EB-47DC-A6DA-9A92E649A1AB}" destId="{21F31257-5A6F-48A1-B5D0-4FDCDE8C8AE0}" srcOrd="15" destOrd="0" presId="urn:microsoft.com/office/officeart/2005/8/layout/cycle5"/>
    <dgm:cxn modelId="{40D871DD-1F5E-4A62-B055-5E3AF180C979}" type="presParOf" srcId="{D29F4067-58EB-47DC-A6DA-9A92E649A1AB}" destId="{56D05D05-7E48-468B-A656-407D98B03D57}" srcOrd="16" destOrd="0" presId="urn:microsoft.com/office/officeart/2005/8/layout/cycle5"/>
    <dgm:cxn modelId="{BBC82A13-92FE-4E34-A442-E01A0C8B022A}" type="presParOf" srcId="{D29F4067-58EB-47DC-A6DA-9A92E649A1AB}" destId="{7B5330B9-D093-4087-99CE-EF1E7EB1E2A1}" srcOrd="17" destOrd="0" presId="urn:microsoft.com/office/officeart/2005/8/layout/cycle5"/>
    <dgm:cxn modelId="{E00F7D26-35AC-4D55-901F-12AE94BAEFB1}" type="presParOf" srcId="{D29F4067-58EB-47DC-A6DA-9A92E649A1AB}" destId="{514DFEDD-8224-477B-BA41-885669D4E31F}" srcOrd="18" destOrd="0" presId="urn:microsoft.com/office/officeart/2005/8/layout/cycle5"/>
    <dgm:cxn modelId="{788D9714-62C1-4F27-914D-0083336A7CDE}" type="presParOf" srcId="{D29F4067-58EB-47DC-A6DA-9A92E649A1AB}" destId="{3C663BA0-A7B3-4B88-A386-E4A103FA3895}" srcOrd="19" destOrd="0" presId="urn:microsoft.com/office/officeart/2005/8/layout/cycle5"/>
    <dgm:cxn modelId="{456B58B3-41CB-45E3-86F7-0E3E39B4EF3C}" type="presParOf" srcId="{D29F4067-58EB-47DC-A6DA-9A92E649A1AB}" destId="{752205B6-BDDC-43FE-A77F-B170A8DA9B40}" srcOrd="20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82078D-6569-49BC-ADE1-C6728062F1E4}">
      <dsp:nvSpPr>
        <dsp:cNvPr id="0" name=""/>
        <dsp:cNvSpPr/>
      </dsp:nvSpPr>
      <dsp:spPr>
        <a:xfrm>
          <a:off x="3629066" y="-151814"/>
          <a:ext cx="1885866" cy="1279927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kern="1200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rPr>
            <a:t>Loading</a:t>
          </a:r>
          <a:endParaRPr lang="en-IN" sz="2300" kern="1200" dirty="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</a:endParaRPr>
        </a:p>
      </dsp:txBody>
      <dsp:txXfrm>
        <a:off x="3629066" y="-151814"/>
        <a:ext cx="1885866" cy="1279927"/>
      </dsp:txXfrm>
    </dsp:sp>
    <dsp:sp modelId="{5DA8C5CF-582D-46F8-8C4C-FD9CC6A2D160}">
      <dsp:nvSpPr>
        <dsp:cNvPr id="0" name=""/>
        <dsp:cNvSpPr/>
      </dsp:nvSpPr>
      <dsp:spPr>
        <a:xfrm>
          <a:off x="1798623" y="488149"/>
          <a:ext cx="5546752" cy="5546752"/>
        </a:xfrm>
        <a:custGeom>
          <a:avLst/>
          <a:gdLst/>
          <a:ahLst/>
          <a:cxnLst/>
          <a:rect l="0" t="0" r="0" b="0"/>
          <a:pathLst>
            <a:path>
              <a:moveTo>
                <a:pt x="3819577" y="204898"/>
              </a:moveTo>
              <a:arcTo wR="2773376" hR="2773376" stAng="17529733" swAng="412560"/>
            </a:path>
          </a:pathLst>
        </a:custGeom>
        <a:noFill/>
        <a:ln w="9525" cap="flat" cmpd="sng" algn="ctr">
          <a:solidFill>
            <a:schemeClr val="accent1">
              <a:shade val="90000"/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330904-9265-491F-AA76-994B3783172B}">
      <dsp:nvSpPr>
        <dsp:cNvPr id="0" name=""/>
        <dsp:cNvSpPr/>
      </dsp:nvSpPr>
      <dsp:spPr>
        <a:xfrm>
          <a:off x="5797379" y="892389"/>
          <a:ext cx="1885866" cy="1279927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6667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kern="1200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rPr>
            <a:t>Corking</a:t>
          </a:r>
          <a:endParaRPr lang="en-IN" sz="2300" kern="1200" dirty="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</a:endParaRPr>
        </a:p>
      </dsp:txBody>
      <dsp:txXfrm>
        <a:off x="5797379" y="892389"/>
        <a:ext cx="1885866" cy="1279927"/>
      </dsp:txXfrm>
    </dsp:sp>
    <dsp:sp modelId="{3695A0C4-2142-439E-9E9E-8932A7BE8EA2}">
      <dsp:nvSpPr>
        <dsp:cNvPr id="0" name=""/>
        <dsp:cNvSpPr/>
      </dsp:nvSpPr>
      <dsp:spPr>
        <a:xfrm>
          <a:off x="1798623" y="488149"/>
          <a:ext cx="5546752" cy="5546752"/>
        </a:xfrm>
        <a:custGeom>
          <a:avLst/>
          <a:gdLst/>
          <a:ahLst/>
          <a:cxnLst/>
          <a:rect l="0" t="0" r="0" b="0"/>
          <a:pathLst>
            <a:path>
              <a:moveTo>
                <a:pt x="5401527" y="1887693"/>
              </a:moveTo>
              <a:arcTo wR="2773376" hR="2773376" stAng="20482577" swAng="819052"/>
            </a:path>
          </a:pathLst>
        </a:custGeom>
        <a:noFill/>
        <a:ln w="9525" cap="flat" cmpd="sng" algn="ctr">
          <a:solidFill>
            <a:schemeClr val="accent1">
              <a:shade val="90000"/>
              <a:hueOff val="62519"/>
              <a:satOff val="-1155"/>
              <a:lumOff val="535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DDBC61-0D93-4476-B99E-381AC59C4C0B}">
      <dsp:nvSpPr>
        <dsp:cNvPr id="0" name=""/>
        <dsp:cNvSpPr/>
      </dsp:nvSpPr>
      <dsp:spPr>
        <a:xfrm>
          <a:off x="6332908" y="3238695"/>
          <a:ext cx="1885866" cy="1279927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kern="1200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rPr>
            <a:t>Press the trigger</a:t>
          </a:r>
          <a:endParaRPr lang="en-IN" sz="2300" kern="1200" dirty="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</a:endParaRPr>
        </a:p>
      </dsp:txBody>
      <dsp:txXfrm>
        <a:off x="6332908" y="3238695"/>
        <a:ext cx="1885866" cy="1279927"/>
      </dsp:txXfrm>
    </dsp:sp>
    <dsp:sp modelId="{981F560B-D9BB-40AA-9D8C-BBE3EEC5A389}">
      <dsp:nvSpPr>
        <dsp:cNvPr id="0" name=""/>
        <dsp:cNvSpPr/>
      </dsp:nvSpPr>
      <dsp:spPr>
        <a:xfrm>
          <a:off x="1798623" y="488149"/>
          <a:ext cx="5546752" cy="5546752"/>
        </a:xfrm>
        <a:custGeom>
          <a:avLst/>
          <a:gdLst/>
          <a:ahLst/>
          <a:cxnLst/>
          <a:rect l="0" t="0" r="0" b="0"/>
          <a:pathLst>
            <a:path>
              <a:moveTo>
                <a:pt x="5175889" y="4158852"/>
              </a:moveTo>
              <a:arcTo wR="2773376" hR="2773376" stAng="1798265" swAng="545729"/>
            </a:path>
          </a:pathLst>
        </a:custGeom>
        <a:noFill/>
        <a:ln w="9525" cap="flat" cmpd="sng" algn="ctr">
          <a:solidFill>
            <a:schemeClr val="accent1">
              <a:shade val="90000"/>
              <a:hueOff val="125037"/>
              <a:satOff val="-2309"/>
              <a:lumOff val="1070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525629-D15C-4A99-A0E0-595C7C1BA5FE}">
      <dsp:nvSpPr>
        <dsp:cNvPr id="0" name=""/>
        <dsp:cNvSpPr/>
      </dsp:nvSpPr>
      <dsp:spPr>
        <a:xfrm>
          <a:off x="4832389" y="5120287"/>
          <a:ext cx="1885866" cy="1279927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kern="1200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rPr>
            <a:t>Push firing pin</a:t>
          </a:r>
          <a:endParaRPr lang="en-IN" sz="2300" kern="1200" dirty="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</a:endParaRPr>
        </a:p>
      </dsp:txBody>
      <dsp:txXfrm>
        <a:off x="4832389" y="5120287"/>
        <a:ext cx="1885866" cy="1279927"/>
      </dsp:txXfrm>
    </dsp:sp>
    <dsp:sp modelId="{308B8DBE-AF77-4A4C-B4E5-52DF4D2BEA00}">
      <dsp:nvSpPr>
        <dsp:cNvPr id="0" name=""/>
        <dsp:cNvSpPr/>
      </dsp:nvSpPr>
      <dsp:spPr>
        <a:xfrm>
          <a:off x="1798623" y="488149"/>
          <a:ext cx="5546752" cy="5546752"/>
        </a:xfrm>
        <a:custGeom>
          <a:avLst/>
          <a:gdLst/>
          <a:ahLst/>
          <a:cxnLst/>
          <a:rect l="0" t="0" r="0" b="0"/>
          <a:pathLst>
            <a:path>
              <a:moveTo>
                <a:pt x="2929910" y="5542331"/>
              </a:moveTo>
              <a:arcTo wR="2773376" hR="2773376" stAng="5205864" swAng="388272"/>
            </a:path>
          </a:pathLst>
        </a:custGeom>
        <a:noFill/>
        <a:ln w="9525" cap="flat" cmpd="sng" algn="ctr">
          <a:solidFill>
            <a:schemeClr val="accent1">
              <a:shade val="90000"/>
              <a:hueOff val="187556"/>
              <a:satOff val="-3464"/>
              <a:lumOff val="1606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CEF5DF-948F-4120-BFDC-F9E81F25B824}">
      <dsp:nvSpPr>
        <dsp:cNvPr id="0" name=""/>
        <dsp:cNvSpPr/>
      </dsp:nvSpPr>
      <dsp:spPr>
        <a:xfrm>
          <a:off x="2425743" y="5120287"/>
          <a:ext cx="1885866" cy="1279927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kern="1200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rPr>
            <a:t>Hit ammunition</a:t>
          </a:r>
          <a:endParaRPr lang="en-IN" sz="2300" kern="1200" dirty="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</a:endParaRPr>
        </a:p>
      </dsp:txBody>
      <dsp:txXfrm>
        <a:off x="2425743" y="5120287"/>
        <a:ext cx="1885866" cy="1279927"/>
      </dsp:txXfrm>
    </dsp:sp>
    <dsp:sp modelId="{917B3117-8251-4687-9391-93361EA09A9A}">
      <dsp:nvSpPr>
        <dsp:cNvPr id="0" name=""/>
        <dsp:cNvSpPr/>
      </dsp:nvSpPr>
      <dsp:spPr>
        <a:xfrm>
          <a:off x="1798623" y="488149"/>
          <a:ext cx="5546752" cy="5546752"/>
        </a:xfrm>
        <a:custGeom>
          <a:avLst/>
          <a:gdLst/>
          <a:ahLst/>
          <a:cxnLst/>
          <a:rect l="0" t="0" r="0" b="0"/>
          <a:pathLst>
            <a:path>
              <a:moveTo>
                <a:pt x="620087" y="4521221"/>
              </a:moveTo>
              <a:arcTo wR="2773376" hR="2773376" stAng="8456006" swAng="545729"/>
            </a:path>
          </a:pathLst>
        </a:custGeom>
        <a:noFill/>
        <a:ln w="9525" cap="flat" cmpd="sng" algn="ctr">
          <a:solidFill>
            <a:schemeClr val="accent1">
              <a:shade val="90000"/>
              <a:hueOff val="250074"/>
              <a:satOff val="-4618"/>
              <a:lumOff val="2141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F31257-5A6F-48A1-B5D0-4FDCDE8C8AE0}">
      <dsp:nvSpPr>
        <dsp:cNvPr id="0" name=""/>
        <dsp:cNvSpPr/>
      </dsp:nvSpPr>
      <dsp:spPr>
        <a:xfrm>
          <a:off x="925224" y="3238695"/>
          <a:ext cx="1885866" cy="1279927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33333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kern="1200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rPr>
            <a:t>Fire</a:t>
          </a:r>
          <a:endParaRPr lang="en-IN" sz="2300" kern="1200" dirty="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</a:endParaRPr>
        </a:p>
      </dsp:txBody>
      <dsp:txXfrm>
        <a:off x="925224" y="3238695"/>
        <a:ext cx="1885866" cy="1279927"/>
      </dsp:txXfrm>
    </dsp:sp>
    <dsp:sp modelId="{7B5330B9-D093-4087-99CE-EF1E7EB1E2A1}">
      <dsp:nvSpPr>
        <dsp:cNvPr id="0" name=""/>
        <dsp:cNvSpPr/>
      </dsp:nvSpPr>
      <dsp:spPr>
        <a:xfrm>
          <a:off x="1798623" y="488149"/>
          <a:ext cx="5546752" cy="5546752"/>
        </a:xfrm>
        <a:custGeom>
          <a:avLst/>
          <a:gdLst/>
          <a:ahLst/>
          <a:cxnLst/>
          <a:rect l="0" t="0" r="0" b="0"/>
          <a:pathLst>
            <a:path>
              <a:moveTo>
                <a:pt x="10439" y="2532969"/>
              </a:moveTo>
              <a:arcTo wR="2773376" hR="2773376" stAng="11098371" swAng="819052"/>
            </a:path>
          </a:pathLst>
        </a:custGeom>
        <a:noFill/>
        <a:ln w="9525" cap="flat" cmpd="sng" algn="ctr">
          <a:solidFill>
            <a:schemeClr val="accent1">
              <a:shade val="90000"/>
              <a:hueOff val="312593"/>
              <a:satOff val="-5773"/>
              <a:lumOff val="26772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4DFEDD-8224-477B-BA41-885669D4E31F}">
      <dsp:nvSpPr>
        <dsp:cNvPr id="0" name=""/>
        <dsp:cNvSpPr/>
      </dsp:nvSpPr>
      <dsp:spPr>
        <a:xfrm>
          <a:off x="1460753" y="892389"/>
          <a:ext cx="1885866" cy="1279927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kern="1200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rPr>
            <a:t>Unload cartridge case</a:t>
          </a:r>
          <a:endParaRPr lang="en-IN" sz="2300" kern="1200" dirty="0">
            <a:ln>
              <a:solidFill>
                <a:sysClr val="windowText" lastClr="000000"/>
              </a:solidFill>
            </a:ln>
            <a:solidFill>
              <a:sysClr val="windowText" lastClr="000000"/>
            </a:solidFill>
          </a:endParaRPr>
        </a:p>
      </dsp:txBody>
      <dsp:txXfrm>
        <a:off x="1460753" y="892389"/>
        <a:ext cx="1885866" cy="1279927"/>
      </dsp:txXfrm>
    </dsp:sp>
    <dsp:sp modelId="{752205B6-BDDC-43FE-A77F-B170A8DA9B40}">
      <dsp:nvSpPr>
        <dsp:cNvPr id="0" name=""/>
        <dsp:cNvSpPr/>
      </dsp:nvSpPr>
      <dsp:spPr>
        <a:xfrm>
          <a:off x="1798623" y="488149"/>
          <a:ext cx="5546752" cy="5546752"/>
        </a:xfrm>
        <a:custGeom>
          <a:avLst/>
          <a:gdLst/>
          <a:ahLst/>
          <a:cxnLst/>
          <a:rect l="0" t="0" r="0" b="0"/>
          <a:pathLst>
            <a:path>
              <a:moveTo>
                <a:pt x="1427199" y="348623"/>
              </a:moveTo>
              <a:arcTo wR="2773376" hR="2773376" stAng="14457707" swAng="412560"/>
            </a:path>
          </a:pathLst>
        </a:custGeom>
        <a:noFill/>
        <a:ln w="9525" cap="flat" cmpd="sng" algn="ctr">
          <a:solidFill>
            <a:schemeClr val="accent1">
              <a:shade val="90000"/>
              <a:hueOff val="375112"/>
              <a:satOff val="-6927"/>
              <a:lumOff val="3212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7D4686-410C-4ED7-9185-D78530801988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B9B8A8-CBF2-440F-8720-3D89AECA5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5740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>
              <a:defRPr/>
            </a:pPr>
            <a:fld id="{656684A1-B72C-46F9-9E20-823E89F523FB}" type="slidenum">
              <a:rPr lang="en-US" smtClean="0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6</a:t>
            </a:fld>
            <a:endParaRPr lang="en-US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>
              <a:defRPr/>
            </a:pPr>
            <a:fld id="{7F123BEE-3B62-44EB-947A-A25535F17704}" type="slidenum">
              <a:rPr lang="en-US" smtClean="0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8</a:t>
            </a:fld>
            <a:endParaRPr lang="en-US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CE68C-5B5A-4C97-8491-8C3497AECBCC}" type="datetimeFigureOut">
              <a:rPr lang="en-US">
                <a:solidFill>
                  <a:srgbClr val="04617B"/>
                </a:solidFill>
              </a:rPr>
              <a:pPr>
                <a:defRPr/>
              </a:pPr>
              <a:t>1/10/2024</a:t>
            </a:fld>
            <a:endParaRPr lang="en-IN">
              <a:solidFill>
                <a:srgbClr val="04617B"/>
              </a:solidFill>
            </a:endParaRPr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>
              <a:solidFill>
                <a:srgbClr val="04617B"/>
              </a:solidFill>
            </a:endParaRPr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03EE8-0379-439C-B1ED-D84A6C26C9E5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9495891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B86A8-8979-45FB-A485-96458E03103C}" type="datetimeFigureOut">
              <a:rPr lang="en-US">
                <a:solidFill>
                  <a:srgbClr val="04617B"/>
                </a:solidFill>
              </a:rPr>
              <a:pPr>
                <a:defRPr/>
              </a:pPr>
              <a:t>1/10/2024</a:t>
            </a:fld>
            <a:endParaRPr lang="en-IN">
              <a:solidFill>
                <a:srgbClr val="04617B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>
              <a:solidFill>
                <a:srgbClr val="04617B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4914C-3849-4F20-8AF1-6BB58C8B3280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844991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C5058-85C9-4CC6-A58E-E5420EABF2E1}" type="datetimeFigureOut">
              <a:rPr lang="en-US">
                <a:solidFill>
                  <a:srgbClr val="04617B"/>
                </a:solidFill>
              </a:rPr>
              <a:pPr>
                <a:defRPr/>
              </a:pPr>
              <a:t>1/10/2024</a:t>
            </a:fld>
            <a:endParaRPr lang="en-IN">
              <a:solidFill>
                <a:srgbClr val="04617B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>
              <a:solidFill>
                <a:srgbClr val="04617B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5B069-C48D-40AF-AE96-5AB06D5D7E78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341573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9E901-F109-4AA7-BB78-C1CD30C9B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944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4038600" cy="209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057400"/>
            <a:ext cx="4038600" cy="209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305300"/>
            <a:ext cx="4038600" cy="209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305300"/>
            <a:ext cx="4038600" cy="209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7896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2EF30-55E7-4ACA-A2AC-0B7FBC3B5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04500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8FB4-186D-4D7F-A523-D3CC65531347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10-01-2024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2A9D-97ED-4D31-9FEC-3B92ED7B2497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8FB4-186D-4D7F-A523-D3CC65531347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10-01-2024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2A9D-97ED-4D31-9FEC-3B92ED7B2497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8FB4-186D-4D7F-A523-D3CC65531347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10-01-2024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2A9D-97ED-4D31-9FEC-3B92ED7B2497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8FB4-186D-4D7F-A523-D3CC65531347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10-01-2024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2A9D-97ED-4D31-9FEC-3B92ED7B2497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8FB4-186D-4D7F-A523-D3CC65531347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10-01-2024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2A9D-97ED-4D31-9FEC-3B92ED7B2497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F2059A3-D677-4D01-947D-A170A8F373DA}" type="datetimeFigureOut">
              <a:rPr lang="en-US">
                <a:solidFill>
                  <a:srgbClr val="04617B"/>
                </a:solidFill>
              </a:rPr>
              <a:pPr>
                <a:defRPr/>
              </a:pPr>
              <a:t>1/10/2024</a:t>
            </a:fld>
            <a:endParaRPr lang="en-IN">
              <a:solidFill>
                <a:srgbClr val="04617B"/>
              </a:solidFill>
            </a:endParaRPr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CF4A99E-97E0-4DDD-AF8B-3E783A3BB09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IN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00669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8FB4-186D-4D7F-A523-D3CC65531347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10-01-2024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2A9D-97ED-4D31-9FEC-3B92ED7B2497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8FB4-186D-4D7F-A523-D3CC65531347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10-01-2024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2A9D-97ED-4D31-9FEC-3B92ED7B2497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8FB4-186D-4D7F-A523-D3CC65531347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10-01-2024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2A9D-97ED-4D31-9FEC-3B92ED7B2497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8FB4-186D-4D7F-A523-D3CC65531347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10-01-2024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2A9D-97ED-4D31-9FEC-3B92ED7B2497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8FB4-186D-4D7F-A523-D3CC65531347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10-01-2024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2A9D-97ED-4D31-9FEC-3B92ED7B2497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8FB4-186D-4D7F-A523-D3CC65531347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10-01-2024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2A9D-97ED-4D31-9FEC-3B92ED7B2497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7D9E2-E437-4F9A-9215-3BF46289A210}" type="datetimeFigureOut">
              <a:rPr lang="en-US">
                <a:solidFill>
                  <a:srgbClr val="DBF5F9"/>
                </a:solidFill>
              </a:rPr>
              <a:pPr>
                <a:defRPr/>
              </a:pPr>
              <a:t>1/10/2024</a:t>
            </a:fld>
            <a:endParaRPr lang="en-IN">
              <a:solidFill>
                <a:srgbClr val="DBF5F9"/>
              </a:solidFill>
            </a:endParaRPr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>
              <a:solidFill>
                <a:srgbClr val="DBF5F9"/>
              </a:solidFill>
            </a:endParaRP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C7A4E-84B0-4596-A2C0-3EF49E7BAF0B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28107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F8F2C-5377-43A4-835B-F972FEE9FF32}" type="datetimeFigureOut">
              <a:rPr lang="en-US">
                <a:solidFill>
                  <a:srgbClr val="04617B"/>
                </a:solidFill>
              </a:rPr>
              <a:pPr>
                <a:defRPr/>
              </a:pPr>
              <a:t>1/10/2024</a:t>
            </a:fld>
            <a:endParaRPr lang="en-IN">
              <a:solidFill>
                <a:srgbClr val="04617B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>
              <a:solidFill>
                <a:srgbClr val="04617B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0450C-BF79-47EC-B7E6-761F153C154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64385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D9100-FB1A-403E-A0FA-CC23141228F8}" type="datetimeFigureOut">
              <a:rPr lang="en-US">
                <a:solidFill>
                  <a:srgbClr val="04617B"/>
                </a:solidFill>
              </a:rPr>
              <a:pPr>
                <a:defRPr/>
              </a:pPr>
              <a:t>1/10/2024</a:t>
            </a:fld>
            <a:endParaRPr lang="en-IN">
              <a:solidFill>
                <a:srgbClr val="04617B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>
              <a:solidFill>
                <a:srgbClr val="04617B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AF6-B665-466D-A2E7-543D2EAAA914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5030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3EEF6B9-5716-47D9-A32D-0723275A5FD8}" type="datetimeFigureOut">
              <a:rPr lang="en-US">
                <a:solidFill>
                  <a:srgbClr val="04617B"/>
                </a:solidFill>
              </a:rPr>
              <a:pPr>
                <a:defRPr/>
              </a:pPr>
              <a:t>1/10/2024</a:t>
            </a:fld>
            <a:endParaRPr lang="en-IN">
              <a:solidFill>
                <a:srgbClr val="04617B"/>
              </a:solidFill>
            </a:endParaRP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E731329-034B-4E06-8E5E-9B3AB8DCDC36}" type="slidenum">
              <a:rPr lang="en-IN"/>
              <a:pPr>
                <a:defRPr/>
              </a:pPr>
              <a:t>‹#›</a:t>
            </a:fld>
            <a:endParaRPr lang="en-IN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IN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1687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5FE4D-3101-41E1-A139-41089B7EAAC5}" type="datetimeFigureOut">
              <a:rPr lang="en-US">
                <a:solidFill>
                  <a:srgbClr val="04617B"/>
                </a:solidFill>
              </a:rPr>
              <a:pPr>
                <a:defRPr/>
              </a:pPr>
              <a:t>1/10/2024</a:t>
            </a:fld>
            <a:endParaRPr lang="en-IN">
              <a:solidFill>
                <a:srgbClr val="04617B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>
              <a:solidFill>
                <a:srgbClr val="04617B"/>
              </a:solidFill>
            </a:endParaRP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CC276-6041-4A61-A067-82AFE1928717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910588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Straight Connector 17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Straight Connector 1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Straight Connector 2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14FA729-EF63-44D9-82DA-AAC01A78FEDB}" type="datetimeFigureOut">
              <a:rPr lang="en-US">
                <a:solidFill>
                  <a:srgbClr val="04617B"/>
                </a:solidFill>
              </a:rPr>
              <a:pPr>
                <a:defRPr/>
              </a:pPr>
              <a:t>1/10/2024</a:t>
            </a:fld>
            <a:endParaRPr lang="en-IN">
              <a:solidFill>
                <a:srgbClr val="04617B"/>
              </a:solidFill>
            </a:endParaRPr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8CD0C5E-0B96-415A-B5DF-0919A699A8C0}" type="slidenum">
              <a:rPr lang="en-IN"/>
              <a:pPr>
                <a:defRPr/>
              </a:pPr>
              <a:t>‹#›</a:t>
            </a:fld>
            <a:endParaRPr lang="en-IN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IN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90587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traight Connector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raight Connector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Straight Connector 23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0429BD2-99E1-4338-B52B-F41A2EFE6154}" type="datetimeFigureOut">
              <a:rPr lang="en-US">
                <a:solidFill>
                  <a:srgbClr val="04617B"/>
                </a:solidFill>
              </a:rPr>
              <a:pPr>
                <a:defRPr/>
              </a:pPr>
              <a:t>1/10/2024</a:t>
            </a:fld>
            <a:endParaRPr lang="en-IN">
              <a:solidFill>
                <a:srgbClr val="04617B"/>
              </a:solidFill>
            </a:endParaRPr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A8CE932-AA25-426B-8FEE-B4E3DA8172F7}" type="slidenum">
              <a:rPr lang="en-IN"/>
              <a:pPr>
                <a:defRPr/>
              </a:pPr>
              <a:t>‹#›</a:t>
            </a:fld>
            <a:endParaRPr lang="en-IN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IN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8937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F896EA-0986-4D33-BEB4-D9DC2CDB35C1}" type="datetimeFigureOut">
              <a:rPr lang="en-US">
                <a:solidFill>
                  <a:srgbClr val="04617B"/>
                </a:solidFill>
              </a:rPr>
              <a:pPr>
                <a:defRPr/>
              </a:pPr>
              <a:t>1/10/2024</a:t>
            </a:fld>
            <a:endParaRPr lang="en-IN">
              <a:solidFill>
                <a:srgbClr val="04617B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>
              <a:solidFill>
                <a:srgbClr val="04617B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B52862-33B1-41F2-90A5-FF500CF5A92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21218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0C61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AABBD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AACC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C8FB4-186D-4D7F-A523-D3CC65531347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10-01-2024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02A9D-97ED-4D31-9FEC-3B92ED7B2497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2514600"/>
          </a:xfrm>
        </p:spPr>
        <p:txBody>
          <a:bodyPr>
            <a:noAutofit/>
          </a:bodyPr>
          <a:lstStyle/>
          <a:p>
            <a:r>
              <a:rPr lang="en-IN" sz="5400" b="1" u="sng" dirty="0" smtClean="0">
                <a:latin typeface="Schadow BT" pitchFamily="18" charset="0"/>
                <a:ea typeface="Verdana" pitchFamily="34" charset="0"/>
              </a:rPr>
              <a:t>Operating principle of firearms</a:t>
            </a:r>
            <a:endParaRPr lang="en-US" sz="5400" b="1" u="sng" dirty="0">
              <a:latin typeface="Schadow BT" pitchFamily="18" charset="0"/>
              <a:ea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886200"/>
            <a:ext cx="4953000" cy="1143000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Ujaala Jain</a:t>
            </a:r>
          </a:p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Assistant Professor,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SoFS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029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3" name="Picture 5" descr="case04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200"/>
            <a:ext cx="4752975" cy="531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4" name="Picture 5" descr="case047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838200"/>
            <a:ext cx="4356100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17572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Action </a:t>
            </a:r>
            <a:r>
              <a:rPr lang="en-IN" b="1" dirty="0" smtClean="0"/>
              <a:t>Mechanism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N" dirty="0" smtClean="0"/>
              <a:t>Automatic </a:t>
            </a:r>
            <a:r>
              <a:rPr lang="en-IN" dirty="0" smtClean="0"/>
              <a:t>Action- Only one trigger press is needed and the entire process is done automatically.</a:t>
            </a:r>
          </a:p>
          <a:p>
            <a:pPr lvl="0"/>
            <a:r>
              <a:rPr lang="en-IN" dirty="0" smtClean="0"/>
              <a:t>Semi-automatic Action- The process is completed till unloading of the cartridge case and after that a new trigger press is required.</a:t>
            </a:r>
          </a:p>
          <a:p>
            <a:pPr lvl="0"/>
            <a:r>
              <a:rPr lang="en-IN" dirty="0" smtClean="0"/>
              <a:t>Manual- Everything has to be done manually by the operator.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Loading and Unloading </a:t>
            </a:r>
            <a:r>
              <a:rPr lang="en-IN" b="1" dirty="0" smtClean="0"/>
              <a:t>mechanism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438399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IN" sz="2800" b="1" dirty="0" smtClean="0"/>
              <a:t>Bolt Action</a:t>
            </a: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The mechanism combines the firing pin, a spring, and an extractor, all housed in a locking breechblock. The spring-loaded firing pin slide back and forth inside the bolt, which itself is the breechblock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The Firing Cycle Of A Bolt Action Rifle | HUNTINGsmart!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733800"/>
            <a:ext cx="4953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Loading and Unloading </a:t>
            </a:r>
            <a:r>
              <a:rPr lang="en-IN" b="1" dirty="0" smtClean="0"/>
              <a:t>mechanism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438399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Lever Action</a:t>
            </a:r>
            <a:endParaRPr lang="en-IN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It is a type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of action for repeating firearms that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uses a manually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operated cocking handle located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around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the trigger guard area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that pivots forward to move the slider via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internal linkages,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which will feed and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extract cartridges into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and out of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the chamber, and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cock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the firing pin mechanism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Cowboy 101: How To Run A Lever-Action Rifle - Gun Diges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429000"/>
            <a:ext cx="3276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POF Tombstone Lever-Action PCC | RECOI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352800"/>
            <a:ext cx="3886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Loading and Unloading </a:t>
            </a:r>
            <a:r>
              <a:rPr lang="en-IN" b="1" dirty="0" smtClean="0"/>
              <a:t>mechanism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438399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IN" sz="2800" b="1" dirty="0" smtClean="0"/>
              <a:t>Pump Action</a:t>
            </a:r>
            <a:endParaRPr lang="en-IN" sz="2800" b="1" dirty="0" smtClean="0"/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Pump action is a type of manual firearm action that is operated by moving a sliding 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handguard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 on the gun's 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forestock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 When shooting, the sliding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forend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is pulled rearward to eject any expended cartridge and typically to cock the hammer or striker, and then pushed forward to load a new cartridge into the chamber.</a:t>
            </a:r>
          </a:p>
        </p:txBody>
      </p:sp>
      <p:pic>
        <p:nvPicPr>
          <p:cNvPr id="5" name="Picture 4" descr="Funport Pump Action Spas Shotgun with 6mm BB Bullets Guns &amp; Darts - Pump  Action Spas Shotgun with 6mm BB Bullets . shop for Funport products in  India. | Flipkart.co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733800"/>
            <a:ext cx="5029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0" y="304800"/>
          <a:ext cx="91440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667000"/>
            <a:ext cx="2971800" cy="1752600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Cycle </a:t>
            </a:r>
            <a:br>
              <a:rPr lang="en-IN" b="1" dirty="0" smtClean="0"/>
            </a:br>
            <a:r>
              <a:rPr lang="en-IN" b="1" dirty="0" smtClean="0"/>
              <a:t>of </a:t>
            </a:r>
            <a:br>
              <a:rPr lang="en-IN" b="1" dirty="0" smtClean="0"/>
            </a:br>
            <a:r>
              <a:rPr lang="en-IN" b="1" dirty="0" smtClean="0"/>
              <a:t>Firing</a:t>
            </a:r>
            <a:endParaRPr lang="en-IN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rtridgefire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05200"/>
            <a:ext cx="4114800" cy="312420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5" name="Picture 4" descr="semiauto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265295" cy="327660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="" xmlns:p14="http://schemas.microsoft.com/office/powerpoint/2010/main" val="4207554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/>
              <a:t>Cartridge Case Identification</a:t>
            </a:r>
            <a:br>
              <a:rPr lang="en-US" sz="4000" smtClean="0"/>
            </a:br>
            <a:r>
              <a:rPr lang="en-US" sz="4000" smtClean="0"/>
              <a:t>Cartridge Case ejection</a:t>
            </a:r>
          </a:p>
        </p:txBody>
      </p:sp>
      <p:pic>
        <p:nvPicPr>
          <p:cNvPr id="57347" name="Picture 4" descr="Transparent Recoil Action 0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2413" y="1600200"/>
            <a:ext cx="6099175" cy="4525963"/>
          </a:xfrm>
        </p:spPr>
      </p:pic>
      <p:grpSp>
        <p:nvGrpSpPr>
          <p:cNvPr id="2" name="Group 4"/>
          <p:cNvGrpSpPr/>
          <p:nvPr/>
        </p:nvGrpSpPr>
        <p:grpSpPr>
          <a:xfrm>
            <a:off x="0" y="0"/>
            <a:ext cx="9144000" cy="7315200"/>
            <a:chOff x="0" y="0"/>
            <a:chExt cx="9144000" cy="7315200"/>
          </a:xfrm>
        </p:grpSpPr>
        <p:sp>
          <p:nvSpPr>
            <p:cNvPr id="6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9144000" cy="6858000"/>
            </a:xfrm>
            <a:prstGeom prst="rect">
              <a:avLst/>
            </a:prstGeom>
            <a:gradFill rotWithShape="0">
              <a:gsLst>
                <a:gs pos="0">
                  <a:srgbClr val="EFC1FF"/>
                </a:gs>
                <a:gs pos="100000">
                  <a:srgbClr val="6F597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IN">
                <a:solidFill>
                  <a:prstClr val="black"/>
                </a:solidFill>
              </a:endParaRPr>
            </a:p>
          </p:txBody>
        </p:sp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 rot="16799947">
              <a:off x="4349750" y="1814513"/>
              <a:ext cx="914400" cy="165100"/>
            </a:xfrm>
            <a:prstGeom prst="rect">
              <a:avLst/>
            </a:prstGeom>
            <a:gradFill rotWithShape="0">
              <a:gsLst>
                <a:gs pos="0">
                  <a:srgbClr val="10765B"/>
                </a:gs>
                <a:gs pos="50000">
                  <a:srgbClr val="23FFC5"/>
                </a:gs>
                <a:gs pos="100000">
                  <a:srgbClr val="10765B"/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IN">
                <a:solidFill>
                  <a:prstClr val="black"/>
                </a:solidFill>
              </a:endParaRPr>
            </a:p>
          </p:txBody>
        </p:sp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 rot="10836838">
              <a:off x="3124200" y="2438400"/>
              <a:ext cx="1676400" cy="1139825"/>
            </a:xfrm>
            <a:prstGeom prst="flowChartDelay">
              <a:avLst/>
            </a:prstGeom>
            <a:solidFill>
              <a:srgbClr val="FE9B0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IN">
                <a:solidFill>
                  <a:prstClr val="black"/>
                </a:solidFill>
              </a:endParaRPr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 rot="16200000">
              <a:off x="4648200" y="2057400"/>
              <a:ext cx="1143000" cy="1905000"/>
            </a:xfrm>
            <a:prstGeom prst="rect">
              <a:avLst/>
            </a:prstGeom>
            <a:gradFill rotWithShape="0">
              <a:gsLst>
                <a:gs pos="0">
                  <a:srgbClr val="10765B"/>
                </a:gs>
                <a:gs pos="50000">
                  <a:srgbClr val="23FFC5"/>
                </a:gs>
                <a:gs pos="100000">
                  <a:srgbClr val="10765B"/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IN">
                <a:solidFill>
                  <a:prstClr val="black"/>
                </a:solidFill>
              </a:endParaRP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 rot="16200000">
              <a:off x="5759450" y="3003550"/>
              <a:ext cx="914400" cy="88900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IN">
                <a:solidFill>
                  <a:prstClr val="black"/>
                </a:solidFill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 rot="16200000">
              <a:off x="5753100" y="2933700"/>
              <a:ext cx="1136650" cy="146050"/>
            </a:xfrm>
            <a:prstGeom prst="rect">
              <a:avLst/>
            </a:prstGeom>
            <a:gradFill rotWithShape="0">
              <a:gsLst>
                <a:gs pos="0">
                  <a:srgbClr val="10765B"/>
                </a:gs>
                <a:gs pos="100000">
                  <a:srgbClr val="23FFC5"/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IN">
                <a:solidFill>
                  <a:prstClr val="black"/>
                </a:solidFill>
              </a:endParaRPr>
            </a:p>
          </p:txBody>
        </p:sp>
        <p:sp>
          <p:nvSpPr>
            <p:cNvPr id="12" name="AutoShape 8"/>
            <p:cNvSpPr>
              <a:spLocks noChangeArrowheads="1"/>
            </p:cNvSpPr>
            <p:nvPr/>
          </p:nvSpPr>
          <p:spPr bwMode="auto">
            <a:xfrm rot="11414700">
              <a:off x="2057400" y="990600"/>
              <a:ext cx="1676400" cy="990600"/>
            </a:xfrm>
            <a:prstGeom prst="flowChartDelay">
              <a:avLst/>
            </a:prstGeom>
            <a:solidFill>
              <a:srgbClr val="FE9B0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IN">
                <a:solidFill>
                  <a:prstClr val="black"/>
                </a:solidFill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 rot="16842636">
              <a:off x="3314700" y="723900"/>
              <a:ext cx="1066800" cy="1905000"/>
            </a:xfrm>
            <a:prstGeom prst="rect">
              <a:avLst/>
            </a:prstGeom>
            <a:gradFill rotWithShape="0">
              <a:gsLst>
                <a:gs pos="0">
                  <a:srgbClr val="10765B"/>
                </a:gs>
                <a:gs pos="50000">
                  <a:srgbClr val="23FFC5"/>
                </a:gs>
                <a:gs pos="100000">
                  <a:srgbClr val="10765B"/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IN">
                <a:solidFill>
                  <a:prstClr val="black"/>
                </a:solidFill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 rot="16819455">
              <a:off x="4419600" y="1828800"/>
              <a:ext cx="1060450" cy="146050"/>
            </a:xfrm>
            <a:prstGeom prst="rect">
              <a:avLst/>
            </a:prstGeom>
            <a:gradFill rotWithShape="0">
              <a:gsLst>
                <a:gs pos="0">
                  <a:srgbClr val="10765B"/>
                </a:gs>
                <a:gs pos="50000">
                  <a:srgbClr val="23FFC5"/>
                </a:gs>
                <a:gs pos="100000">
                  <a:srgbClr val="10765B"/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IN">
                <a:solidFill>
                  <a:prstClr val="black"/>
                </a:solidFill>
              </a:endParaRPr>
            </a:p>
          </p:txBody>
        </p:sp>
        <p:sp>
          <p:nvSpPr>
            <p:cNvPr id="15" name="AutoShape 11"/>
            <p:cNvSpPr>
              <a:spLocks noChangeArrowheads="1"/>
            </p:cNvSpPr>
            <p:nvPr/>
          </p:nvSpPr>
          <p:spPr bwMode="auto">
            <a:xfrm>
              <a:off x="4648200" y="2590800"/>
              <a:ext cx="1752600" cy="304800"/>
            </a:xfrm>
            <a:prstGeom prst="flowChartManualInpu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2400">
                <a:solidFill>
                  <a:srgbClr val="FF3300"/>
                </a:solidFill>
                <a:latin typeface="Times New Roman" pitchFamily="18" charset="0"/>
              </a:endParaRPr>
            </a:p>
          </p:txBody>
        </p:sp>
        <p:sp>
          <p:nvSpPr>
            <p:cNvPr id="16" name="AutoShape 12" descr="Zig zag"/>
            <p:cNvSpPr>
              <a:spLocks noChangeArrowheads="1"/>
            </p:cNvSpPr>
            <p:nvPr/>
          </p:nvSpPr>
          <p:spPr bwMode="auto">
            <a:xfrm flipH="1">
              <a:off x="0" y="1905000"/>
              <a:ext cx="2590800" cy="1524000"/>
            </a:xfrm>
            <a:prstGeom prst="flowChartPunchedCard">
              <a:avLst/>
            </a:prstGeom>
            <a:pattFill prst="zigZag">
              <a:fgClr>
                <a:schemeClr val="bg2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IN">
                <a:solidFill>
                  <a:prstClr val="black"/>
                </a:solidFill>
              </a:endParaRPr>
            </a:p>
          </p:txBody>
        </p:sp>
        <p:sp>
          <p:nvSpPr>
            <p:cNvPr id="17" name="AutoShape 13" descr="Zig zag"/>
            <p:cNvSpPr>
              <a:spLocks noChangeArrowheads="1"/>
            </p:cNvSpPr>
            <p:nvPr/>
          </p:nvSpPr>
          <p:spPr bwMode="auto">
            <a:xfrm rot="20152419" flipV="1">
              <a:off x="949325" y="1462088"/>
              <a:ext cx="1870075" cy="1836737"/>
            </a:xfrm>
            <a:prstGeom prst="flowChartManualOperation">
              <a:avLst/>
            </a:prstGeom>
            <a:pattFill prst="zigZag">
              <a:fgClr>
                <a:schemeClr val="bg2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IN">
                <a:solidFill>
                  <a:prstClr val="black"/>
                </a:solidFill>
              </a:endParaRPr>
            </a:p>
          </p:txBody>
        </p:sp>
        <p:sp>
          <p:nvSpPr>
            <p:cNvPr id="18" name="AutoShape 14"/>
            <p:cNvSpPr>
              <a:spLocks noChangeArrowheads="1"/>
            </p:cNvSpPr>
            <p:nvPr/>
          </p:nvSpPr>
          <p:spPr bwMode="auto">
            <a:xfrm rot="5400000">
              <a:off x="571500" y="114300"/>
              <a:ext cx="1295400" cy="2438400"/>
            </a:xfrm>
            <a:prstGeom prst="can">
              <a:avLst>
                <a:gd name="adj" fmla="val 0"/>
              </a:avLst>
            </a:pr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 eaLnBrk="0" hangingPunct="0">
                <a:defRPr/>
              </a:pPr>
              <a:endParaRPr lang="en-US" sz="2400">
                <a:solidFill>
                  <a:srgbClr val="063DE8"/>
                </a:solidFill>
                <a:latin typeface="Times New Roman" pitchFamily="18" charset="0"/>
              </a:endParaRPr>
            </a:p>
          </p:txBody>
        </p:sp>
        <p:sp>
          <p:nvSpPr>
            <p:cNvPr id="19" name="Rectangle 15" descr="Zig zag"/>
            <p:cNvSpPr>
              <a:spLocks noChangeArrowheads="1"/>
            </p:cNvSpPr>
            <p:nvPr/>
          </p:nvSpPr>
          <p:spPr bwMode="auto">
            <a:xfrm>
              <a:off x="0" y="2819400"/>
              <a:ext cx="3124200" cy="762000"/>
            </a:xfrm>
            <a:prstGeom prst="rect">
              <a:avLst/>
            </a:prstGeom>
            <a:pattFill prst="zigZag">
              <a:fgClr>
                <a:schemeClr val="bg2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IN">
                <a:solidFill>
                  <a:prstClr val="black"/>
                </a:solidFill>
              </a:endParaRPr>
            </a:p>
          </p:txBody>
        </p:sp>
        <p:sp>
          <p:nvSpPr>
            <p:cNvPr id="20" name="Rectangle 16" descr="Outlined diamond"/>
            <p:cNvSpPr>
              <a:spLocks noChangeArrowheads="1"/>
            </p:cNvSpPr>
            <p:nvPr/>
          </p:nvSpPr>
          <p:spPr bwMode="auto">
            <a:xfrm>
              <a:off x="5105400" y="1066800"/>
              <a:ext cx="3810000" cy="1219200"/>
            </a:xfrm>
            <a:prstGeom prst="rect">
              <a:avLst/>
            </a:prstGeom>
            <a:pattFill prst="openDmnd">
              <a:fgClr>
                <a:schemeClr val="bg2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2400">
                <a:solidFill>
                  <a:srgbClr val="063DE8"/>
                </a:solidFill>
                <a:latin typeface="Times New Roman" pitchFamily="18" charset="0"/>
              </a:endParaRPr>
            </a:p>
          </p:txBody>
        </p:sp>
        <p:sp>
          <p:nvSpPr>
            <p:cNvPr id="21" name="Text Box 17"/>
            <p:cNvSpPr txBox="1">
              <a:spLocks noChangeArrowheads="1"/>
            </p:cNvSpPr>
            <p:nvPr/>
          </p:nvSpPr>
          <p:spPr bwMode="auto">
            <a:xfrm>
              <a:off x="669925" y="1031875"/>
              <a:ext cx="89376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entury Schoolbook" pitchFamily="18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entury Schoolbook" pitchFamily="18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entury Schoolbook" pitchFamily="18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entury Schoolbook" pitchFamily="18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entury Schoolbook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Schoolbook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Schoolbook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Schoolbook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Schoolbook" pitchFamily="18" charset="0"/>
                  <a:cs typeface="Arial" pitchFamily="34" charset="0"/>
                </a:defRPr>
              </a:lvl9pPr>
            </a:lstStyle>
            <a:p>
              <a:r>
                <a:rPr lang="en-US" sz="2400">
                  <a:solidFill>
                    <a:prstClr val="white"/>
                  </a:solidFill>
                  <a:latin typeface="Times New Roman" pitchFamily="18" charset="0"/>
                </a:rPr>
                <a:t>barrel</a:t>
              </a:r>
            </a:p>
          </p:txBody>
        </p:sp>
        <p:sp>
          <p:nvSpPr>
            <p:cNvPr id="22" name="AutoShape 18"/>
            <p:cNvSpPr>
              <a:spLocks noChangeArrowheads="1"/>
            </p:cNvSpPr>
            <p:nvPr/>
          </p:nvSpPr>
          <p:spPr bwMode="auto">
            <a:xfrm flipH="1">
              <a:off x="3048000" y="2895600"/>
              <a:ext cx="4191000" cy="3962400"/>
            </a:xfrm>
            <a:prstGeom prst="parallelogram">
              <a:avLst>
                <a:gd name="adj" fmla="val 21262"/>
              </a:avLst>
            </a:prstGeom>
            <a:solidFill>
              <a:srgbClr val="B4C9FE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2400">
                <a:solidFill>
                  <a:srgbClr val="063DE8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23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712139693"/>
                </p:ext>
              </p:extLst>
            </p:nvPr>
          </p:nvGraphicFramePr>
          <p:xfrm>
            <a:off x="3886200" y="3352800"/>
            <a:ext cx="2895600" cy="3962400"/>
          </p:xfrm>
          <a:graphic>
            <a:graphicData uri="http://schemas.openxmlformats.org/presentationml/2006/ole">
              <p:oleObj spid="_x0000_s41986" name="VISIO" r:id="rId4" imgW="1040400" imgH="1941480" progId="">
                <p:embed/>
              </p:oleObj>
            </a:graphicData>
          </a:graphic>
        </p:graphicFrame>
        <p:sp>
          <p:nvSpPr>
            <p:cNvPr id="24" name="Text Box 20"/>
            <p:cNvSpPr txBox="1">
              <a:spLocks noChangeArrowheads="1"/>
            </p:cNvSpPr>
            <p:nvPr/>
          </p:nvSpPr>
          <p:spPr bwMode="auto">
            <a:xfrm>
              <a:off x="7202488" y="4876800"/>
              <a:ext cx="1941512" cy="1187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entury Schoolbook" pitchFamily="18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entury Schoolbook" pitchFamily="18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entury Schoolbook" pitchFamily="18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entury Schoolbook" pitchFamily="18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entury Schoolbook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Schoolbook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Schoolbook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Schoolbook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Schoolbook" pitchFamily="18" charset="0"/>
                  <a:cs typeface="Arial" pitchFamily="34" charset="0"/>
                </a:defRPr>
              </a:lvl9pPr>
            </a:lstStyle>
            <a:p>
              <a:r>
                <a:rPr lang="en-US" sz="2400">
                  <a:solidFill>
                    <a:prstClr val="white"/>
                  </a:solidFill>
                  <a:latin typeface="Times New Roman" pitchFamily="18" charset="0"/>
                </a:rPr>
                <a:t>Magazine</a:t>
              </a:r>
            </a:p>
            <a:p>
              <a:r>
                <a:rPr lang="en-US" sz="2400">
                  <a:solidFill>
                    <a:prstClr val="white"/>
                  </a:solidFill>
                  <a:latin typeface="Times New Roman" pitchFamily="18" charset="0"/>
                </a:rPr>
                <a:t>and magazine </a:t>
              </a:r>
            </a:p>
            <a:p>
              <a:r>
                <a:rPr lang="en-US" sz="2400">
                  <a:solidFill>
                    <a:prstClr val="white"/>
                  </a:solidFill>
                  <a:latin typeface="Times New Roman" pitchFamily="18" charset="0"/>
                </a:rPr>
                <a:t>spring</a:t>
              </a:r>
            </a:p>
          </p:txBody>
        </p:sp>
        <p:sp>
          <p:nvSpPr>
            <p:cNvPr id="25" name="Line 21"/>
            <p:cNvSpPr>
              <a:spLocks noChangeShapeType="1"/>
            </p:cNvSpPr>
            <p:nvPr/>
          </p:nvSpPr>
          <p:spPr bwMode="auto">
            <a:xfrm flipH="1">
              <a:off x="5943600" y="5181600"/>
              <a:ext cx="1295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Oval 22"/>
            <p:cNvSpPr>
              <a:spLocks noChangeArrowheads="1"/>
            </p:cNvSpPr>
            <p:nvPr/>
          </p:nvSpPr>
          <p:spPr bwMode="auto">
            <a:xfrm>
              <a:off x="3505200" y="3505200"/>
              <a:ext cx="381000" cy="304800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>
                <a:solidFill>
                  <a:prstClr val="black"/>
                </a:solidFill>
              </a:endParaRPr>
            </a:p>
          </p:txBody>
        </p:sp>
        <p:sp>
          <p:nvSpPr>
            <p:cNvPr id="27" name="Text Box 23"/>
            <p:cNvSpPr txBox="1">
              <a:spLocks noChangeArrowheads="1"/>
            </p:cNvSpPr>
            <p:nvPr/>
          </p:nvSpPr>
          <p:spPr bwMode="auto">
            <a:xfrm>
              <a:off x="8124825" y="6689725"/>
              <a:ext cx="1019175" cy="16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entury Schoolbook" pitchFamily="18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entury Schoolbook" pitchFamily="18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entury Schoolbook" pitchFamily="18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entury Schoolbook" pitchFamily="18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entury Schoolbook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Schoolbook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Schoolbook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Schoolbook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Schoolbook" pitchFamily="18" charset="0"/>
                  <a:cs typeface="Arial" pitchFamily="34" charset="0"/>
                </a:defRPr>
              </a:lvl9pPr>
            </a:lstStyle>
            <a:p>
              <a:r>
                <a:rPr lang="en-US" sz="500">
                  <a:solidFill>
                    <a:prstClr val="black"/>
                  </a:solidFill>
                  <a:latin typeface="Times New Roman" pitchFamily="18" charset="0"/>
                </a:rPr>
                <a:t>Louise Walzer, JPSO Crime Lab</a:t>
              </a:r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3581400" y="3505200"/>
              <a:ext cx="2667000" cy="30480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IN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95944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Firearms History, Technology &amp; Development: Hammer Fired vs. Striker Fir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210" y="914400"/>
            <a:ext cx="8962590" cy="5305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13487400" cy="685800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0963" name="Rectangle 3" descr="Granite"/>
          <p:cNvSpPr>
            <a:spLocks noChangeArrowheads="1"/>
          </p:cNvSpPr>
          <p:nvPr/>
        </p:nvSpPr>
        <p:spPr bwMode="auto">
          <a:xfrm>
            <a:off x="5492750" y="6350"/>
            <a:ext cx="7226300" cy="2044700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0964" name="Rectangle 4" descr="Granite"/>
          <p:cNvSpPr>
            <a:spLocks noChangeArrowheads="1"/>
          </p:cNvSpPr>
          <p:nvPr/>
        </p:nvSpPr>
        <p:spPr bwMode="auto">
          <a:xfrm>
            <a:off x="5568950" y="2292350"/>
            <a:ext cx="7226300" cy="2044700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0965" name="Rectangle 5" descr="Granite"/>
          <p:cNvSpPr>
            <a:spLocks noChangeArrowheads="1"/>
          </p:cNvSpPr>
          <p:nvPr/>
        </p:nvSpPr>
        <p:spPr bwMode="auto">
          <a:xfrm>
            <a:off x="5568950" y="4806950"/>
            <a:ext cx="7226300" cy="2044700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0966" name="Rectangle 6" descr="60%"/>
          <p:cNvSpPr>
            <a:spLocks noChangeArrowheads="1"/>
          </p:cNvSpPr>
          <p:nvPr/>
        </p:nvSpPr>
        <p:spPr bwMode="auto">
          <a:xfrm>
            <a:off x="3892550" y="4806950"/>
            <a:ext cx="1358900" cy="2044700"/>
          </a:xfrm>
          <a:prstGeom prst="rect">
            <a:avLst/>
          </a:prstGeom>
          <a:pattFill prst="pct60">
            <a:fgClr>
              <a:srgbClr val="A2C1FE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0967" name="Rectangle 7" descr="60%"/>
          <p:cNvSpPr>
            <a:spLocks noChangeArrowheads="1"/>
          </p:cNvSpPr>
          <p:nvPr/>
        </p:nvSpPr>
        <p:spPr bwMode="auto">
          <a:xfrm>
            <a:off x="3892550" y="2292350"/>
            <a:ext cx="1358900" cy="2044700"/>
          </a:xfrm>
          <a:prstGeom prst="rect">
            <a:avLst/>
          </a:prstGeom>
          <a:pattFill prst="pct60">
            <a:fgClr>
              <a:srgbClr val="A2C1FE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0968" name="Rectangle 8" descr="60%"/>
          <p:cNvSpPr>
            <a:spLocks noChangeArrowheads="1"/>
          </p:cNvSpPr>
          <p:nvPr/>
        </p:nvSpPr>
        <p:spPr bwMode="auto">
          <a:xfrm>
            <a:off x="3886200" y="6350"/>
            <a:ext cx="1289050" cy="2044700"/>
          </a:xfrm>
          <a:prstGeom prst="rect">
            <a:avLst/>
          </a:prstGeom>
          <a:pattFill prst="pct60">
            <a:fgClr>
              <a:srgbClr val="A2C1FE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3886200" y="838200"/>
            <a:ext cx="1289050" cy="298450"/>
          </a:xfrm>
          <a:prstGeom prst="rect">
            <a:avLst/>
          </a:prstGeom>
          <a:solidFill>
            <a:srgbClr val="E5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3892550" y="5562600"/>
            <a:ext cx="1358900" cy="457200"/>
          </a:xfrm>
          <a:prstGeom prst="rect">
            <a:avLst/>
          </a:prstGeom>
          <a:solidFill>
            <a:srgbClr val="E5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3892550" y="3124200"/>
            <a:ext cx="1358900" cy="457200"/>
          </a:xfrm>
          <a:prstGeom prst="rect">
            <a:avLst/>
          </a:prstGeom>
          <a:solidFill>
            <a:srgbClr val="E5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0972" name="AutoShape 12"/>
          <p:cNvSpPr>
            <a:spLocks noChangeArrowheads="1"/>
          </p:cNvSpPr>
          <p:nvPr/>
        </p:nvSpPr>
        <p:spPr bwMode="auto">
          <a:xfrm>
            <a:off x="3886200" y="914400"/>
            <a:ext cx="1212850" cy="146050"/>
          </a:xfrm>
          <a:prstGeom prst="roundRect">
            <a:avLst>
              <a:gd name="adj" fmla="val 12495"/>
            </a:avLst>
          </a:prstGeom>
          <a:gradFill rotWithShape="0">
            <a:gsLst>
              <a:gs pos="0">
                <a:srgbClr val="182F00"/>
              </a:gs>
              <a:gs pos="50000">
                <a:srgbClr val="336600"/>
              </a:gs>
              <a:gs pos="100000">
                <a:srgbClr val="182F00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0973" name="AutoShape 13"/>
          <p:cNvSpPr>
            <a:spLocks noChangeArrowheads="1"/>
          </p:cNvSpPr>
          <p:nvPr/>
        </p:nvSpPr>
        <p:spPr bwMode="auto">
          <a:xfrm>
            <a:off x="3892550" y="5721350"/>
            <a:ext cx="1358900" cy="139700"/>
          </a:xfrm>
          <a:prstGeom prst="roundRect">
            <a:avLst>
              <a:gd name="adj" fmla="val 12495"/>
            </a:avLst>
          </a:prstGeom>
          <a:gradFill rotWithShape="0">
            <a:gsLst>
              <a:gs pos="0">
                <a:srgbClr val="182F00"/>
              </a:gs>
              <a:gs pos="50000">
                <a:srgbClr val="336600"/>
              </a:gs>
              <a:gs pos="100000">
                <a:srgbClr val="182F00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5568950" y="311150"/>
            <a:ext cx="7150100" cy="1435100"/>
          </a:xfrm>
          <a:prstGeom prst="rect">
            <a:avLst/>
          </a:prstGeom>
          <a:solidFill>
            <a:srgbClr val="FEFFDB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0975" name="Rectangle 15"/>
          <p:cNvSpPr>
            <a:spLocks noChangeArrowheads="1"/>
          </p:cNvSpPr>
          <p:nvPr/>
        </p:nvSpPr>
        <p:spPr bwMode="auto">
          <a:xfrm>
            <a:off x="5645150" y="2597150"/>
            <a:ext cx="7150100" cy="1435100"/>
          </a:xfrm>
          <a:prstGeom prst="rect">
            <a:avLst/>
          </a:prstGeom>
          <a:solidFill>
            <a:srgbClr val="FEFFDB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0976" name="Rectangle 16"/>
          <p:cNvSpPr>
            <a:spLocks noChangeArrowheads="1"/>
          </p:cNvSpPr>
          <p:nvPr/>
        </p:nvSpPr>
        <p:spPr bwMode="auto">
          <a:xfrm rot="720000">
            <a:off x="10460038" y="595313"/>
            <a:ext cx="2327275" cy="269875"/>
          </a:xfrm>
          <a:prstGeom prst="rect">
            <a:avLst/>
          </a:prstGeom>
          <a:solidFill>
            <a:srgbClr val="EAEC5E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0977" name="Rectangle 17"/>
          <p:cNvSpPr>
            <a:spLocks noChangeArrowheads="1"/>
          </p:cNvSpPr>
          <p:nvPr/>
        </p:nvSpPr>
        <p:spPr bwMode="auto">
          <a:xfrm>
            <a:off x="5645150" y="5111750"/>
            <a:ext cx="7150100" cy="1435100"/>
          </a:xfrm>
          <a:prstGeom prst="rect">
            <a:avLst/>
          </a:prstGeom>
          <a:solidFill>
            <a:srgbClr val="FEFFDB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0978" name="Rectangle 18"/>
          <p:cNvSpPr>
            <a:spLocks noChangeArrowheads="1"/>
          </p:cNvSpPr>
          <p:nvPr/>
        </p:nvSpPr>
        <p:spPr bwMode="auto">
          <a:xfrm rot="720000">
            <a:off x="9575800" y="6389688"/>
            <a:ext cx="1838325" cy="222250"/>
          </a:xfrm>
          <a:prstGeom prst="rect">
            <a:avLst/>
          </a:prstGeom>
          <a:solidFill>
            <a:srgbClr val="FAFD00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0979" name="Rectangle 19"/>
          <p:cNvSpPr>
            <a:spLocks noChangeArrowheads="1"/>
          </p:cNvSpPr>
          <p:nvPr/>
        </p:nvSpPr>
        <p:spPr bwMode="auto">
          <a:xfrm rot="720000">
            <a:off x="10685463" y="1244600"/>
            <a:ext cx="2095500" cy="269875"/>
          </a:xfrm>
          <a:prstGeom prst="rect">
            <a:avLst/>
          </a:prstGeom>
          <a:solidFill>
            <a:srgbClr val="EAEC5E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0980" name="Rectangle 20"/>
          <p:cNvSpPr>
            <a:spLocks noChangeArrowheads="1"/>
          </p:cNvSpPr>
          <p:nvPr/>
        </p:nvSpPr>
        <p:spPr bwMode="auto">
          <a:xfrm rot="720000">
            <a:off x="9783763" y="5297488"/>
            <a:ext cx="3074987" cy="271462"/>
          </a:xfrm>
          <a:prstGeom prst="rect">
            <a:avLst/>
          </a:prstGeom>
          <a:solidFill>
            <a:srgbClr val="EAEC5E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0981" name="Rectangle 21"/>
          <p:cNvSpPr>
            <a:spLocks noChangeArrowheads="1"/>
          </p:cNvSpPr>
          <p:nvPr/>
        </p:nvSpPr>
        <p:spPr bwMode="auto">
          <a:xfrm>
            <a:off x="5257800" y="4953000"/>
            <a:ext cx="228600" cy="1739900"/>
          </a:xfrm>
          <a:prstGeom prst="rect">
            <a:avLst/>
          </a:prstGeom>
          <a:gradFill rotWithShape="0">
            <a:gsLst>
              <a:gs pos="0">
                <a:srgbClr val="212121"/>
              </a:gs>
              <a:gs pos="50000">
                <a:srgbClr val="CECECE"/>
              </a:gs>
              <a:gs pos="100000">
                <a:srgbClr val="212121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0982" name="Rectangle 22"/>
          <p:cNvSpPr>
            <a:spLocks noChangeArrowheads="1"/>
          </p:cNvSpPr>
          <p:nvPr/>
        </p:nvSpPr>
        <p:spPr bwMode="auto">
          <a:xfrm rot="720000">
            <a:off x="9653588" y="1573213"/>
            <a:ext cx="1682750" cy="222250"/>
          </a:xfrm>
          <a:prstGeom prst="rect">
            <a:avLst/>
          </a:prstGeom>
          <a:solidFill>
            <a:srgbClr val="EAEC5E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0983" name="Rectangle 23"/>
          <p:cNvSpPr>
            <a:spLocks noChangeArrowheads="1"/>
          </p:cNvSpPr>
          <p:nvPr/>
        </p:nvSpPr>
        <p:spPr bwMode="auto">
          <a:xfrm>
            <a:off x="5340350" y="2444750"/>
            <a:ext cx="215900" cy="17399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0984" name="Rectangle 24"/>
          <p:cNvSpPr>
            <a:spLocks noChangeArrowheads="1"/>
          </p:cNvSpPr>
          <p:nvPr/>
        </p:nvSpPr>
        <p:spPr bwMode="auto">
          <a:xfrm rot="720000">
            <a:off x="9631363" y="5926138"/>
            <a:ext cx="3238500" cy="271462"/>
          </a:xfrm>
          <a:prstGeom prst="rect">
            <a:avLst/>
          </a:prstGeom>
          <a:solidFill>
            <a:srgbClr val="EAEC5E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0985" name="Rectangle 25"/>
          <p:cNvSpPr>
            <a:spLocks noChangeArrowheads="1"/>
          </p:cNvSpPr>
          <p:nvPr/>
        </p:nvSpPr>
        <p:spPr bwMode="auto">
          <a:xfrm rot="720000">
            <a:off x="10536238" y="2881313"/>
            <a:ext cx="2327275" cy="269875"/>
          </a:xfrm>
          <a:prstGeom prst="rect">
            <a:avLst/>
          </a:prstGeom>
          <a:solidFill>
            <a:srgbClr val="EAEC5E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10293350" y="5111750"/>
            <a:ext cx="2425700" cy="1435100"/>
          </a:xfrm>
          <a:prstGeom prst="ellipse">
            <a:avLst/>
          </a:prstGeom>
          <a:gradFill rotWithShape="0">
            <a:gsLst>
              <a:gs pos="0">
                <a:srgbClr val="725831"/>
              </a:gs>
              <a:gs pos="50000">
                <a:srgbClr val="F6BF69"/>
              </a:gs>
              <a:gs pos="100000">
                <a:srgbClr val="725831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8845550" y="311150"/>
            <a:ext cx="2425700" cy="1435100"/>
          </a:xfrm>
          <a:prstGeom prst="ellipse">
            <a:avLst/>
          </a:prstGeom>
          <a:gradFill rotWithShape="0">
            <a:gsLst>
              <a:gs pos="0">
                <a:srgbClr val="725831"/>
              </a:gs>
              <a:gs pos="50000">
                <a:srgbClr val="F6BF69"/>
              </a:gs>
              <a:gs pos="100000">
                <a:srgbClr val="725831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0988" name="Rectangle 28"/>
          <p:cNvSpPr>
            <a:spLocks noChangeArrowheads="1"/>
          </p:cNvSpPr>
          <p:nvPr/>
        </p:nvSpPr>
        <p:spPr bwMode="auto">
          <a:xfrm>
            <a:off x="5492750" y="311150"/>
            <a:ext cx="4254500" cy="1435100"/>
          </a:xfrm>
          <a:prstGeom prst="rect">
            <a:avLst/>
          </a:prstGeom>
          <a:gradFill rotWithShape="0">
            <a:gsLst>
              <a:gs pos="0">
                <a:srgbClr val="725831"/>
              </a:gs>
              <a:gs pos="50000">
                <a:srgbClr val="F6BF69"/>
              </a:gs>
              <a:gs pos="100000">
                <a:srgbClr val="72583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0989" name="Rectangle 29"/>
          <p:cNvSpPr>
            <a:spLocks noChangeArrowheads="1"/>
          </p:cNvSpPr>
          <p:nvPr/>
        </p:nvSpPr>
        <p:spPr bwMode="auto">
          <a:xfrm rot="720000">
            <a:off x="9882188" y="3935413"/>
            <a:ext cx="1682750" cy="222250"/>
          </a:xfrm>
          <a:prstGeom prst="rect">
            <a:avLst/>
          </a:prstGeom>
          <a:solidFill>
            <a:srgbClr val="EAEC5E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0990" name="Rectangle 30"/>
          <p:cNvSpPr>
            <a:spLocks noChangeArrowheads="1"/>
          </p:cNvSpPr>
          <p:nvPr/>
        </p:nvSpPr>
        <p:spPr bwMode="auto">
          <a:xfrm rot="720000">
            <a:off x="10761663" y="3530600"/>
            <a:ext cx="2095500" cy="269875"/>
          </a:xfrm>
          <a:prstGeom prst="rect">
            <a:avLst/>
          </a:prstGeom>
          <a:solidFill>
            <a:srgbClr val="EAEC5E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8921750" y="2597150"/>
            <a:ext cx="2425700" cy="1435100"/>
          </a:xfrm>
          <a:prstGeom prst="ellipse">
            <a:avLst/>
          </a:prstGeom>
          <a:gradFill rotWithShape="0">
            <a:gsLst>
              <a:gs pos="0">
                <a:srgbClr val="725831"/>
              </a:gs>
              <a:gs pos="50000">
                <a:srgbClr val="F6BF69"/>
              </a:gs>
              <a:gs pos="100000">
                <a:srgbClr val="725831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0992" name="Rectangle 32"/>
          <p:cNvSpPr>
            <a:spLocks noChangeArrowheads="1"/>
          </p:cNvSpPr>
          <p:nvPr/>
        </p:nvSpPr>
        <p:spPr bwMode="auto">
          <a:xfrm>
            <a:off x="5568950" y="2597150"/>
            <a:ext cx="4254500" cy="14351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0993" name="Rectangle 33"/>
          <p:cNvSpPr>
            <a:spLocks noChangeArrowheads="1"/>
          </p:cNvSpPr>
          <p:nvPr/>
        </p:nvSpPr>
        <p:spPr bwMode="auto">
          <a:xfrm>
            <a:off x="10293350" y="5111750"/>
            <a:ext cx="1206500" cy="1435100"/>
          </a:xfrm>
          <a:prstGeom prst="rect">
            <a:avLst/>
          </a:prstGeom>
          <a:gradFill rotWithShape="0">
            <a:gsLst>
              <a:gs pos="0">
                <a:srgbClr val="725831"/>
              </a:gs>
              <a:gs pos="50000">
                <a:srgbClr val="F6BF69"/>
              </a:gs>
              <a:gs pos="100000">
                <a:srgbClr val="72583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0994" name="Line 34"/>
          <p:cNvSpPr>
            <a:spLocks noChangeShapeType="1"/>
          </p:cNvSpPr>
          <p:nvPr/>
        </p:nvSpPr>
        <p:spPr bwMode="auto">
          <a:xfrm>
            <a:off x="10287000" y="5111750"/>
            <a:ext cx="0" cy="143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0995" name="Line 35"/>
          <p:cNvSpPr>
            <a:spLocks noChangeShapeType="1"/>
          </p:cNvSpPr>
          <p:nvPr/>
        </p:nvSpPr>
        <p:spPr bwMode="auto">
          <a:xfrm>
            <a:off x="10369550" y="5105400"/>
            <a:ext cx="1282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0996" name="Line 36"/>
          <p:cNvSpPr>
            <a:spLocks noChangeShapeType="1"/>
          </p:cNvSpPr>
          <p:nvPr/>
        </p:nvSpPr>
        <p:spPr bwMode="auto">
          <a:xfrm>
            <a:off x="10217150" y="6553200"/>
            <a:ext cx="1282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0997" name="Rectangle 37" descr="60%"/>
          <p:cNvSpPr>
            <a:spLocks noChangeArrowheads="1"/>
          </p:cNvSpPr>
          <p:nvPr/>
        </p:nvSpPr>
        <p:spPr bwMode="auto">
          <a:xfrm>
            <a:off x="5257800" y="304800"/>
            <a:ext cx="3416300" cy="1435100"/>
          </a:xfrm>
          <a:prstGeom prst="rect">
            <a:avLst/>
          </a:prstGeom>
          <a:pattFill prst="pct60">
            <a:fgClr>
              <a:srgbClr val="777777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0998" name="AutoShape 38"/>
          <p:cNvSpPr>
            <a:spLocks noChangeArrowheads="1"/>
          </p:cNvSpPr>
          <p:nvPr/>
        </p:nvSpPr>
        <p:spPr bwMode="auto">
          <a:xfrm>
            <a:off x="5257800" y="762000"/>
            <a:ext cx="1828800" cy="984250"/>
          </a:xfrm>
          <a:prstGeom prst="rtTriangle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0999" name="AutoShape 39"/>
          <p:cNvSpPr>
            <a:spLocks noChangeArrowheads="1"/>
          </p:cNvSpPr>
          <p:nvPr/>
        </p:nvSpPr>
        <p:spPr bwMode="auto">
          <a:xfrm rot="5400000">
            <a:off x="5607050" y="-31750"/>
            <a:ext cx="984250" cy="1670050"/>
          </a:xfrm>
          <a:prstGeom prst="rtTriangle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00" name="Rectangle 40"/>
          <p:cNvSpPr>
            <a:spLocks noChangeArrowheads="1"/>
          </p:cNvSpPr>
          <p:nvPr/>
        </p:nvSpPr>
        <p:spPr bwMode="auto">
          <a:xfrm>
            <a:off x="5264150" y="692150"/>
            <a:ext cx="292100" cy="6731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01" name="Line 41"/>
          <p:cNvSpPr>
            <a:spLocks noChangeShapeType="1"/>
          </p:cNvSpPr>
          <p:nvPr/>
        </p:nvSpPr>
        <p:spPr bwMode="auto">
          <a:xfrm>
            <a:off x="5334000" y="736600"/>
            <a:ext cx="0" cy="584200"/>
          </a:xfrm>
          <a:prstGeom prst="line">
            <a:avLst/>
          </a:prstGeom>
          <a:noFill/>
          <a:ln w="1016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02" name="Line 42"/>
          <p:cNvSpPr>
            <a:spLocks noChangeShapeType="1"/>
          </p:cNvSpPr>
          <p:nvPr/>
        </p:nvSpPr>
        <p:spPr bwMode="auto">
          <a:xfrm flipH="1">
            <a:off x="5372100" y="800100"/>
            <a:ext cx="152400" cy="152400"/>
          </a:xfrm>
          <a:prstGeom prst="line">
            <a:avLst/>
          </a:prstGeom>
          <a:noFill/>
          <a:ln w="76200">
            <a:solidFill>
              <a:srgbClr val="FF5008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03" name="Line 43"/>
          <p:cNvSpPr>
            <a:spLocks noChangeShapeType="1"/>
          </p:cNvSpPr>
          <p:nvPr/>
        </p:nvSpPr>
        <p:spPr bwMode="auto">
          <a:xfrm flipH="1" flipV="1">
            <a:off x="5372100" y="1028700"/>
            <a:ext cx="152400" cy="304800"/>
          </a:xfrm>
          <a:prstGeom prst="line">
            <a:avLst/>
          </a:prstGeom>
          <a:noFill/>
          <a:ln w="76200">
            <a:solidFill>
              <a:srgbClr val="FF5008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04" name="Rectangle 44"/>
          <p:cNvSpPr>
            <a:spLocks noChangeArrowheads="1"/>
          </p:cNvSpPr>
          <p:nvPr/>
        </p:nvSpPr>
        <p:spPr bwMode="auto">
          <a:xfrm rot="5400000">
            <a:off x="5254626" y="581025"/>
            <a:ext cx="393700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>
                <a:solidFill>
                  <a:srgbClr val="FF5008"/>
                </a:solidFill>
                <a:latin typeface="Times New Roman" pitchFamily="18" charset="0"/>
                <a:cs typeface="Arial" pitchFamily="34" charset="0"/>
              </a:rPr>
              <a:t>-</a:t>
            </a:r>
          </a:p>
        </p:txBody>
      </p:sp>
      <p:sp>
        <p:nvSpPr>
          <p:cNvPr id="41005" name="Rectangle 45"/>
          <p:cNvSpPr>
            <a:spLocks noChangeArrowheads="1"/>
          </p:cNvSpPr>
          <p:nvPr/>
        </p:nvSpPr>
        <p:spPr bwMode="auto">
          <a:xfrm>
            <a:off x="5416550" y="996950"/>
            <a:ext cx="139700" cy="635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06" name="Line 46"/>
          <p:cNvSpPr>
            <a:spLocks noChangeShapeType="1"/>
          </p:cNvSpPr>
          <p:nvPr/>
        </p:nvSpPr>
        <p:spPr bwMode="auto">
          <a:xfrm>
            <a:off x="5264150" y="304800"/>
            <a:ext cx="215900" cy="0"/>
          </a:xfrm>
          <a:prstGeom prst="line">
            <a:avLst/>
          </a:prstGeom>
          <a:noFill/>
          <a:ln w="12700">
            <a:solidFill>
              <a:srgbClr val="CECECE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07" name="Line 47"/>
          <p:cNvSpPr>
            <a:spLocks noChangeShapeType="1"/>
          </p:cNvSpPr>
          <p:nvPr/>
        </p:nvSpPr>
        <p:spPr bwMode="auto">
          <a:xfrm>
            <a:off x="5486400" y="234950"/>
            <a:ext cx="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08" name="Line 48"/>
          <p:cNvSpPr>
            <a:spLocks noChangeShapeType="1"/>
          </p:cNvSpPr>
          <p:nvPr/>
        </p:nvSpPr>
        <p:spPr bwMode="auto">
          <a:xfrm>
            <a:off x="5486400" y="1530350"/>
            <a:ext cx="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09" name="Rectangle 49" descr="25%"/>
          <p:cNvSpPr>
            <a:spLocks noChangeArrowheads="1"/>
          </p:cNvSpPr>
          <p:nvPr/>
        </p:nvSpPr>
        <p:spPr bwMode="auto">
          <a:xfrm>
            <a:off x="5334000" y="2590800"/>
            <a:ext cx="4483100" cy="1435100"/>
          </a:xfrm>
          <a:prstGeom prst="rect">
            <a:avLst/>
          </a:prstGeom>
          <a:pattFill prst="pct25">
            <a:fgClr>
              <a:schemeClr val="tx2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10" name="AutoShape 50"/>
          <p:cNvSpPr>
            <a:spLocks noChangeArrowheads="1"/>
          </p:cNvSpPr>
          <p:nvPr/>
        </p:nvSpPr>
        <p:spPr bwMode="auto">
          <a:xfrm>
            <a:off x="5340350" y="3359150"/>
            <a:ext cx="1435100" cy="673100"/>
          </a:xfrm>
          <a:prstGeom prst="rtTriangle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11" name="AutoShape 51"/>
          <p:cNvSpPr>
            <a:spLocks noChangeArrowheads="1"/>
          </p:cNvSpPr>
          <p:nvPr/>
        </p:nvSpPr>
        <p:spPr bwMode="auto">
          <a:xfrm rot="5400000">
            <a:off x="5721350" y="2216150"/>
            <a:ext cx="673100" cy="1435100"/>
          </a:xfrm>
          <a:prstGeom prst="rtTriangle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12" name="Rectangle 52"/>
          <p:cNvSpPr>
            <a:spLocks noChangeArrowheads="1"/>
          </p:cNvSpPr>
          <p:nvPr/>
        </p:nvSpPr>
        <p:spPr bwMode="auto">
          <a:xfrm>
            <a:off x="5340350" y="2978150"/>
            <a:ext cx="292100" cy="6731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13" name="Rectangle 53"/>
          <p:cNvSpPr>
            <a:spLocks noChangeArrowheads="1"/>
          </p:cNvSpPr>
          <p:nvPr/>
        </p:nvSpPr>
        <p:spPr bwMode="auto">
          <a:xfrm>
            <a:off x="5492750" y="3282950"/>
            <a:ext cx="139700" cy="635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14" name="Line 54"/>
          <p:cNvSpPr>
            <a:spLocks noChangeShapeType="1"/>
          </p:cNvSpPr>
          <p:nvPr/>
        </p:nvSpPr>
        <p:spPr bwMode="auto">
          <a:xfrm>
            <a:off x="9150350" y="4114800"/>
            <a:ext cx="215900" cy="0"/>
          </a:xfrm>
          <a:prstGeom prst="line">
            <a:avLst/>
          </a:prstGeom>
          <a:noFill/>
          <a:ln w="12700">
            <a:solidFill>
              <a:srgbClr val="CECECE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15" name="Line 55"/>
          <p:cNvSpPr>
            <a:spLocks noChangeShapeType="1"/>
          </p:cNvSpPr>
          <p:nvPr/>
        </p:nvSpPr>
        <p:spPr bwMode="auto">
          <a:xfrm>
            <a:off x="5340350" y="2590800"/>
            <a:ext cx="215900" cy="0"/>
          </a:xfrm>
          <a:prstGeom prst="line">
            <a:avLst/>
          </a:prstGeom>
          <a:noFill/>
          <a:ln w="12700">
            <a:solidFill>
              <a:srgbClr val="CECECE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16" name="Line 56"/>
          <p:cNvSpPr>
            <a:spLocks noChangeShapeType="1"/>
          </p:cNvSpPr>
          <p:nvPr/>
        </p:nvSpPr>
        <p:spPr bwMode="auto">
          <a:xfrm>
            <a:off x="5562600" y="2520950"/>
            <a:ext cx="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17" name="Line 57"/>
          <p:cNvSpPr>
            <a:spLocks noChangeShapeType="1"/>
          </p:cNvSpPr>
          <p:nvPr/>
        </p:nvSpPr>
        <p:spPr bwMode="auto">
          <a:xfrm>
            <a:off x="9372600" y="3892550"/>
            <a:ext cx="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18" name="Oval 58"/>
          <p:cNvSpPr>
            <a:spLocks noChangeArrowheads="1"/>
          </p:cNvSpPr>
          <p:nvPr/>
        </p:nvSpPr>
        <p:spPr bwMode="auto">
          <a:xfrm>
            <a:off x="5257800" y="3124200"/>
            <a:ext cx="76200" cy="457200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19" name="Rectangle 59"/>
          <p:cNvSpPr>
            <a:spLocks noChangeArrowheads="1"/>
          </p:cNvSpPr>
          <p:nvPr/>
        </p:nvSpPr>
        <p:spPr bwMode="auto">
          <a:xfrm>
            <a:off x="12725400" y="0"/>
            <a:ext cx="76200" cy="2057400"/>
          </a:xfrm>
          <a:prstGeom prst="rect">
            <a:avLst/>
          </a:prstGeom>
          <a:solidFill>
            <a:srgbClr val="A5002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20" name="Line 60"/>
          <p:cNvSpPr>
            <a:spLocks noChangeShapeType="1"/>
          </p:cNvSpPr>
          <p:nvPr/>
        </p:nvSpPr>
        <p:spPr bwMode="auto">
          <a:xfrm>
            <a:off x="12725400" y="6350"/>
            <a:ext cx="0" cy="2044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21" name="Rectangle 61"/>
          <p:cNvSpPr>
            <a:spLocks noChangeArrowheads="1"/>
          </p:cNvSpPr>
          <p:nvPr/>
        </p:nvSpPr>
        <p:spPr bwMode="auto">
          <a:xfrm>
            <a:off x="12801600" y="2286000"/>
            <a:ext cx="76200" cy="2057400"/>
          </a:xfrm>
          <a:prstGeom prst="rect">
            <a:avLst/>
          </a:prstGeom>
          <a:solidFill>
            <a:srgbClr val="A5002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22" name="Line 62"/>
          <p:cNvSpPr>
            <a:spLocks noChangeShapeType="1"/>
          </p:cNvSpPr>
          <p:nvPr/>
        </p:nvSpPr>
        <p:spPr bwMode="auto">
          <a:xfrm>
            <a:off x="12801600" y="2292350"/>
            <a:ext cx="0" cy="2044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23" name="Rectangle 63" descr="Granite"/>
          <p:cNvSpPr>
            <a:spLocks noChangeArrowheads="1"/>
          </p:cNvSpPr>
          <p:nvPr/>
        </p:nvSpPr>
        <p:spPr bwMode="auto">
          <a:xfrm>
            <a:off x="9296400" y="4800600"/>
            <a:ext cx="1295400" cy="304800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24" name="Line 64"/>
          <p:cNvSpPr>
            <a:spLocks noChangeShapeType="1"/>
          </p:cNvSpPr>
          <p:nvPr/>
        </p:nvSpPr>
        <p:spPr bwMode="auto">
          <a:xfrm>
            <a:off x="9296400" y="4800600"/>
            <a:ext cx="1435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25" name="Line 65"/>
          <p:cNvSpPr>
            <a:spLocks noChangeShapeType="1"/>
          </p:cNvSpPr>
          <p:nvPr/>
        </p:nvSpPr>
        <p:spPr bwMode="auto">
          <a:xfrm>
            <a:off x="9226550" y="5105400"/>
            <a:ext cx="1435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26" name="Rectangle 66"/>
          <p:cNvSpPr>
            <a:spLocks noChangeArrowheads="1"/>
          </p:cNvSpPr>
          <p:nvPr/>
        </p:nvSpPr>
        <p:spPr bwMode="auto">
          <a:xfrm>
            <a:off x="12801600" y="4800600"/>
            <a:ext cx="76200" cy="2057400"/>
          </a:xfrm>
          <a:prstGeom prst="rect">
            <a:avLst/>
          </a:prstGeom>
          <a:solidFill>
            <a:srgbClr val="A50021"/>
          </a:solidFill>
          <a:ln w="1270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27" name="Line 67"/>
          <p:cNvSpPr>
            <a:spLocks noChangeShapeType="1"/>
          </p:cNvSpPr>
          <p:nvPr/>
        </p:nvSpPr>
        <p:spPr bwMode="auto">
          <a:xfrm>
            <a:off x="12801600" y="4806950"/>
            <a:ext cx="0" cy="2044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28" name="Rectangle 68" descr="Granite"/>
          <p:cNvSpPr>
            <a:spLocks noChangeArrowheads="1"/>
          </p:cNvSpPr>
          <p:nvPr/>
        </p:nvSpPr>
        <p:spPr bwMode="auto">
          <a:xfrm>
            <a:off x="9601200" y="6553200"/>
            <a:ext cx="1981200" cy="304800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29" name="Line 69"/>
          <p:cNvSpPr>
            <a:spLocks noChangeShapeType="1"/>
          </p:cNvSpPr>
          <p:nvPr/>
        </p:nvSpPr>
        <p:spPr bwMode="auto">
          <a:xfrm>
            <a:off x="9607550" y="6858000"/>
            <a:ext cx="1968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30" name="Line 70"/>
          <p:cNvSpPr>
            <a:spLocks noChangeShapeType="1"/>
          </p:cNvSpPr>
          <p:nvPr/>
        </p:nvSpPr>
        <p:spPr bwMode="auto">
          <a:xfrm>
            <a:off x="9531350" y="6553200"/>
            <a:ext cx="2120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31" name="Rectangle 71" descr="Granite"/>
          <p:cNvSpPr>
            <a:spLocks noChangeArrowheads="1"/>
          </p:cNvSpPr>
          <p:nvPr/>
        </p:nvSpPr>
        <p:spPr bwMode="auto">
          <a:xfrm>
            <a:off x="9753600" y="4038600"/>
            <a:ext cx="2057400" cy="304800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32" name="Line 72"/>
          <p:cNvSpPr>
            <a:spLocks noChangeShapeType="1"/>
          </p:cNvSpPr>
          <p:nvPr/>
        </p:nvSpPr>
        <p:spPr bwMode="auto">
          <a:xfrm>
            <a:off x="9759950" y="4038600"/>
            <a:ext cx="2120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33" name="Line 73"/>
          <p:cNvSpPr>
            <a:spLocks noChangeShapeType="1"/>
          </p:cNvSpPr>
          <p:nvPr/>
        </p:nvSpPr>
        <p:spPr bwMode="auto">
          <a:xfrm>
            <a:off x="9759950" y="4343400"/>
            <a:ext cx="2120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34" name="Rectangle 74" descr="Granite"/>
          <p:cNvSpPr>
            <a:spLocks noChangeArrowheads="1"/>
          </p:cNvSpPr>
          <p:nvPr/>
        </p:nvSpPr>
        <p:spPr bwMode="auto">
          <a:xfrm>
            <a:off x="10134600" y="1752600"/>
            <a:ext cx="1524000" cy="304800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35" name="Line 75"/>
          <p:cNvSpPr>
            <a:spLocks noChangeShapeType="1"/>
          </p:cNvSpPr>
          <p:nvPr/>
        </p:nvSpPr>
        <p:spPr bwMode="auto">
          <a:xfrm>
            <a:off x="10140950" y="2057400"/>
            <a:ext cx="1968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36" name="Line 76"/>
          <p:cNvSpPr>
            <a:spLocks noChangeShapeType="1"/>
          </p:cNvSpPr>
          <p:nvPr/>
        </p:nvSpPr>
        <p:spPr bwMode="auto">
          <a:xfrm>
            <a:off x="9988550" y="1752600"/>
            <a:ext cx="1816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37" name="Line 77"/>
          <p:cNvSpPr>
            <a:spLocks noChangeShapeType="1"/>
          </p:cNvSpPr>
          <p:nvPr/>
        </p:nvSpPr>
        <p:spPr bwMode="auto">
          <a:xfrm>
            <a:off x="9150350" y="4114800"/>
            <a:ext cx="215900" cy="0"/>
          </a:xfrm>
          <a:prstGeom prst="line">
            <a:avLst/>
          </a:prstGeom>
          <a:noFill/>
          <a:ln w="12700">
            <a:solidFill>
              <a:srgbClr val="CECECE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38" name="Line 78"/>
          <p:cNvSpPr>
            <a:spLocks noChangeShapeType="1"/>
          </p:cNvSpPr>
          <p:nvPr/>
        </p:nvSpPr>
        <p:spPr bwMode="auto">
          <a:xfrm>
            <a:off x="5340350" y="2590800"/>
            <a:ext cx="215900" cy="0"/>
          </a:xfrm>
          <a:prstGeom prst="line">
            <a:avLst/>
          </a:prstGeom>
          <a:noFill/>
          <a:ln w="12700">
            <a:solidFill>
              <a:srgbClr val="CECECE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39" name="Line 79"/>
          <p:cNvSpPr>
            <a:spLocks noChangeShapeType="1"/>
          </p:cNvSpPr>
          <p:nvPr/>
        </p:nvSpPr>
        <p:spPr bwMode="auto">
          <a:xfrm>
            <a:off x="9372600" y="3892550"/>
            <a:ext cx="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40" name="Line 80"/>
          <p:cNvSpPr>
            <a:spLocks noChangeShapeType="1"/>
          </p:cNvSpPr>
          <p:nvPr/>
        </p:nvSpPr>
        <p:spPr bwMode="auto">
          <a:xfrm>
            <a:off x="5562600" y="2520950"/>
            <a:ext cx="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41" name="Rectangle 81"/>
          <p:cNvSpPr>
            <a:spLocks noChangeArrowheads="1"/>
          </p:cNvSpPr>
          <p:nvPr/>
        </p:nvSpPr>
        <p:spPr bwMode="auto">
          <a:xfrm>
            <a:off x="8763000" y="2590800"/>
            <a:ext cx="1143000" cy="1447800"/>
          </a:xfrm>
          <a:prstGeom prst="rect">
            <a:avLst/>
          </a:prstGeom>
          <a:gradFill rotWithShape="0">
            <a:gsLst>
              <a:gs pos="0">
                <a:srgbClr val="725831"/>
              </a:gs>
              <a:gs pos="50000">
                <a:srgbClr val="F6BF69"/>
              </a:gs>
              <a:gs pos="100000">
                <a:srgbClr val="72583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42" name="Line 82"/>
          <p:cNvSpPr>
            <a:spLocks noChangeShapeType="1"/>
          </p:cNvSpPr>
          <p:nvPr/>
        </p:nvSpPr>
        <p:spPr bwMode="auto">
          <a:xfrm>
            <a:off x="6019800" y="2771775"/>
            <a:ext cx="0" cy="139065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57150" cmpd="thickThin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43" name="Line 83"/>
          <p:cNvSpPr>
            <a:spLocks noChangeShapeType="1"/>
          </p:cNvSpPr>
          <p:nvPr/>
        </p:nvSpPr>
        <p:spPr bwMode="auto">
          <a:xfrm>
            <a:off x="8763000" y="2825750"/>
            <a:ext cx="0" cy="977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44" name="Rectangle 84"/>
          <p:cNvSpPr>
            <a:spLocks noChangeArrowheads="1"/>
          </p:cNvSpPr>
          <p:nvPr/>
        </p:nvSpPr>
        <p:spPr bwMode="auto">
          <a:xfrm>
            <a:off x="5334000" y="2590800"/>
            <a:ext cx="4483100" cy="215900"/>
          </a:xfrm>
          <a:prstGeom prst="rect">
            <a:avLst/>
          </a:prstGeom>
          <a:gradFill rotWithShape="0">
            <a:gsLst>
              <a:gs pos="0">
                <a:srgbClr val="363636"/>
              </a:gs>
              <a:gs pos="100000">
                <a:srgbClr val="CECECE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45" name="Rectangle 85"/>
          <p:cNvSpPr>
            <a:spLocks noChangeArrowheads="1"/>
          </p:cNvSpPr>
          <p:nvPr/>
        </p:nvSpPr>
        <p:spPr bwMode="auto">
          <a:xfrm>
            <a:off x="5340350" y="2444750"/>
            <a:ext cx="215900" cy="1739900"/>
          </a:xfrm>
          <a:prstGeom prst="rect">
            <a:avLst/>
          </a:prstGeom>
          <a:gradFill rotWithShape="0">
            <a:gsLst>
              <a:gs pos="0">
                <a:srgbClr val="363636"/>
              </a:gs>
              <a:gs pos="50000">
                <a:srgbClr val="CECECE"/>
              </a:gs>
              <a:gs pos="100000">
                <a:srgbClr val="363636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46" name="Line 86"/>
          <p:cNvSpPr>
            <a:spLocks noChangeShapeType="1"/>
          </p:cNvSpPr>
          <p:nvPr/>
        </p:nvSpPr>
        <p:spPr bwMode="auto">
          <a:xfrm>
            <a:off x="8769350" y="2819400"/>
            <a:ext cx="1054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47" name="Rectangle 87" descr="Dark horizontal"/>
          <p:cNvSpPr>
            <a:spLocks noChangeArrowheads="1"/>
          </p:cNvSpPr>
          <p:nvPr/>
        </p:nvSpPr>
        <p:spPr bwMode="auto">
          <a:xfrm>
            <a:off x="8997950" y="539750"/>
            <a:ext cx="63500" cy="977900"/>
          </a:xfrm>
          <a:prstGeom prst="rect">
            <a:avLst/>
          </a:prstGeom>
          <a:pattFill prst="dkHorz">
            <a:fgClr>
              <a:srgbClr val="EF9100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48" name="Rectangle 88" descr="Dark horizontal"/>
          <p:cNvSpPr>
            <a:spLocks noChangeArrowheads="1"/>
          </p:cNvSpPr>
          <p:nvPr/>
        </p:nvSpPr>
        <p:spPr bwMode="auto">
          <a:xfrm>
            <a:off x="9063038" y="2825750"/>
            <a:ext cx="74612" cy="1136650"/>
          </a:xfrm>
          <a:prstGeom prst="rect">
            <a:avLst/>
          </a:prstGeom>
          <a:pattFill prst="dkHorz">
            <a:fgClr>
              <a:srgbClr val="EF9100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49" name="Rectangle 89" descr="Dark horizontal"/>
          <p:cNvSpPr>
            <a:spLocks noChangeArrowheads="1"/>
          </p:cNvSpPr>
          <p:nvPr/>
        </p:nvSpPr>
        <p:spPr bwMode="auto">
          <a:xfrm>
            <a:off x="9302750" y="539750"/>
            <a:ext cx="63500" cy="977900"/>
          </a:xfrm>
          <a:prstGeom prst="rect">
            <a:avLst/>
          </a:prstGeom>
          <a:pattFill prst="dkHorz">
            <a:fgClr>
              <a:srgbClr val="EF9100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50" name="Rectangle 90" descr="Dark horizontal"/>
          <p:cNvSpPr>
            <a:spLocks noChangeArrowheads="1"/>
          </p:cNvSpPr>
          <p:nvPr/>
        </p:nvSpPr>
        <p:spPr bwMode="auto">
          <a:xfrm>
            <a:off x="9367838" y="2825750"/>
            <a:ext cx="74612" cy="1136650"/>
          </a:xfrm>
          <a:prstGeom prst="rect">
            <a:avLst/>
          </a:prstGeom>
          <a:pattFill prst="dkHorz">
            <a:fgClr>
              <a:srgbClr val="EF9100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51" name="Rectangle 91"/>
          <p:cNvSpPr>
            <a:spLocks noChangeArrowheads="1"/>
          </p:cNvSpPr>
          <p:nvPr/>
        </p:nvSpPr>
        <p:spPr bwMode="auto">
          <a:xfrm>
            <a:off x="5257800" y="304800"/>
            <a:ext cx="4483100" cy="215900"/>
          </a:xfrm>
          <a:prstGeom prst="rect">
            <a:avLst/>
          </a:prstGeom>
          <a:gradFill rotWithShape="0">
            <a:gsLst>
              <a:gs pos="0">
                <a:srgbClr val="0D0D0D"/>
              </a:gs>
              <a:gs pos="100000">
                <a:srgbClr val="CECECE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52" name="Rectangle 92"/>
          <p:cNvSpPr>
            <a:spLocks noChangeArrowheads="1"/>
          </p:cNvSpPr>
          <p:nvPr/>
        </p:nvSpPr>
        <p:spPr bwMode="auto">
          <a:xfrm>
            <a:off x="5264150" y="1530350"/>
            <a:ext cx="4483100" cy="215900"/>
          </a:xfrm>
          <a:prstGeom prst="rect">
            <a:avLst/>
          </a:prstGeom>
          <a:gradFill rotWithShape="0">
            <a:gsLst>
              <a:gs pos="0">
                <a:srgbClr val="CECECE"/>
              </a:gs>
              <a:gs pos="100000">
                <a:srgbClr val="212121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53" name="Rectangle 93" descr="Dark horizontal"/>
          <p:cNvSpPr>
            <a:spLocks noChangeArrowheads="1"/>
          </p:cNvSpPr>
          <p:nvPr/>
        </p:nvSpPr>
        <p:spPr bwMode="auto">
          <a:xfrm>
            <a:off x="10979150" y="5111750"/>
            <a:ext cx="63500" cy="1435100"/>
          </a:xfrm>
          <a:prstGeom prst="rect">
            <a:avLst/>
          </a:prstGeom>
          <a:pattFill prst="dkHorz">
            <a:fgClr>
              <a:srgbClr val="EF9100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54" name="Rectangle 94" descr="Dark horizontal"/>
          <p:cNvSpPr>
            <a:spLocks noChangeArrowheads="1"/>
          </p:cNvSpPr>
          <p:nvPr/>
        </p:nvSpPr>
        <p:spPr bwMode="auto">
          <a:xfrm>
            <a:off x="10674350" y="5111750"/>
            <a:ext cx="63500" cy="1435100"/>
          </a:xfrm>
          <a:prstGeom prst="rect">
            <a:avLst/>
          </a:prstGeom>
          <a:pattFill prst="dkHorz">
            <a:fgClr>
              <a:srgbClr val="EF9100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55" name="Line 95"/>
          <p:cNvSpPr>
            <a:spLocks noChangeShapeType="1"/>
          </p:cNvSpPr>
          <p:nvPr/>
        </p:nvSpPr>
        <p:spPr bwMode="auto">
          <a:xfrm>
            <a:off x="7620000" y="5057775"/>
            <a:ext cx="0" cy="139065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57150" cmpd="thickThin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56" name="AutoShape 96"/>
          <p:cNvSpPr>
            <a:spLocks noChangeArrowheads="1"/>
          </p:cNvSpPr>
          <p:nvPr/>
        </p:nvSpPr>
        <p:spPr bwMode="auto">
          <a:xfrm>
            <a:off x="10598150" y="5645150"/>
            <a:ext cx="2044700" cy="444500"/>
          </a:xfrm>
          <a:prstGeom prst="rightArrow">
            <a:avLst>
              <a:gd name="adj1" fmla="val 50000"/>
              <a:gd name="adj2" fmla="val 230021"/>
            </a:avLst>
          </a:prstGeom>
          <a:solidFill>
            <a:srgbClr val="EF91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57" name="Rectangle 97" descr="10%"/>
          <p:cNvSpPr>
            <a:spLocks noChangeArrowheads="1"/>
          </p:cNvSpPr>
          <p:nvPr/>
        </p:nvSpPr>
        <p:spPr bwMode="auto">
          <a:xfrm>
            <a:off x="9753600" y="5111750"/>
            <a:ext cx="527050" cy="1435100"/>
          </a:xfrm>
          <a:prstGeom prst="rect">
            <a:avLst/>
          </a:prstGeom>
          <a:pattFill prst="pct10">
            <a:fgClr>
              <a:schemeClr val="tx2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58" name="Line 98"/>
          <p:cNvSpPr>
            <a:spLocks noChangeShapeType="1"/>
          </p:cNvSpPr>
          <p:nvPr/>
        </p:nvSpPr>
        <p:spPr bwMode="auto">
          <a:xfrm>
            <a:off x="9836150" y="5638800"/>
            <a:ext cx="368300" cy="0"/>
          </a:xfrm>
          <a:prstGeom prst="line">
            <a:avLst/>
          </a:prstGeom>
          <a:noFill/>
          <a:ln w="12700">
            <a:solidFill>
              <a:srgbClr val="FF5008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59" name="Line 99"/>
          <p:cNvSpPr>
            <a:spLocks noChangeShapeType="1"/>
          </p:cNvSpPr>
          <p:nvPr/>
        </p:nvSpPr>
        <p:spPr bwMode="auto">
          <a:xfrm>
            <a:off x="8235950" y="3276600"/>
            <a:ext cx="444500" cy="0"/>
          </a:xfrm>
          <a:prstGeom prst="line">
            <a:avLst/>
          </a:prstGeom>
          <a:noFill/>
          <a:ln w="12700">
            <a:solidFill>
              <a:srgbClr val="FF5008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60" name="Line 100"/>
          <p:cNvSpPr>
            <a:spLocks noChangeShapeType="1"/>
          </p:cNvSpPr>
          <p:nvPr/>
        </p:nvSpPr>
        <p:spPr bwMode="auto">
          <a:xfrm>
            <a:off x="12045950" y="3733800"/>
            <a:ext cx="444500" cy="0"/>
          </a:xfrm>
          <a:prstGeom prst="line">
            <a:avLst/>
          </a:prstGeom>
          <a:noFill/>
          <a:ln w="12700">
            <a:solidFill>
              <a:srgbClr val="FF5008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61" name="Line 101"/>
          <p:cNvSpPr>
            <a:spLocks noChangeShapeType="1"/>
          </p:cNvSpPr>
          <p:nvPr/>
        </p:nvSpPr>
        <p:spPr bwMode="auto">
          <a:xfrm>
            <a:off x="7854950" y="2971800"/>
            <a:ext cx="444500" cy="0"/>
          </a:xfrm>
          <a:prstGeom prst="line">
            <a:avLst/>
          </a:prstGeom>
          <a:noFill/>
          <a:ln w="12700">
            <a:solidFill>
              <a:srgbClr val="FF5008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62" name="Line 102"/>
          <p:cNvSpPr>
            <a:spLocks noChangeShapeType="1"/>
          </p:cNvSpPr>
          <p:nvPr/>
        </p:nvSpPr>
        <p:spPr bwMode="auto">
          <a:xfrm>
            <a:off x="9912350" y="5410200"/>
            <a:ext cx="368300" cy="0"/>
          </a:xfrm>
          <a:prstGeom prst="line">
            <a:avLst/>
          </a:prstGeom>
          <a:noFill/>
          <a:ln w="12700">
            <a:solidFill>
              <a:srgbClr val="FF5008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63" name="Line 103"/>
          <p:cNvSpPr>
            <a:spLocks noChangeShapeType="1"/>
          </p:cNvSpPr>
          <p:nvPr/>
        </p:nvSpPr>
        <p:spPr bwMode="auto">
          <a:xfrm>
            <a:off x="9836150" y="6324600"/>
            <a:ext cx="368300" cy="0"/>
          </a:xfrm>
          <a:prstGeom prst="line">
            <a:avLst/>
          </a:prstGeom>
          <a:noFill/>
          <a:ln w="12700">
            <a:solidFill>
              <a:srgbClr val="FF5008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64" name="AutoShape 104"/>
          <p:cNvSpPr>
            <a:spLocks noChangeArrowheads="1"/>
          </p:cNvSpPr>
          <p:nvPr/>
        </p:nvSpPr>
        <p:spPr bwMode="auto">
          <a:xfrm>
            <a:off x="7924800" y="5410200"/>
            <a:ext cx="2362200" cy="914400"/>
          </a:xfrm>
          <a:prstGeom prst="irregularSeal1">
            <a:avLst/>
          </a:prstGeom>
          <a:gradFill rotWithShape="0">
            <a:gsLst>
              <a:gs pos="0">
                <a:srgbClr val="FAFD00"/>
              </a:gs>
              <a:gs pos="100000">
                <a:srgbClr val="FA4E18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65" name="Rectangle 105"/>
          <p:cNvSpPr>
            <a:spLocks noChangeArrowheads="1"/>
          </p:cNvSpPr>
          <p:nvPr/>
        </p:nvSpPr>
        <p:spPr bwMode="auto">
          <a:xfrm>
            <a:off x="5486400" y="5105400"/>
            <a:ext cx="4260850" cy="1435100"/>
          </a:xfrm>
          <a:prstGeom prst="rect">
            <a:avLst/>
          </a:prstGeom>
          <a:gradFill rotWithShape="0">
            <a:gsLst>
              <a:gs pos="0">
                <a:srgbClr val="363636"/>
              </a:gs>
              <a:gs pos="50000">
                <a:srgbClr val="CECECE"/>
              </a:gs>
              <a:gs pos="100000">
                <a:srgbClr val="363636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226" name="AutoShape 106"/>
          <p:cNvSpPr>
            <a:spLocks noChangeArrowheads="1"/>
          </p:cNvSpPr>
          <p:nvPr/>
        </p:nvSpPr>
        <p:spPr bwMode="auto">
          <a:xfrm flipH="1">
            <a:off x="6102350" y="5721350"/>
            <a:ext cx="2501900" cy="444500"/>
          </a:xfrm>
          <a:prstGeom prst="rightArrow">
            <a:avLst>
              <a:gd name="adj1" fmla="val 50000"/>
              <a:gd name="adj2" fmla="val 281455"/>
            </a:avLst>
          </a:prstGeom>
          <a:solidFill>
            <a:srgbClr val="3333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67" name="AutoShape 107"/>
          <p:cNvSpPr>
            <a:spLocks noChangeArrowheads="1"/>
          </p:cNvSpPr>
          <p:nvPr/>
        </p:nvSpPr>
        <p:spPr bwMode="auto">
          <a:xfrm>
            <a:off x="6172200" y="2895600"/>
            <a:ext cx="2362200" cy="914400"/>
          </a:xfrm>
          <a:prstGeom prst="irregularSeal1">
            <a:avLst/>
          </a:prstGeom>
          <a:gradFill rotWithShape="0">
            <a:gsLst>
              <a:gs pos="0">
                <a:srgbClr val="FAFD00"/>
              </a:gs>
              <a:gs pos="100000">
                <a:srgbClr val="FA4E18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68" name="AutoShape 108"/>
          <p:cNvSpPr>
            <a:spLocks noChangeArrowheads="1"/>
          </p:cNvSpPr>
          <p:nvPr/>
        </p:nvSpPr>
        <p:spPr bwMode="auto">
          <a:xfrm>
            <a:off x="3892550" y="3282950"/>
            <a:ext cx="1511300" cy="139700"/>
          </a:xfrm>
          <a:prstGeom prst="roundRect">
            <a:avLst>
              <a:gd name="adj" fmla="val 12495"/>
            </a:avLst>
          </a:prstGeom>
          <a:gradFill rotWithShape="0">
            <a:gsLst>
              <a:gs pos="0">
                <a:srgbClr val="182F00"/>
              </a:gs>
              <a:gs pos="50000">
                <a:srgbClr val="336600"/>
              </a:gs>
              <a:gs pos="100000">
                <a:srgbClr val="182F00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69" name="Rectangle 109"/>
          <p:cNvSpPr>
            <a:spLocks noChangeArrowheads="1"/>
          </p:cNvSpPr>
          <p:nvPr/>
        </p:nvSpPr>
        <p:spPr bwMode="auto">
          <a:xfrm>
            <a:off x="5257800" y="152400"/>
            <a:ext cx="215900" cy="1739900"/>
          </a:xfrm>
          <a:prstGeom prst="rect">
            <a:avLst/>
          </a:prstGeom>
          <a:gradFill rotWithShape="0">
            <a:gsLst>
              <a:gs pos="0">
                <a:srgbClr val="363636"/>
              </a:gs>
              <a:gs pos="50000">
                <a:srgbClr val="CECECE"/>
              </a:gs>
              <a:gs pos="100000">
                <a:srgbClr val="363636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70" name="AutoShape 110" descr="White marble"/>
          <p:cNvSpPr>
            <a:spLocks noChangeArrowheads="1"/>
          </p:cNvSpPr>
          <p:nvPr/>
        </p:nvSpPr>
        <p:spPr bwMode="auto">
          <a:xfrm>
            <a:off x="5257800" y="609600"/>
            <a:ext cx="381000" cy="838200"/>
          </a:xfrm>
          <a:prstGeom prst="roundRect">
            <a:avLst>
              <a:gd name="adj" fmla="val 16667"/>
            </a:avLst>
          </a:prstGeom>
          <a:blipFill dpi="0" rotWithShape="0">
            <a:blip r:embed="rId6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71" name="AutoShape 111" descr="Sand"/>
          <p:cNvSpPr>
            <a:spLocks noChangeArrowheads="1"/>
          </p:cNvSpPr>
          <p:nvPr/>
        </p:nvSpPr>
        <p:spPr bwMode="auto">
          <a:xfrm>
            <a:off x="5334000" y="685800"/>
            <a:ext cx="304800" cy="685800"/>
          </a:xfrm>
          <a:prstGeom prst="roundRect">
            <a:avLst>
              <a:gd name="adj" fmla="val 16667"/>
            </a:avLst>
          </a:prstGeom>
          <a:blipFill dpi="0" rotWithShape="0">
            <a:blip r:embed="rId7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72" name="Line 112"/>
          <p:cNvSpPr>
            <a:spLocks noChangeShapeType="1"/>
          </p:cNvSpPr>
          <p:nvPr/>
        </p:nvSpPr>
        <p:spPr bwMode="auto">
          <a:xfrm>
            <a:off x="5638800" y="685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73" name="Line 113"/>
          <p:cNvSpPr>
            <a:spLocks noChangeShapeType="1"/>
          </p:cNvSpPr>
          <p:nvPr/>
        </p:nvSpPr>
        <p:spPr bwMode="auto">
          <a:xfrm flipV="1">
            <a:off x="5638800" y="1066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74" name="AutoShape 114"/>
          <p:cNvSpPr>
            <a:spLocks noChangeArrowheads="1"/>
          </p:cNvSpPr>
          <p:nvPr/>
        </p:nvSpPr>
        <p:spPr bwMode="auto">
          <a:xfrm rot="-5400000">
            <a:off x="5295900" y="800100"/>
            <a:ext cx="685800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 w 21600"/>
              <a:gd name="T13" fmla="*/ 0 h 21600"/>
              <a:gd name="T14" fmla="*/ 21150 w 21600"/>
              <a:gd name="T15" fmla="*/ 1226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670" y="10799"/>
                </a:moveTo>
                <a:cubicBezTo>
                  <a:pt x="5670" y="7966"/>
                  <a:pt x="7967" y="5669"/>
                  <a:pt x="10800" y="5670"/>
                </a:cubicBezTo>
                <a:cubicBezTo>
                  <a:pt x="13632" y="5670"/>
                  <a:pt x="15929" y="7966"/>
                  <a:pt x="15929" y="10799"/>
                </a:cubicBezTo>
                <a:lnTo>
                  <a:pt x="21599" y="10797"/>
                </a:lnTo>
                <a:cubicBezTo>
                  <a:pt x="21598" y="4834"/>
                  <a:pt x="16763" y="-1"/>
                  <a:pt x="10799" y="0"/>
                </a:cubicBezTo>
                <a:cubicBezTo>
                  <a:pt x="4836" y="0"/>
                  <a:pt x="1" y="4834"/>
                  <a:pt x="0" y="10797"/>
                </a:cubicBezTo>
                <a:lnTo>
                  <a:pt x="5670" y="10799"/>
                </a:lnTo>
                <a:close/>
              </a:path>
            </a:pathLst>
          </a:custGeom>
          <a:solidFill>
            <a:srgbClr val="FF5008"/>
          </a:solidFill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75" name="Line 115"/>
          <p:cNvSpPr>
            <a:spLocks noChangeShapeType="1"/>
          </p:cNvSpPr>
          <p:nvPr/>
        </p:nvSpPr>
        <p:spPr bwMode="auto">
          <a:xfrm>
            <a:off x="5638800" y="762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76" name="Rectangle 116"/>
          <p:cNvSpPr>
            <a:spLocks noChangeArrowheads="1"/>
          </p:cNvSpPr>
          <p:nvPr/>
        </p:nvSpPr>
        <p:spPr bwMode="auto">
          <a:xfrm>
            <a:off x="5562600" y="990600"/>
            <a:ext cx="228600" cy="76200"/>
          </a:xfrm>
          <a:prstGeom prst="rect">
            <a:avLst/>
          </a:prstGeom>
          <a:solidFill>
            <a:srgbClr val="FAFD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77" name="Rectangle 117"/>
          <p:cNvSpPr>
            <a:spLocks noChangeArrowheads="1"/>
          </p:cNvSpPr>
          <p:nvPr/>
        </p:nvSpPr>
        <p:spPr bwMode="auto">
          <a:xfrm>
            <a:off x="5340350" y="2978150"/>
            <a:ext cx="292100" cy="673100"/>
          </a:xfrm>
          <a:prstGeom prst="rect">
            <a:avLst/>
          </a:prstGeom>
          <a:solidFill>
            <a:srgbClr val="CECEC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78" name="Line 118"/>
          <p:cNvSpPr>
            <a:spLocks noChangeShapeType="1"/>
          </p:cNvSpPr>
          <p:nvPr/>
        </p:nvSpPr>
        <p:spPr bwMode="auto">
          <a:xfrm>
            <a:off x="5410200" y="3022600"/>
            <a:ext cx="0" cy="584200"/>
          </a:xfrm>
          <a:prstGeom prst="line">
            <a:avLst/>
          </a:prstGeom>
          <a:noFill/>
          <a:ln w="1016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79" name="Line 119"/>
          <p:cNvSpPr>
            <a:spLocks noChangeShapeType="1"/>
          </p:cNvSpPr>
          <p:nvPr/>
        </p:nvSpPr>
        <p:spPr bwMode="auto">
          <a:xfrm flipH="1">
            <a:off x="5448300" y="3086100"/>
            <a:ext cx="152400" cy="152400"/>
          </a:xfrm>
          <a:prstGeom prst="line">
            <a:avLst/>
          </a:prstGeom>
          <a:noFill/>
          <a:ln w="76200">
            <a:solidFill>
              <a:srgbClr val="FF5008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80" name="Line 120"/>
          <p:cNvSpPr>
            <a:spLocks noChangeShapeType="1"/>
          </p:cNvSpPr>
          <p:nvPr/>
        </p:nvSpPr>
        <p:spPr bwMode="auto">
          <a:xfrm flipH="1" flipV="1">
            <a:off x="5448300" y="3314700"/>
            <a:ext cx="152400" cy="304800"/>
          </a:xfrm>
          <a:prstGeom prst="line">
            <a:avLst/>
          </a:prstGeom>
          <a:noFill/>
          <a:ln w="76200">
            <a:solidFill>
              <a:srgbClr val="FF5008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81" name="Rectangle 121"/>
          <p:cNvSpPr>
            <a:spLocks noChangeArrowheads="1"/>
          </p:cNvSpPr>
          <p:nvPr/>
        </p:nvSpPr>
        <p:spPr bwMode="auto">
          <a:xfrm>
            <a:off x="5492750" y="3282950"/>
            <a:ext cx="139700" cy="635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82" name="AutoShape 122" descr="White marble"/>
          <p:cNvSpPr>
            <a:spLocks noChangeArrowheads="1"/>
          </p:cNvSpPr>
          <p:nvPr/>
        </p:nvSpPr>
        <p:spPr bwMode="auto">
          <a:xfrm>
            <a:off x="5334000" y="2895600"/>
            <a:ext cx="381000" cy="838200"/>
          </a:xfrm>
          <a:prstGeom prst="roundRect">
            <a:avLst>
              <a:gd name="adj" fmla="val 16667"/>
            </a:avLst>
          </a:prstGeom>
          <a:blipFill dpi="0" rotWithShape="0">
            <a:blip r:embed="rId6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83" name="AutoShape 123" descr="Wave"/>
          <p:cNvSpPr>
            <a:spLocks noChangeArrowheads="1"/>
          </p:cNvSpPr>
          <p:nvPr/>
        </p:nvSpPr>
        <p:spPr bwMode="auto">
          <a:xfrm>
            <a:off x="5410200" y="2971800"/>
            <a:ext cx="304800" cy="685800"/>
          </a:xfrm>
          <a:prstGeom prst="roundRect">
            <a:avLst>
              <a:gd name="adj" fmla="val 16667"/>
            </a:avLst>
          </a:prstGeom>
          <a:pattFill prst="wave">
            <a:fgClr>
              <a:schemeClr val="hlink"/>
            </a:fgClr>
            <a:bgClr>
              <a:srgbClr val="FAFD00"/>
            </a:bgClr>
          </a:patt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84" name="Line 124"/>
          <p:cNvSpPr>
            <a:spLocks noChangeShapeType="1"/>
          </p:cNvSpPr>
          <p:nvPr/>
        </p:nvSpPr>
        <p:spPr bwMode="auto">
          <a:xfrm>
            <a:off x="57150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85" name="Line 125"/>
          <p:cNvSpPr>
            <a:spLocks noChangeShapeType="1"/>
          </p:cNvSpPr>
          <p:nvPr/>
        </p:nvSpPr>
        <p:spPr bwMode="auto">
          <a:xfrm flipV="1">
            <a:off x="5715000" y="3352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86" name="AutoShape 126"/>
          <p:cNvSpPr>
            <a:spLocks noChangeArrowheads="1"/>
          </p:cNvSpPr>
          <p:nvPr/>
        </p:nvSpPr>
        <p:spPr bwMode="auto">
          <a:xfrm rot="-5400000">
            <a:off x="5372100" y="3086100"/>
            <a:ext cx="685800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 w 21600"/>
              <a:gd name="T13" fmla="*/ 0 h 21600"/>
              <a:gd name="T14" fmla="*/ 21150 w 21600"/>
              <a:gd name="T15" fmla="*/ 1226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670" y="10799"/>
                </a:moveTo>
                <a:cubicBezTo>
                  <a:pt x="5670" y="7966"/>
                  <a:pt x="7967" y="5669"/>
                  <a:pt x="10800" y="5670"/>
                </a:cubicBezTo>
                <a:cubicBezTo>
                  <a:pt x="13632" y="5670"/>
                  <a:pt x="15929" y="7966"/>
                  <a:pt x="15929" y="10799"/>
                </a:cubicBezTo>
                <a:lnTo>
                  <a:pt x="21599" y="10797"/>
                </a:lnTo>
                <a:cubicBezTo>
                  <a:pt x="21598" y="4834"/>
                  <a:pt x="16763" y="-1"/>
                  <a:pt x="10799" y="0"/>
                </a:cubicBezTo>
                <a:cubicBezTo>
                  <a:pt x="4836" y="0"/>
                  <a:pt x="1" y="4834"/>
                  <a:pt x="0" y="10797"/>
                </a:cubicBezTo>
                <a:lnTo>
                  <a:pt x="5670" y="10799"/>
                </a:lnTo>
                <a:close/>
              </a:path>
            </a:pathLst>
          </a:custGeom>
          <a:solidFill>
            <a:srgbClr val="FF5008"/>
          </a:solidFill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87" name="Line 127"/>
          <p:cNvSpPr>
            <a:spLocks noChangeShapeType="1"/>
          </p:cNvSpPr>
          <p:nvPr/>
        </p:nvSpPr>
        <p:spPr bwMode="auto">
          <a:xfrm>
            <a:off x="5715000" y="3048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88" name="Oval 128"/>
          <p:cNvSpPr>
            <a:spLocks noChangeArrowheads="1"/>
          </p:cNvSpPr>
          <p:nvPr/>
        </p:nvSpPr>
        <p:spPr bwMode="auto">
          <a:xfrm>
            <a:off x="4953000" y="914400"/>
            <a:ext cx="228600" cy="152400"/>
          </a:xfrm>
          <a:prstGeom prst="ellipse">
            <a:avLst/>
          </a:prstGeom>
          <a:gradFill rotWithShape="0">
            <a:gsLst>
              <a:gs pos="0">
                <a:srgbClr val="182F00"/>
              </a:gs>
              <a:gs pos="50000">
                <a:srgbClr val="336600"/>
              </a:gs>
              <a:gs pos="100000">
                <a:srgbClr val="182F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89" name="Line 129"/>
          <p:cNvSpPr>
            <a:spLocks noChangeShapeType="1"/>
          </p:cNvSpPr>
          <p:nvPr/>
        </p:nvSpPr>
        <p:spPr bwMode="auto">
          <a:xfrm>
            <a:off x="4038600" y="3352800"/>
            <a:ext cx="914400" cy="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90" name="AutoShape 130" descr="White marble"/>
          <p:cNvSpPr>
            <a:spLocks noChangeArrowheads="1"/>
          </p:cNvSpPr>
          <p:nvPr/>
        </p:nvSpPr>
        <p:spPr bwMode="auto">
          <a:xfrm rot="-5400000">
            <a:off x="5295900" y="3314700"/>
            <a:ext cx="304800" cy="76200"/>
          </a:xfrm>
          <a:custGeom>
            <a:avLst/>
            <a:gdLst>
              <a:gd name="T0" fmla="*/ 2147483647 w 21600"/>
              <a:gd name="T1" fmla="*/ 5901048 h 21600"/>
              <a:gd name="T2" fmla="*/ 2147483647 w 21600"/>
              <a:gd name="T3" fmla="*/ 11802135 h 21600"/>
              <a:gd name="T4" fmla="*/ 0 w 21600"/>
              <a:gd name="T5" fmla="*/ 5901048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1800 w 21600"/>
              <a:gd name="T13" fmla="*/ 1800 h 21600"/>
              <a:gd name="T14" fmla="*/ 19800 w 21600"/>
              <a:gd name="T15" fmla="*/ 198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91" name="Freeform 131" descr="White marble"/>
          <p:cNvSpPr>
            <a:spLocks/>
          </p:cNvSpPr>
          <p:nvPr/>
        </p:nvSpPr>
        <p:spPr bwMode="auto">
          <a:xfrm>
            <a:off x="5334000" y="3200400"/>
            <a:ext cx="152400" cy="314325"/>
          </a:xfrm>
          <a:custGeom>
            <a:avLst/>
            <a:gdLst>
              <a:gd name="T0" fmla="*/ 2147483647 w 88"/>
              <a:gd name="T1" fmla="*/ 0 h 204"/>
              <a:gd name="T2" fmla="*/ 2147483647 w 88"/>
              <a:gd name="T3" fmla="*/ 2147483647 h 204"/>
              <a:gd name="T4" fmla="*/ 2147483647 w 88"/>
              <a:gd name="T5" fmla="*/ 2147483647 h 204"/>
              <a:gd name="T6" fmla="*/ 2147483647 w 88"/>
              <a:gd name="T7" fmla="*/ 2147483647 h 204"/>
              <a:gd name="T8" fmla="*/ 2147483647 w 88"/>
              <a:gd name="T9" fmla="*/ 2147483647 h 204"/>
              <a:gd name="T10" fmla="*/ 2147483647 w 88"/>
              <a:gd name="T11" fmla="*/ 2147483647 h 204"/>
              <a:gd name="T12" fmla="*/ 2147483647 w 88"/>
              <a:gd name="T13" fmla="*/ 2147483647 h 204"/>
              <a:gd name="T14" fmla="*/ 2147483647 w 88"/>
              <a:gd name="T15" fmla="*/ 2147483647 h 204"/>
              <a:gd name="T16" fmla="*/ 2147483647 w 88"/>
              <a:gd name="T17" fmla="*/ 2147483647 h 204"/>
              <a:gd name="T18" fmla="*/ 2147483647 w 88"/>
              <a:gd name="T19" fmla="*/ 2147483647 h 204"/>
              <a:gd name="T20" fmla="*/ 2147483647 w 88"/>
              <a:gd name="T21" fmla="*/ 2147483647 h 204"/>
              <a:gd name="T22" fmla="*/ 2147483647 w 88"/>
              <a:gd name="T23" fmla="*/ 2147483647 h 204"/>
              <a:gd name="T24" fmla="*/ 2147483647 w 88"/>
              <a:gd name="T25" fmla="*/ 2147483647 h 204"/>
              <a:gd name="T26" fmla="*/ 2147483647 w 88"/>
              <a:gd name="T27" fmla="*/ 0 h 20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88"/>
              <a:gd name="T43" fmla="*/ 0 h 204"/>
              <a:gd name="T44" fmla="*/ 88 w 88"/>
              <a:gd name="T45" fmla="*/ 204 h 204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88" h="204">
                <a:moveTo>
                  <a:pt x="17" y="0"/>
                </a:moveTo>
                <a:cubicBezTo>
                  <a:pt x="42" y="8"/>
                  <a:pt x="29" y="5"/>
                  <a:pt x="56" y="9"/>
                </a:cubicBezTo>
                <a:cubicBezTo>
                  <a:pt x="59" y="11"/>
                  <a:pt x="63" y="12"/>
                  <a:pt x="65" y="15"/>
                </a:cubicBezTo>
                <a:cubicBezTo>
                  <a:pt x="68" y="20"/>
                  <a:pt x="71" y="33"/>
                  <a:pt x="71" y="33"/>
                </a:cubicBezTo>
                <a:cubicBezTo>
                  <a:pt x="67" y="45"/>
                  <a:pt x="70" y="54"/>
                  <a:pt x="74" y="66"/>
                </a:cubicBezTo>
                <a:cubicBezTo>
                  <a:pt x="78" y="93"/>
                  <a:pt x="87" y="109"/>
                  <a:pt x="77" y="138"/>
                </a:cubicBezTo>
                <a:cubicBezTo>
                  <a:pt x="79" y="156"/>
                  <a:pt x="88" y="168"/>
                  <a:pt x="74" y="177"/>
                </a:cubicBezTo>
                <a:cubicBezTo>
                  <a:pt x="58" y="201"/>
                  <a:pt x="49" y="200"/>
                  <a:pt x="20" y="204"/>
                </a:cubicBezTo>
                <a:cubicBezTo>
                  <a:pt x="1" y="175"/>
                  <a:pt x="12" y="137"/>
                  <a:pt x="20" y="105"/>
                </a:cubicBezTo>
                <a:cubicBezTo>
                  <a:pt x="15" y="87"/>
                  <a:pt x="18" y="97"/>
                  <a:pt x="11" y="75"/>
                </a:cubicBezTo>
                <a:cubicBezTo>
                  <a:pt x="10" y="72"/>
                  <a:pt x="8" y="66"/>
                  <a:pt x="8" y="66"/>
                </a:cubicBezTo>
                <a:cubicBezTo>
                  <a:pt x="9" y="47"/>
                  <a:pt x="0" y="23"/>
                  <a:pt x="14" y="9"/>
                </a:cubicBezTo>
                <a:cubicBezTo>
                  <a:pt x="16" y="7"/>
                  <a:pt x="22" y="9"/>
                  <a:pt x="23" y="6"/>
                </a:cubicBezTo>
                <a:cubicBezTo>
                  <a:pt x="24" y="3"/>
                  <a:pt x="19" y="2"/>
                  <a:pt x="17" y="0"/>
                </a:cubicBez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252" name="Oval 132"/>
          <p:cNvSpPr>
            <a:spLocks noChangeArrowheads="1"/>
          </p:cNvSpPr>
          <p:nvPr/>
        </p:nvSpPr>
        <p:spPr bwMode="auto">
          <a:xfrm>
            <a:off x="5257800" y="3276600"/>
            <a:ext cx="228600" cy="152400"/>
          </a:xfrm>
          <a:prstGeom prst="ellipse">
            <a:avLst/>
          </a:prstGeom>
          <a:gradFill rotWithShape="0">
            <a:gsLst>
              <a:gs pos="0">
                <a:srgbClr val="182F00"/>
              </a:gs>
              <a:gs pos="50000">
                <a:srgbClr val="336600"/>
              </a:gs>
              <a:gs pos="100000">
                <a:srgbClr val="182F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93" name="Rectangle 133"/>
          <p:cNvSpPr>
            <a:spLocks noChangeArrowheads="1"/>
          </p:cNvSpPr>
          <p:nvPr/>
        </p:nvSpPr>
        <p:spPr bwMode="auto">
          <a:xfrm>
            <a:off x="5257800" y="3200400"/>
            <a:ext cx="152400" cy="762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94" name="Rectangle 134"/>
          <p:cNvSpPr>
            <a:spLocks noChangeArrowheads="1"/>
          </p:cNvSpPr>
          <p:nvPr/>
        </p:nvSpPr>
        <p:spPr bwMode="auto">
          <a:xfrm>
            <a:off x="5257800" y="3429000"/>
            <a:ext cx="152400" cy="762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95" name="Freeform 135"/>
          <p:cNvSpPr>
            <a:spLocks/>
          </p:cNvSpPr>
          <p:nvPr/>
        </p:nvSpPr>
        <p:spPr bwMode="auto">
          <a:xfrm>
            <a:off x="5338763" y="3200400"/>
            <a:ext cx="85725" cy="76200"/>
          </a:xfrm>
          <a:custGeom>
            <a:avLst/>
            <a:gdLst>
              <a:gd name="T0" fmla="*/ 0 w 54"/>
              <a:gd name="T1" fmla="*/ 0 h 48"/>
              <a:gd name="T2" fmla="*/ 2147483647 w 54"/>
              <a:gd name="T3" fmla="*/ 2147483647 h 48"/>
              <a:gd name="T4" fmla="*/ 2147483647 w 54"/>
              <a:gd name="T5" fmla="*/ 2147483647 h 48"/>
              <a:gd name="T6" fmla="*/ 0 60000 65536"/>
              <a:gd name="T7" fmla="*/ 0 60000 65536"/>
              <a:gd name="T8" fmla="*/ 0 60000 65536"/>
              <a:gd name="T9" fmla="*/ 0 w 54"/>
              <a:gd name="T10" fmla="*/ 0 h 48"/>
              <a:gd name="T11" fmla="*/ 54 w 54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4" h="48">
                <a:moveTo>
                  <a:pt x="0" y="0"/>
                </a:moveTo>
                <a:cubicBezTo>
                  <a:pt x="19" y="2"/>
                  <a:pt x="27" y="2"/>
                  <a:pt x="42" y="12"/>
                </a:cubicBezTo>
                <a:cubicBezTo>
                  <a:pt x="46" y="23"/>
                  <a:pt x="54" y="37"/>
                  <a:pt x="54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96" name="Freeform 136"/>
          <p:cNvSpPr>
            <a:spLocks/>
          </p:cNvSpPr>
          <p:nvPr/>
        </p:nvSpPr>
        <p:spPr bwMode="auto">
          <a:xfrm>
            <a:off x="5334000" y="3429000"/>
            <a:ext cx="90488" cy="76200"/>
          </a:xfrm>
          <a:custGeom>
            <a:avLst/>
            <a:gdLst>
              <a:gd name="T0" fmla="*/ 0 w 57"/>
              <a:gd name="T1" fmla="*/ 2147483647 h 48"/>
              <a:gd name="T2" fmla="*/ 2147483647 w 57"/>
              <a:gd name="T3" fmla="*/ 2147483647 h 48"/>
              <a:gd name="T4" fmla="*/ 2147483647 w 57"/>
              <a:gd name="T5" fmla="*/ 2147483647 h 48"/>
              <a:gd name="T6" fmla="*/ 2147483647 w 57"/>
              <a:gd name="T7" fmla="*/ 0 h 4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48"/>
              <a:gd name="T14" fmla="*/ 57 w 57"/>
              <a:gd name="T15" fmla="*/ 48 h 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48">
                <a:moveTo>
                  <a:pt x="0" y="48"/>
                </a:moveTo>
                <a:cubicBezTo>
                  <a:pt x="6" y="44"/>
                  <a:pt x="11" y="38"/>
                  <a:pt x="18" y="36"/>
                </a:cubicBezTo>
                <a:cubicBezTo>
                  <a:pt x="24" y="34"/>
                  <a:pt x="36" y="30"/>
                  <a:pt x="36" y="30"/>
                </a:cubicBezTo>
                <a:cubicBezTo>
                  <a:pt x="45" y="17"/>
                  <a:pt x="50" y="15"/>
                  <a:pt x="57" y="0"/>
                </a:cubicBezTo>
              </a:path>
            </a:pathLst>
          </a:custGeom>
          <a:solidFill>
            <a:schemeClr val="hlink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97" name="Text Box 137"/>
          <p:cNvSpPr txBox="1">
            <a:spLocks noChangeArrowheads="1"/>
          </p:cNvSpPr>
          <p:nvPr/>
        </p:nvSpPr>
        <p:spPr bwMode="auto">
          <a:xfrm>
            <a:off x="304800" y="609600"/>
            <a:ext cx="2286000" cy="835025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latin typeface="Times New Roman" pitchFamily="18" charset="0"/>
              </a:rPr>
              <a:t>The firing pin is recessed</a:t>
            </a:r>
          </a:p>
        </p:txBody>
      </p:sp>
      <p:sp>
        <p:nvSpPr>
          <p:cNvPr id="41098" name="Line 138"/>
          <p:cNvSpPr>
            <a:spLocks noChangeShapeType="1"/>
          </p:cNvSpPr>
          <p:nvPr/>
        </p:nvSpPr>
        <p:spPr bwMode="auto">
          <a:xfrm flipV="1">
            <a:off x="1676400" y="1066800"/>
            <a:ext cx="1905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099" name="Text Box 139"/>
          <p:cNvSpPr txBox="1">
            <a:spLocks noChangeArrowheads="1"/>
          </p:cNvSpPr>
          <p:nvPr/>
        </p:nvSpPr>
        <p:spPr bwMode="auto">
          <a:xfrm>
            <a:off x="228600" y="2743200"/>
            <a:ext cx="3444875" cy="120015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latin typeface="Times New Roman" pitchFamily="18" charset="0"/>
              </a:rPr>
              <a:t>The firing pin strikes the primer, sending the bullet down the barrel.</a:t>
            </a:r>
          </a:p>
        </p:txBody>
      </p:sp>
      <p:sp>
        <p:nvSpPr>
          <p:cNvPr id="41100" name="Text Box 140"/>
          <p:cNvSpPr txBox="1">
            <a:spLocks noChangeArrowheads="1"/>
          </p:cNvSpPr>
          <p:nvPr/>
        </p:nvSpPr>
        <p:spPr bwMode="auto">
          <a:xfrm>
            <a:off x="288925" y="5070475"/>
            <a:ext cx="3265488" cy="120015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latin typeface="Times New Roman" pitchFamily="18" charset="0"/>
              </a:rPr>
              <a:t>The back of the primer is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latin typeface="Times New Roman" pitchFamily="18" charset="0"/>
              </a:rPr>
              <a:t> slammed back onto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latin typeface="Times New Roman" pitchFamily="18" charset="0"/>
              </a:rPr>
              <a:t> the breech.</a:t>
            </a:r>
          </a:p>
        </p:txBody>
      </p:sp>
      <p:sp>
        <p:nvSpPr>
          <p:cNvPr id="41101" name="Text Box 141"/>
          <p:cNvSpPr txBox="1">
            <a:spLocks noChangeArrowheads="1"/>
          </p:cNvSpPr>
          <p:nvPr/>
        </p:nvSpPr>
        <p:spPr bwMode="auto">
          <a:xfrm>
            <a:off x="8124825" y="6689725"/>
            <a:ext cx="10191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500">
                <a:solidFill>
                  <a:prstClr val="black"/>
                </a:solidFill>
                <a:latin typeface="Times New Roman" pitchFamily="18" charset="0"/>
              </a:rPr>
              <a:t>Louise Walzer, JPSO Crime Lab</a:t>
            </a:r>
          </a:p>
        </p:txBody>
      </p:sp>
      <p:sp>
        <p:nvSpPr>
          <p:cNvPr id="41102" name="Rectangle 142"/>
          <p:cNvSpPr>
            <a:spLocks noChangeArrowheads="1"/>
          </p:cNvSpPr>
          <p:nvPr/>
        </p:nvSpPr>
        <p:spPr bwMode="auto">
          <a:xfrm>
            <a:off x="5562600" y="3962400"/>
            <a:ext cx="4191000" cy="215900"/>
          </a:xfrm>
          <a:prstGeom prst="rect">
            <a:avLst/>
          </a:prstGeom>
          <a:gradFill rotWithShape="0">
            <a:gsLst>
              <a:gs pos="0">
                <a:srgbClr val="CECECE"/>
              </a:gs>
              <a:gs pos="100000">
                <a:srgbClr val="212121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12970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52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2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6" grpId="0" animBg="1"/>
      <p:bldP spid="525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7010400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20000">
                <a:srgbClr val="85C2FF"/>
              </a:gs>
              <a:gs pos="35001">
                <a:srgbClr val="C4D6EB"/>
              </a:gs>
              <a:gs pos="50000">
                <a:srgbClr val="FFEBFA"/>
              </a:gs>
              <a:gs pos="64999">
                <a:srgbClr val="C4D6EB"/>
              </a:gs>
              <a:gs pos="80000">
                <a:srgbClr val="85C2FF"/>
              </a:gs>
              <a:gs pos="100000">
                <a:srgbClr val="5E9E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2895600" y="3429000"/>
            <a:ext cx="3810000" cy="3429000"/>
          </a:xfrm>
          <a:prstGeom prst="rect">
            <a:avLst/>
          </a:prstGeom>
          <a:gradFill rotWithShape="0">
            <a:gsLst>
              <a:gs pos="0">
                <a:srgbClr val="777777"/>
              </a:gs>
              <a:gs pos="50000">
                <a:srgbClr val="9B9B9B"/>
              </a:gs>
              <a:gs pos="100000">
                <a:srgbClr val="777777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988" name="Oval 4"/>
          <p:cNvSpPr>
            <a:spLocks noChangeArrowheads="1"/>
          </p:cNvSpPr>
          <p:nvPr/>
        </p:nvSpPr>
        <p:spPr bwMode="auto">
          <a:xfrm>
            <a:off x="2743200" y="2209800"/>
            <a:ext cx="4114800" cy="1905000"/>
          </a:xfrm>
          <a:prstGeom prst="ellipse">
            <a:avLst/>
          </a:prstGeom>
          <a:solidFill>
            <a:srgbClr val="77777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989" name="Oval 5"/>
          <p:cNvSpPr>
            <a:spLocks noChangeArrowheads="1"/>
          </p:cNvSpPr>
          <p:nvPr/>
        </p:nvSpPr>
        <p:spPr bwMode="auto">
          <a:xfrm>
            <a:off x="2743200" y="2057400"/>
            <a:ext cx="4114800" cy="1905000"/>
          </a:xfrm>
          <a:prstGeom prst="ellipse">
            <a:avLst/>
          </a:prstGeom>
          <a:gradFill rotWithShape="0">
            <a:gsLst>
              <a:gs pos="0">
                <a:srgbClr val="8D8D8D"/>
              </a:gs>
              <a:gs pos="50000">
                <a:srgbClr val="777777"/>
              </a:gs>
              <a:gs pos="100000">
                <a:srgbClr val="8D8D8D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990" name="Oval 6"/>
          <p:cNvSpPr>
            <a:spLocks noChangeArrowheads="1"/>
          </p:cNvSpPr>
          <p:nvPr/>
        </p:nvSpPr>
        <p:spPr bwMode="auto">
          <a:xfrm>
            <a:off x="3505200" y="2362200"/>
            <a:ext cx="2438400" cy="1219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199" name="Oval 7"/>
          <p:cNvSpPr>
            <a:spLocks noChangeArrowheads="1"/>
          </p:cNvSpPr>
          <p:nvPr/>
        </p:nvSpPr>
        <p:spPr bwMode="auto">
          <a:xfrm>
            <a:off x="4114800" y="2667000"/>
            <a:ext cx="1219200" cy="5334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chemeClr val="folHlink">
                  <a:gamma/>
                  <a:shade val="46275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992" name="Oval 8"/>
          <p:cNvSpPr>
            <a:spLocks noChangeArrowheads="1"/>
          </p:cNvSpPr>
          <p:nvPr/>
        </p:nvSpPr>
        <p:spPr bwMode="auto">
          <a:xfrm>
            <a:off x="4191000" y="2819400"/>
            <a:ext cx="1066800" cy="38100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>
            <a:off x="4800600" y="2362200"/>
            <a:ext cx="838200" cy="15240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>
            <a:off x="4191000" y="2438400"/>
            <a:ext cx="1066800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995" name="Freeform 11"/>
          <p:cNvSpPr>
            <a:spLocks/>
          </p:cNvSpPr>
          <p:nvPr/>
        </p:nvSpPr>
        <p:spPr bwMode="auto">
          <a:xfrm>
            <a:off x="4233863" y="2755900"/>
            <a:ext cx="1023937" cy="177800"/>
          </a:xfrm>
          <a:custGeom>
            <a:avLst/>
            <a:gdLst>
              <a:gd name="T0" fmla="*/ 2147483647 w 645"/>
              <a:gd name="T1" fmla="*/ 2147483647 h 112"/>
              <a:gd name="T2" fmla="*/ 2147483647 w 645"/>
              <a:gd name="T3" fmla="*/ 2147483647 h 112"/>
              <a:gd name="T4" fmla="*/ 2147483647 w 645"/>
              <a:gd name="T5" fmla="*/ 2147483647 h 112"/>
              <a:gd name="T6" fmla="*/ 2147483647 w 645"/>
              <a:gd name="T7" fmla="*/ 0 h 112"/>
              <a:gd name="T8" fmla="*/ 2147483647 w 645"/>
              <a:gd name="T9" fmla="*/ 2147483647 h 112"/>
              <a:gd name="T10" fmla="*/ 2147483647 w 645"/>
              <a:gd name="T11" fmla="*/ 2147483647 h 112"/>
              <a:gd name="T12" fmla="*/ 2147483647 w 645"/>
              <a:gd name="T13" fmla="*/ 2147483647 h 112"/>
              <a:gd name="T14" fmla="*/ 2147483647 w 645"/>
              <a:gd name="T15" fmla="*/ 2147483647 h 112"/>
              <a:gd name="T16" fmla="*/ 2147483647 w 645"/>
              <a:gd name="T17" fmla="*/ 2147483647 h 112"/>
              <a:gd name="T18" fmla="*/ 2147483647 w 645"/>
              <a:gd name="T19" fmla="*/ 2147483647 h 112"/>
              <a:gd name="T20" fmla="*/ 2147483647 w 645"/>
              <a:gd name="T21" fmla="*/ 2147483647 h 112"/>
              <a:gd name="T22" fmla="*/ 2147483647 w 645"/>
              <a:gd name="T23" fmla="*/ 2147483647 h 112"/>
              <a:gd name="T24" fmla="*/ 2147483647 w 645"/>
              <a:gd name="T25" fmla="*/ 2147483647 h 11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45"/>
              <a:gd name="T40" fmla="*/ 0 h 112"/>
              <a:gd name="T41" fmla="*/ 645 w 645"/>
              <a:gd name="T42" fmla="*/ 112 h 11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45" h="112">
                <a:moveTo>
                  <a:pt x="13" y="112"/>
                </a:moveTo>
                <a:cubicBezTo>
                  <a:pt x="34" y="49"/>
                  <a:pt x="83" y="57"/>
                  <a:pt x="133" y="32"/>
                </a:cubicBezTo>
                <a:cubicBezTo>
                  <a:pt x="153" y="22"/>
                  <a:pt x="158" y="10"/>
                  <a:pt x="181" y="8"/>
                </a:cubicBezTo>
                <a:cubicBezTo>
                  <a:pt x="248" y="3"/>
                  <a:pt x="314" y="3"/>
                  <a:pt x="381" y="0"/>
                </a:cubicBezTo>
                <a:cubicBezTo>
                  <a:pt x="569" y="9"/>
                  <a:pt x="492" y="0"/>
                  <a:pt x="589" y="32"/>
                </a:cubicBezTo>
                <a:cubicBezTo>
                  <a:pt x="592" y="40"/>
                  <a:pt x="591" y="50"/>
                  <a:pt x="597" y="56"/>
                </a:cubicBezTo>
                <a:cubicBezTo>
                  <a:pt x="613" y="72"/>
                  <a:pt x="645" y="56"/>
                  <a:pt x="597" y="72"/>
                </a:cubicBezTo>
                <a:cubicBezTo>
                  <a:pt x="489" y="54"/>
                  <a:pt x="592" y="78"/>
                  <a:pt x="525" y="48"/>
                </a:cubicBezTo>
                <a:cubicBezTo>
                  <a:pt x="510" y="41"/>
                  <a:pt x="477" y="32"/>
                  <a:pt x="477" y="32"/>
                </a:cubicBezTo>
                <a:cubicBezTo>
                  <a:pt x="365" y="35"/>
                  <a:pt x="253" y="33"/>
                  <a:pt x="141" y="40"/>
                </a:cubicBezTo>
                <a:cubicBezTo>
                  <a:pt x="131" y="41"/>
                  <a:pt x="126" y="52"/>
                  <a:pt x="117" y="56"/>
                </a:cubicBezTo>
                <a:cubicBezTo>
                  <a:pt x="104" y="62"/>
                  <a:pt x="12" y="91"/>
                  <a:pt x="5" y="96"/>
                </a:cubicBezTo>
                <a:cubicBezTo>
                  <a:pt x="0" y="100"/>
                  <a:pt x="10" y="107"/>
                  <a:pt x="13" y="112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204" name="Freeform 12"/>
          <p:cNvSpPr>
            <a:spLocks/>
          </p:cNvSpPr>
          <p:nvPr/>
        </p:nvSpPr>
        <p:spPr bwMode="auto">
          <a:xfrm>
            <a:off x="4343400" y="2895600"/>
            <a:ext cx="909638" cy="287338"/>
          </a:xfrm>
          <a:custGeom>
            <a:avLst/>
            <a:gdLst>
              <a:gd name="T0" fmla="*/ 2147483647 w 573"/>
              <a:gd name="T1" fmla="*/ 2147483647 h 181"/>
              <a:gd name="T2" fmla="*/ 2147483647 w 573"/>
              <a:gd name="T3" fmla="*/ 2147483647 h 181"/>
              <a:gd name="T4" fmla="*/ 2147483647 w 573"/>
              <a:gd name="T5" fmla="*/ 2147483647 h 181"/>
              <a:gd name="T6" fmla="*/ 2147483647 w 573"/>
              <a:gd name="T7" fmla="*/ 2147483647 h 181"/>
              <a:gd name="T8" fmla="*/ 2147483647 w 573"/>
              <a:gd name="T9" fmla="*/ 2147483647 h 181"/>
              <a:gd name="T10" fmla="*/ 2147483647 w 573"/>
              <a:gd name="T11" fmla="*/ 2147483647 h 181"/>
              <a:gd name="T12" fmla="*/ 2147483647 w 573"/>
              <a:gd name="T13" fmla="*/ 2147483647 h 181"/>
              <a:gd name="T14" fmla="*/ 2147483647 w 573"/>
              <a:gd name="T15" fmla="*/ 2147483647 h 181"/>
              <a:gd name="T16" fmla="*/ 2147483647 w 573"/>
              <a:gd name="T17" fmla="*/ 2147483647 h 181"/>
              <a:gd name="T18" fmla="*/ 2147483647 w 573"/>
              <a:gd name="T19" fmla="*/ 2147483647 h 181"/>
              <a:gd name="T20" fmla="*/ 2147483647 w 573"/>
              <a:gd name="T21" fmla="*/ 2147483647 h 181"/>
              <a:gd name="T22" fmla="*/ 2147483647 w 573"/>
              <a:gd name="T23" fmla="*/ 2147483647 h 181"/>
              <a:gd name="T24" fmla="*/ 2147483647 w 573"/>
              <a:gd name="T25" fmla="*/ 2147483647 h 181"/>
              <a:gd name="T26" fmla="*/ 2147483647 w 573"/>
              <a:gd name="T27" fmla="*/ 2147483647 h 181"/>
              <a:gd name="T28" fmla="*/ 2147483647 w 573"/>
              <a:gd name="T29" fmla="*/ 2147483647 h 181"/>
              <a:gd name="T30" fmla="*/ 2147483647 w 573"/>
              <a:gd name="T31" fmla="*/ 2147483647 h 181"/>
              <a:gd name="T32" fmla="*/ 2147483647 w 573"/>
              <a:gd name="T33" fmla="*/ 2147483647 h 181"/>
              <a:gd name="T34" fmla="*/ 2147483647 w 573"/>
              <a:gd name="T35" fmla="*/ 2147483647 h 181"/>
              <a:gd name="T36" fmla="*/ 2147483647 w 573"/>
              <a:gd name="T37" fmla="*/ 0 h 181"/>
              <a:gd name="T38" fmla="*/ 2147483647 w 573"/>
              <a:gd name="T39" fmla="*/ 2147483647 h 181"/>
              <a:gd name="T40" fmla="*/ 2147483647 w 573"/>
              <a:gd name="T41" fmla="*/ 2147483647 h 181"/>
              <a:gd name="T42" fmla="*/ 2147483647 w 573"/>
              <a:gd name="T43" fmla="*/ 2147483647 h 18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573"/>
              <a:gd name="T67" fmla="*/ 0 h 181"/>
              <a:gd name="T68" fmla="*/ 573 w 573"/>
              <a:gd name="T69" fmla="*/ 181 h 181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573" h="181">
                <a:moveTo>
                  <a:pt x="52" y="24"/>
                </a:moveTo>
                <a:cubicBezTo>
                  <a:pt x="55" y="35"/>
                  <a:pt x="52" y="49"/>
                  <a:pt x="60" y="56"/>
                </a:cubicBezTo>
                <a:cubicBezTo>
                  <a:pt x="73" y="67"/>
                  <a:pt x="108" y="72"/>
                  <a:pt x="108" y="72"/>
                </a:cubicBezTo>
                <a:cubicBezTo>
                  <a:pt x="144" y="126"/>
                  <a:pt x="102" y="73"/>
                  <a:pt x="148" y="104"/>
                </a:cubicBezTo>
                <a:cubicBezTo>
                  <a:pt x="208" y="144"/>
                  <a:pt x="139" y="117"/>
                  <a:pt x="196" y="136"/>
                </a:cubicBezTo>
                <a:cubicBezTo>
                  <a:pt x="247" y="133"/>
                  <a:pt x="298" y="135"/>
                  <a:pt x="348" y="128"/>
                </a:cubicBezTo>
                <a:cubicBezTo>
                  <a:pt x="358" y="127"/>
                  <a:pt x="363" y="116"/>
                  <a:pt x="372" y="112"/>
                </a:cubicBezTo>
                <a:cubicBezTo>
                  <a:pt x="392" y="102"/>
                  <a:pt x="426" y="99"/>
                  <a:pt x="444" y="96"/>
                </a:cubicBezTo>
                <a:cubicBezTo>
                  <a:pt x="451" y="75"/>
                  <a:pt x="444" y="48"/>
                  <a:pt x="460" y="32"/>
                </a:cubicBezTo>
                <a:cubicBezTo>
                  <a:pt x="472" y="20"/>
                  <a:pt x="508" y="16"/>
                  <a:pt x="508" y="16"/>
                </a:cubicBezTo>
                <a:cubicBezTo>
                  <a:pt x="520" y="19"/>
                  <a:pt x="573" y="21"/>
                  <a:pt x="532" y="56"/>
                </a:cubicBezTo>
                <a:cubicBezTo>
                  <a:pt x="519" y="67"/>
                  <a:pt x="484" y="72"/>
                  <a:pt x="484" y="72"/>
                </a:cubicBezTo>
                <a:cubicBezTo>
                  <a:pt x="464" y="132"/>
                  <a:pt x="422" y="129"/>
                  <a:pt x="364" y="136"/>
                </a:cubicBezTo>
                <a:cubicBezTo>
                  <a:pt x="296" y="181"/>
                  <a:pt x="321" y="171"/>
                  <a:pt x="164" y="144"/>
                </a:cubicBezTo>
                <a:cubicBezTo>
                  <a:pt x="156" y="143"/>
                  <a:pt x="163" y="125"/>
                  <a:pt x="156" y="120"/>
                </a:cubicBezTo>
                <a:cubicBezTo>
                  <a:pt x="132" y="103"/>
                  <a:pt x="68" y="99"/>
                  <a:pt x="44" y="96"/>
                </a:cubicBezTo>
                <a:cubicBezTo>
                  <a:pt x="41" y="77"/>
                  <a:pt x="44" y="57"/>
                  <a:pt x="36" y="40"/>
                </a:cubicBezTo>
                <a:cubicBezTo>
                  <a:pt x="32" y="32"/>
                  <a:pt x="16" y="40"/>
                  <a:pt x="12" y="32"/>
                </a:cubicBezTo>
                <a:cubicBezTo>
                  <a:pt x="0" y="8"/>
                  <a:pt x="35" y="3"/>
                  <a:pt x="44" y="0"/>
                </a:cubicBezTo>
                <a:cubicBezTo>
                  <a:pt x="87" y="14"/>
                  <a:pt x="60" y="21"/>
                  <a:pt x="100" y="48"/>
                </a:cubicBezTo>
                <a:cubicBezTo>
                  <a:pt x="105" y="56"/>
                  <a:pt x="108" y="66"/>
                  <a:pt x="116" y="72"/>
                </a:cubicBezTo>
                <a:cubicBezTo>
                  <a:pt x="145" y="95"/>
                  <a:pt x="140" y="63"/>
                  <a:pt x="140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1828800" y="1295400"/>
            <a:ext cx="141128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latin typeface="Times New Roman" pitchFamily="18" charset="0"/>
              </a:rPr>
              <a:t>Firing Pin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latin typeface="Times New Roman" pitchFamily="18" charset="0"/>
              </a:rPr>
              <a:t>Striking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latin typeface="Times New Roman" pitchFamily="18" charset="0"/>
              </a:rPr>
              <a:t>Primer </a:t>
            </a: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8124825" y="6689725"/>
            <a:ext cx="10191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500">
                <a:solidFill>
                  <a:prstClr val="black"/>
                </a:solidFill>
                <a:latin typeface="Times New Roman" pitchFamily="18" charset="0"/>
              </a:rPr>
              <a:t>Louise Walzer, JPSO Crime Lab</a:t>
            </a:r>
          </a:p>
        </p:txBody>
      </p:sp>
      <p:sp>
        <p:nvSpPr>
          <p:cNvPr id="8207" name="AutoShape 15"/>
          <p:cNvSpPr>
            <a:spLocks noChangeArrowheads="1"/>
          </p:cNvSpPr>
          <p:nvPr/>
        </p:nvSpPr>
        <p:spPr bwMode="auto">
          <a:xfrm>
            <a:off x="4191000" y="-533400"/>
            <a:ext cx="1066800" cy="3657600"/>
          </a:xfrm>
          <a:prstGeom prst="roundRect">
            <a:avLst>
              <a:gd name="adj" fmla="val 34523"/>
            </a:avLst>
          </a:prstGeom>
          <a:gradFill rotWithShape="0">
            <a:gsLst>
              <a:gs pos="0">
                <a:srgbClr val="002F00"/>
              </a:gs>
              <a:gs pos="50000">
                <a:srgbClr val="006600"/>
              </a:gs>
              <a:gs pos="100000">
                <a:srgbClr val="002F00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12942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4" grpId="0" animBg="1"/>
      <p:bldP spid="820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3011" name="AutoShape 3" descr="White marble"/>
          <p:cNvSpPr>
            <a:spLocks noChangeArrowheads="1"/>
          </p:cNvSpPr>
          <p:nvPr/>
        </p:nvSpPr>
        <p:spPr bwMode="auto">
          <a:xfrm>
            <a:off x="5943600" y="3810000"/>
            <a:ext cx="1295400" cy="2362200"/>
          </a:xfrm>
          <a:prstGeom prst="roundRect">
            <a:avLst>
              <a:gd name="adj" fmla="val 16667"/>
            </a:avLst>
          </a:prstGeom>
          <a:blipFill dpi="0" rotWithShape="0">
            <a:blip r:embed="rId3" cstate="print"/>
            <a:srcRect/>
            <a:tile tx="0" ty="0" sx="100000" sy="100000" flip="none" algn="tl"/>
          </a:blipFill>
          <a:ln w="57150">
            <a:solidFill>
              <a:srgbClr val="56565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7848600" y="709613"/>
            <a:ext cx="842963" cy="1219200"/>
          </a:xfrm>
          <a:prstGeom prst="rect">
            <a:avLst/>
          </a:prstGeom>
          <a:gradFill rotWithShape="0">
            <a:gsLst>
              <a:gs pos="0">
                <a:srgbClr val="777777"/>
              </a:gs>
              <a:gs pos="50000">
                <a:srgbClr val="373737"/>
              </a:gs>
              <a:gs pos="100000">
                <a:srgbClr val="77777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4959350" y="257175"/>
            <a:ext cx="293688" cy="2198688"/>
          </a:xfrm>
          <a:prstGeom prst="rect">
            <a:avLst/>
          </a:prstGeom>
          <a:gradFill rotWithShape="0">
            <a:gsLst>
              <a:gs pos="0">
                <a:srgbClr val="363636"/>
              </a:gs>
              <a:gs pos="50000">
                <a:srgbClr val="CECECE"/>
              </a:gs>
              <a:gs pos="100000">
                <a:srgbClr val="363636"/>
              </a:gs>
            </a:gsLst>
            <a:lin ang="5400000" scaled="1"/>
          </a:gra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3014" name="Rectangle 6" descr="Granite"/>
          <p:cNvSpPr>
            <a:spLocks noChangeArrowheads="1"/>
          </p:cNvSpPr>
          <p:nvPr/>
        </p:nvSpPr>
        <p:spPr bwMode="auto">
          <a:xfrm>
            <a:off x="5257800" y="457200"/>
            <a:ext cx="2600325" cy="162560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12700">
            <a:solidFill>
              <a:srgbClr val="56565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43015" name="AutoShape 7"/>
          <p:cNvSpPr>
            <a:spLocks noChangeArrowheads="1"/>
          </p:cNvSpPr>
          <p:nvPr/>
        </p:nvSpPr>
        <p:spPr bwMode="auto">
          <a:xfrm rot="5400000">
            <a:off x="5694363" y="112712"/>
            <a:ext cx="922338" cy="1795463"/>
          </a:xfrm>
          <a:prstGeom prst="rtTriangle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3016" name="AutoShape 8"/>
          <p:cNvSpPr>
            <a:spLocks noChangeArrowheads="1"/>
          </p:cNvSpPr>
          <p:nvPr/>
        </p:nvSpPr>
        <p:spPr bwMode="auto">
          <a:xfrm>
            <a:off x="5257800" y="1143000"/>
            <a:ext cx="1987550" cy="1014413"/>
          </a:xfrm>
          <a:prstGeom prst="rtTriangle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5943600" y="2619375"/>
            <a:ext cx="0" cy="123825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5462588" y="2081213"/>
            <a:ext cx="277812" cy="1587"/>
          </a:xfrm>
          <a:prstGeom prst="line">
            <a:avLst/>
          </a:prstGeom>
          <a:noFill/>
          <a:ln w="12700">
            <a:solidFill>
              <a:srgbClr val="CECECE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>
            <a:off x="5462588" y="633413"/>
            <a:ext cx="277812" cy="1587"/>
          </a:xfrm>
          <a:prstGeom prst="line">
            <a:avLst/>
          </a:prstGeom>
          <a:noFill/>
          <a:ln w="12700">
            <a:solidFill>
              <a:srgbClr val="CECECE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8905875" y="1939925"/>
            <a:ext cx="96838" cy="259873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>
            <a:off x="8686800" y="1946275"/>
            <a:ext cx="0" cy="2466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5257800" y="328613"/>
            <a:ext cx="3451225" cy="404812"/>
          </a:xfrm>
          <a:prstGeom prst="rect">
            <a:avLst/>
          </a:prstGeom>
          <a:gradFill rotWithShape="0">
            <a:gsLst>
              <a:gs pos="0">
                <a:srgbClr val="292929"/>
              </a:gs>
              <a:gs pos="100000">
                <a:srgbClr val="CECECE"/>
              </a:gs>
            </a:gsLst>
            <a:lin ang="5400000" scaled="1"/>
          </a:gradFill>
          <a:ln w="12700">
            <a:solidFill>
              <a:srgbClr val="5D5D5D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3023" name="Rectangle 15"/>
          <p:cNvSpPr>
            <a:spLocks noChangeArrowheads="1"/>
          </p:cNvSpPr>
          <p:nvPr/>
        </p:nvSpPr>
        <p:spPr bwMode="auto">
          <a:xfrm>
            <a:off x="5257800" y="1905000"/>
            <a:ext cx="3451225" cy="404813"/>
          </a:xfrm>
          <a:prstGeom prst="rect">
            <a:avLst/>
          </a:prstGeom>
          <a:gradFill rotWithShape="0">
            <a:gsLst>
              <a:gs pos="0">
                <a:srgbClr val="CECECE"/>
              </a:gs>
              <a:gs pos="100000">
                <a:srgbClr val="363636"/>
              </a:gs>
            </a:gsLst>
            <a:lin ang="5400000" scaled="1"/>
          </a:gradFill>
          <a:ln w="12700">
            <a:solidFill>
              <a:srgbClr val="5D5D5D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3024" name="Line 16"/>
          <p:cNvSpPr>
            <a:spLocks noChangeShapeType="1"/>
          </p:cNvSpPr>
          <p:nvPr/>
        </p:nvSpPr>
        <p:spPr bwMode="auto">
          <a:xfrm>
            <a:off x="1219200" y="2286000"/>
            <a:ext cx="0" cy="2921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3025" name="Line 17"/>
          <p:cNvSpPr>
            <a:spLocks noChangeShapeType="1"/>
          </p:cNvSpPr>
          <p:nvPr/>
        </p:nvSpPr>
        <p:spPr bwMode="auto">
          <a:xfrm>
            <a:off x="1219200" y="3810000"/>
            <a:ext cx="0" cy="2921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>
            <a:off x="5568950" y="1981200"/>
            <a:ext cx="19685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3027" name="Rectangle 19"/>
          <p:cNvSpPr>
            <a:spLocks noChangeArrowheads="1"/>
          </p:cNvSpPr>
          <p:nvPr/>
        </p:nvSpPr>
        <p:spPr bwMode="auto">
          <a:xfrm>
            <a:off x="8686800" y="1905000"/>
            <a:ext cx="228600" cy="25146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3028" name="AutoShape 20" descr="White marble"/>
          <p:cNvSpPr>
            <a:spLocks noChangeArrowheads="1"/>
          </p:cNvSpPr>
          <p:nvPr/>
        </p:nvSpPr>
        <p:spPr bwMode="auto">
          <a:xfrm>
            <a:off x="4953000" y="862013"/>
            <a:ext cx="384175" cy="914400"/>
          </a:xfrm>
          <a:prstGeom prst="roundRect">
            <a:avLst>
              <a:gd name="adj" fmla="val 16667"/>
            </a:avLst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3029" name="AutoShape 21" descr="Sand"/>
          <p:cNvSpPr>
            <a:spLocks noChangeArrowheads="1"/>
          </p:cNvSpPr>
          <p:nvPr/>
        </p:nvSpPr>
        <p:spPr bwMode="auto">
          <a:xfrm>
            <a:off x="5029200" y="938213"/>
            <a:ext cx="306388" cy="762000"/>
          </a:xfrm>
          <a:prstGeom prst="roundRect">
            <a:avLst>
              <a:gd name="adj" fmla="val 16667"/>
            </a:avLst>
          </a:prstGeom>
          <a:blipFill dpi="0" rotWithShape="0">
            <a:blip r:embed="rId5" cstate="print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3030" name="Line 22"/>
          <p:cNvSpPr>
            <a:spLocks noChangeShapeType="1"/>
          </p:cNvSpPr>
          <p:nvPr/>
        </p:nvSpPr>
        <p:spPr bwMode="auto">
          <a:xfrm>
            <a:off x="5334000" y="938213"/>
            <a:ext cx="1588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3031" name="Line 23"/>
          <p:cNvSpPr>
            <a:spLocks noChangeShapeType="1"/>
          </p:cNvSpPr>
          <p:nvPr/>
        </p:nvSpPr>
        <p:spPr bwMode="auto">
          <a:xfrm flipV="1">
            <a:off x="5334000" y="1395413"/>
            <a:ext cx="1588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3032" name="AutoShape 24"/>
          <p:cNvSpPr>
            <a:spLocks noChangeArrowheads="1"/>
          </p:cNvSpPr>
          <p:nvPr/>
        </p:nvSpPr>
        <p:spPr bwMode="auto">
          <a:xfrm rot="-5400000">
            <a:off x="4954588" y="1089025"/>
            <a:ext cx="762000" cy="4603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 w 21600"/>
              <a:gd name="T13" fmla="*/ 0 h 21600"/>
              <a:gd name="T14" fmla="*/ 21150 w 21600"/>
              <a:gd name="T15" fmla="*/ 1226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670" y="10799"/>
                </a:moveTo>
                <a:cubicBezTo>
                  <a:pt x="5670" y="7966"/>
                  <a:pt x="7967" y="5669"/>
                  <a:pt x="10800" y="5670"/>
                </a:cubicBezTo>
                <a:cubicBezTo>
                  <a:pt x="13632" y="5670"/>
                  <a:pt x="15929" y="7966"/>
                  <a:pt x="15929" y="10799"/>
                </a:cubicBezTo>
                <a:lnTo>
                  <a:pt x="21599" y="10797"/>
                </a:lnTo>
                <a:cubicBezTo>
                  <a:pt x="21598" y="4834"/>
                  <a:pt x="16763" y="-1"/>
                  <a:pt x="10799" y="0"/>
                </a:cubicBezTo>
                <a:cubicBezTo>
                  <a:pt x="4836" y="0"/>
                  <a:pt x="1" y="4834"/>
                  <a:pt x="0" y="10797"/>
                </a:cubicBezTo>
                <a:lnTo>
                  <a:pt x="5670" y="10799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3033" name="Rectangle 25"/>
          <p:cNvSpPr>
            <a:spLocks noChangeArrowheads="1"/>
          </p:cNvSpPr>
          <p:nvPr/>
        </p:nvSpPr>
        <p:spPr bwMode="auto">
          <a:xfrm>
            <a:off x="5334000" y="1090613"/>
            <a:ext cx="76200" cy="152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3034" name="Line 26"/>
          <p:cNvSpPr>
            <a:spLocks noChangeShapeType="1"/>
          </p:cNvSpPr>
          <p:nvPr/>
        </p:nvSpPr>
        <p:spPr bwMode="auto">
          <a:xfrm>
            <a:off x="5334000" y="1090613"/>
            <a:ext cx="1588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3035" name="Line 27"/>
          <p:cNvSpPr>
            <a:spLocks noChangeShapeType="1"/>
          </p:cNvSpPr>
          <p:nvPr/>
        </p:nvSpPr>
        <p:spPr bwMode="auto">
          <a:xfrm flipH="1">
            <a:off x="5334000" y="1243013"/>
            <a:ext cx="762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3036" name="Oval 28"/>
          <p:cNvSpPr>
            <a:spLocks noChangeArrowheads="1"/>
          </p:cNvSpPr>
          <p:nvPr/>
        </p:nvSpPr>
        <p:spPr bwMode="auto">
          <a:xfrm>
            <a:off x="533400" y="1933575"/>
            <a:ext cx="3048000" cy="2943225"/>
          </a:xfrm>
          <a:prstGeom prst="ellipse">
            <a:avLst/>
          </a:prstGeom>
          <a:gradFill rotWithShape="0">
            <a:gsLst>
              <a:gs pos="0">
                <a:srgbClr val="A9A9A9"/>
              </a:gs>
              <a:gs pos="100000">
                <a:srgbClr val="777777"/>
              </a:gs>
            </a:gsLst>
            <a:lin ang="5400000" scaled="1"/>
          </a:gra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3037" name="Oval 29" descr="Newsprint"/>
          <p:cNvSpPr>
            <a:spLocks noChangeArrowheads="1"/>
          </p:cNvSpPr>
          <p:nvPr/>
        </p:nvSpPr>
        <p:spPr bwMode="auto">
          <a:xfrm>
            <a:off x="1295400" y="2667000"/>
            <a:ext cx="1524000" cy="1447800"/>
          </a:xfrm>
          <a:prstGeom prst="ellipse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57150" cmpd="thickThin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3038" name="WordArt 30"/>
          <p:cNvSpPr>
            <a:spLocks noChangeArrowheads="1" noChangeShapeType="1" noTextEdit="1"/>
          </p:cNvSpPr>
          <p:nvPr/>
        </p:nvSpPr>
        <p:spPr bwMode="auto">
          <a:xfrm>
            <a:off x="1600200" y="2438400"/>
            <a:ext cx="914400" cy="381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05607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  <a:cs typeface="Arial" pitchFamily="34" charset="0"/>
              </a:rPr>
              <a:t>F C</a:t>
            </a:r>
          </a:p>
        </p:txBody>
      </p:sp>
      <p:sp>
        <p:nvSpPr>
          <p:cNvPr id="43039" name="Text Box 31"/>
          <p:cNvSpPr txBox="1">
            <a:spLocks noChangeArrowheads="1"/>
          </p:cNvSpPr>
          <p:nvPr/>
        </p:nvSpPr>
        <p:spPr bwMode="auto">
          <a:xfrm>
            <a:off x="517525" y="831850"/>
            <a:ext cx="13192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latin typeface="Times New Roman" pitchFamily="18" charset="0"/>
              </a:rPr>
              <a:t>PRIMER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latin typeface="Times New Roman" pitchFamily="18" charset="0"/>
              </a:rPr>
              <a:t>CUP</a:t>
            </a:r>
          </a:p>
        </p:txBody>
      </p:sp>
      <p:sp>
        <p:nvSpPr>
          <p:cNvPr id="43040" name="Line 32"/>
          <p:cNvSpPr>
            <a:spLocks noChangeShapeType="1"/>
          </p:cNvSpPr>
          <p:nvPr/>
        </p:nvSpPr>
        <p:spPr bwMode="auto">
          <a:xfrm>
            <a:off x="1828800" y="1219200"/>
            <a:ext cx="2819400" cy="0"/>
          </a:xfrm>
          <a:prstGeom prst="line">
            <a:avLst/>
          </a:prstGeom>
          <a:noFill/>
          <a:ln w="12700">
            <a:solidFill>
              <a:srgbClr val="99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3041" name="Line 33"/>
          <p:cNvSpPr>
            <a:spLocks noChangeShapeType="1"/>
          </p:cNvSpPr>
          <p:nvPr/>
        </p:nvSpPr>
        <p:spPr bwMode="auto">
          <a:xfrm>
            <a:off x="1828800" y="1295400"/>
            <a:ext cx="304800" cy="2057400"/>
          </a:xfrm>
          <a:prstGeom prst="line">
            <a:avLst/>
          </a:prstGeom>
          <a:noFill/>
          <a:ln w="12700">
            <a:solidFill>
              <a:srgbClr val="99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3043" name="AutoShape 35" descr="Sand"/>
          <p:cNvSpPr>
            <a:spLocks noChangeArrowheads="1"/>
          </p:cNvSpPr>
          <p:nvPr/>
        </p:nvSpPr>
        <p:spPr bwMode="auto">
          <a:xfrm>
            <a:off x="6172200" y="4038600"/>
            <a:ext cx="1066800" cy="1905000"/>
          </a:xfrm>
          <a:prstGeom prst="roundRect">
            <a:avLst>
              <a:gd name="adj" fmla="val 16667"/>
            </a:avLst>
          </a:prstGeom>
          <a:blipFill dpi="0" rotWithShape="0">
            <a:blip r:embed="rId5" cstate="print"/>
            <a:srcRect/>
            <a:tile tx="0" ty="0" sx="100000" sy="100000" flip="none" algn="tl"/>
          </a:blipFill>
          <a:ln w="57150">
            <a:solidFill>
              <a:srgbClr val="565656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3044" name="AutoShape 36"/>
          <p:cNvSpPr>
            <a:spLocks noChangeArrowheads="1"/>
          </p:cNvSpPr>
          <p:nvPr/>
        </p:nvSpPr>
        <p:spPr bwMode="auto">
          <a:xfrm rot="-5400000">
            <a:off x="6400800" y="4114800"/>
            <a:ext cx="1676400" cy="1676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 w 21600"/>
              <a:gd name="T13" fmla="*/ 0 h 21600"/>
              <a:gd name="T14" fmla="*/ 21150 w 21600"/>
              <a:gd name="T15" fmla="*/ 1226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670" y="10799"/>
                </a:moveTo>
                <a:cubicBezTo>
                  <a:pt x="5670" y="7966"/>
                  <a:pt x="7967" y="5669"/>
                  <a:pt x="10800" y="5670"/>
                </a:cubicBezTo>
                <a:cubicBezTo>
                  <a:pt x="13632" y="5670"/>
                  <a:pt x="15929" y="7966"/>
                  <a:pt x="15929" y="10799"/>
                </a:cubicBezTo>
                <a:lnTo>
                  <a:pt x="21599" y="10797"/>
                </a:lnTo>
                <a:cubicBezTo>
                  <a:pt x="21598" y="4834"/>
                  <a:pt x="16763" y="-1"/>
                  <a:pt x="10799" y="0"/>
                </a:cubicBezTo>
                <a:cubicBezTo>
                  <a:pt x="4836" y="0"/>
                  <a:pt x="1" y="4834"/>
                  <a:pt x="0" y="10797"/>
                </a:cubicBezTo>
                <a:lnTo>
                  <a:pt x="5670" y="10799"/>
                </a:lnTo>
                <a:close/>
              </a:path>
            </a:pathLst>
          </a:custGeom>
          <a:solidFill>
            <a:schemeClr val="hlink"/>
          </a:solidFill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3045" name="Rectangle 37"/>
          <p:cNvSpPr>
            <a:spLocks noChangeArrowheads="1"/>
          </p:cNvSpPr>
          <p:nvPr/>
        </p:nvSpPr>
        <p:spPr bwMode="auto">
          <a:xfrm>
            <a:off x="7239000" y="4724400"/>
            <a:ext cx="990600" cy="381000"/>
          </a:xfrm>
          <a:prstGeom prst="rect">
            <a:avLst/>
          </a:prstGeom>
          <a:gradFill rotWithShape="0">
            <a:gsLst>
              <a:gs pos="0">
                <a:srgbClr val="FFFFC3"/>
              </a:gs>
              <a:gs pos="50000">
                <a:srgbClr val="76765A"/>
              </a:gs>
              <a:gs pos="100000">
                <a:srgbClr val="FFFFC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cxnSp>
        <p:nvCxnSpPr>
          <p:cNvPr id="43046" name="AutoShape 38"/>
          <p:cNvCxnSpPr>
            <a:cxnSpLocks noChangeShapeType="1"/>
            <a:stCxn id="43039" idx="3"/>
            <a:endCxn id="43011" idx="1"/>
          </p:cNvCxnSpPr>
          <p:nvPr/>
        </p:nvCxnSpPr>
        <p:spPr bwMode="auto">
          <a:xfrm>
            <a:off x="1836738" y="1243013"/>
            <a:ext cx="4078287" cy="3748087"/>
          </a:xfrm>
          <a:prstGeom prst="curvedConnector3">
            <a:avLst>
              <a:gd name="adj1" fmla="val 50329"/>
            </a:avLst>
          </a:prstGeom>
          <a:noFill/>
          <a:ln w="12700">
            <a:solidFill>
              <a:srgbClr val="99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43047" name="Text Box 39"/>
          <p:cNvSpPr txBox="1">
            <a:spLocks noChangeArrowheads="1"/>
          </p:cNvSpPr>
          <p:nvPr/>
        </p:nvSpPr>
        <p:spPr bwMode="auto">
          <a:xfrm>
            <a:off x="3429000" y="6096000"/>
            <a:ext cx="24066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Times New Roman" pitchFamily="18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Times New Roman" pitchFamily="18" charset="0"/>
              </a:rPr>
              <a:t>CONTACT EXPLOSIVES</a:t>
            </a:r>
          </a:p>
        </p:txBody>
      </p:sp>
      <p:sp>
        <p:nvSpPr>
          <p:cNvPr id="43048" name="AutoShape 40"/>
          <p:cNvSpPr>
            <a:spLocks noChangeArrowheads="1"/>
          </p:cNvSpPr>
          <p:nvPr/>
        </p:nvSpPr>
        <p:spPr bwMode="auto">
          <a:xfrm rot="5350063">
            <a:off x="6096000" y="4800600"/>
            <a:ext cx="685800" cy="3810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3049" name="AutoShape 41" descr="Sand"/>
          <p:cNvSpPr>
            <a:spLocks noChangeArrowheads="1"/>
          </p:cNvSpPr>
          <p:nvPr/>
        </p:nvSpPr>
        <p:spPr bwMode="auto">
          <a:xfrm rot="2447679">
            <a:off x="6781800" y="4800600"/>
            <a:ext cx="312738" cy="355600"/>
          </a:xfrm>
          <a:prstGeom prst="rtTriangle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3050" name="Text Box 42"/>
          <p:cNvSpPr txBox="1">
            <a:spLocks noChangeArrowheads="1"/>
          </p:cNvSpPr>
          <p:nvPr/>
        </p:nvSpPr>
        <p:spPr bwMode="auto">
          <a:xfrm>
            <a:off x="5851525" y="3162300"/>
            <a:ext cx="895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Times New Roman" pitchFamily="18" charset="0"/>
              </a:rPr>
              <a:t>ANVIL</a:t>
            </a: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3051" name="Line 43"/>
          <p:cNvSpPr>
            <a:spLocks noChangeShapeType="1"/>
          </p:cNvSpPr>
          <p:nvPr/>
        </p:nvSpPr>
        <p:spPr bwMode="auto">
          <a:xfrm>
            <a:off x="6705600" y="3505200"/>
            <a:ext cx="1524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3052" name="Line 44"/>
          <p:cNvSpPr>
            <a:spLocks noChangeShapeType="1"/>
          </p:cNvSpPr>
          <p:nvPr/>
        </p:nvSpPr>
        <p:spPr bwMode="auto">
          <a:xfrm flipV="1">
            <a:off x="5334000" y="5791200"/>
            <a:ext cx="1066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3053" name="Text Box 45"/>
          <p:cNvSpPr txBox="1">
            <a:spLocks noChangeArrowheads="1"/>
          </p:cNvSpPr>
          <p:nvPr/>
        </p:nvSpPr>
        <p:spPr bwMode="auto">
          <a:xfrm>
            <a:off x="7543800" y="5410200"/>
            <a:ext cx="1416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Times New Roman" pitchFamily="18" charset="0"/>
              </a:rPr>
              <a:t>FLASH HOLE</a:t>
            </a:r>
          </a:p>
        </p:txBody>
      </p:sp>
      <p:sp>
        <p:nvSpPr>
          <p:cNvPr id="43054" name="Line 46"/>
          <p:cNvSpPr>
            <a:spLocks noChangeShapeType="1"/>
          </p:cNvSpPr>
          <p:nvPr/>
        </p:nvSpPr>
        <p:spPr bwMode="auto">
          <a:xfrm flipH="1" flipV="1">
            <a:off x="7848600" y="5181600"/>
            <a:ext cx="76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3055" name="Rectangle 47"/>
          <p:cNvSpPr>
            <a:spLocks noChangeArrowheads="1"/>
          </p:cNvSpPr>
          <p:nvPr/>
        </p:nvSpPr>
        <p:spPr bwMode="auto">
          <a:xfrm>
            <a:off x="5334000" y="1219200"/>
            <a:ext cx="384175" cy="152400"/>
          </a:xfrm>
          <a:prstGeom prst="rect">
            <a:avLst/>
          </a:prstGeom>
          <a:gradFill rotWithShape="0">
            <a:gsLst>
              <a:gs pos="0">
                <a:srgbClr val="FFFFC3"/>
              </a:gs>
              <a:gs pos="50000">
                <a:srgbClr val="76765A"/>
              </a:gs>
              <a:gs pos="100000">
                <a:srgbClr val="FFFFC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IN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3056" name="AutoShape 48"/>
          <p:cNvSpPr>
            <a:spLocks noChangeArrowheads="1"/>
          </p:cNvSpPr>
          <p:nvPr/>
        </p:nvSpPr>
        <p:spPr bwMode="auto">
          <a:xfrm rot="5421826">
            <a:off x="4991100" y="1257300"/>
            <a:ext cx="228600" cy="152400"/>
          </a:xfrm>
          <a:custGeom>
            <a:avLst/>
            <a:gdLst>
              <a:gd name="T0" fmla="*/ 2147483647 w 21600"/>
              <a:gd name="T1" fmla="*/ 188833753 h 21600"/>
              <a:gd name="T2" fmla="*/ 1433957032 w 21600"/>
              <a:gd name="T3" fmla="*/ 377667802 h 21600"/>
              <a:gd name="T4" fmla="*/ 358489536 w 21600"/>
              <a:gd name="T5" fmla="*/ 188833753 h 21600"/>
              <a:gd name="T6" fmla="*/ 1433957032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3057" name="Text Box 49"/>
          <p:cNvSpPr txBox="1">
            <a:spLocks noChangeArrowheads="1"/>
          </p:cNvSpPr>
          <p:nvPr/>
        </p:nvSpPr>
        <p:spPr bwMode="auto">
          <a:xfrm>
            <a:off x="8124825" y="6689725"/>
            <a:ext cx="10191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500">
                <a:solidFill>
                  <a:prstClr val="black"/>
                </a:solidFill>
                <a:latin typeface="Times New Roman" pitchFamily="18" charset="0"/>
              </a:rPr>
              <a:t>Louise Walzer, JPSO Crime Lab</a:t>
            </a:r>
          </a:p>
        </p:txBody>
      </p:sp>
    </p:spTree>
    <p:extLst>
      <p:ext uri="{BB962C8B-B14F-4D97-AF65-F5344CB8AC3E}">
        <p14:creationId xmlns="" xmlns:p14="http://schemas.microsoft.com/office/powerpoint/2010/main" val="40769464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 descr="60%"/>
          <p:cNvSpPr>
            <a:spLocks noChangeArrowheads="1"/>
          </p:cNvSpPr>
          <p:nvPr/>
        </p:nvSpPr>
        <p:spPr bwMode="auto">
          <a:xfrm>
            <a:off x="0" y="0"/>
            <a:ext cx="9372600" cy="6858000"/>
          </a:xfrm>
          <a:prstGeom prst="rect">
            <a:avLst/>
          </a:prstGeom>
          <a:pattFill prst="pct60">
            <a:fgClr>
              <a:srgbClr val="CCCCFF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46083" name="AutoShape 3" descr="10%"/>
          <p:cNvSpPr>
            <a:spLocks noChangeArrowheads="1"/>
          </p:cNvSpPr>
          <p:nvPr/>
        </p:nvSpPr>
        <p:spPr bwMode="auto">
          <a:xfrm rot="10800000">
            <a:off x="1219200" y="3429000"/>
            <a:ext cx="1752600" cy="1371600"/>
          </a:xfrm>
          <a:prstGeom prst="rtTriangle">
            <a:avLst/>
          </a:prstGeom>
          <a:pattFill prst="pct10">
            <a:fgClr>
              <a:srgbClr val="037C03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6084" name="AutoShape 4" descr="10%"/>
          <p:cNvSpPr>
            <a:spLocks noChangeArrowheads="1"/>
          </p:cNvSpPr>
          <p:nvPr/>
        </p:nvSpPr>
        <p:spPr bwMode="auto">
          <a:xfrm>
            <a:off x="1447800" y="3429000"/>
            <a:ext cx="4572000" cy="3352800"/>
          </a:xfrm>
          <a:prstGeom prst="parallelogram">
            <a:avLst>
              <a:gd name="adj" fmla="val 55278"/>
            </a:avLst>
          </a:prstGeom>
          <a:pattFill prst="pct10">
            <a:fgClr>
              <a:srgbClr val="037C03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6085" name="Rectangle 5" descr="10%"/>
          <p:cNvSpPr>
            <a:spLocks noChangeArrowheads="1"/>
          </p:cNvSpPr>
          <p:nvPr/>
        </p:nvSpPr>
        <p:spPr bwMode="auto">
          <a:xfrm>
            <a:off x="2133600" y="3429000"/>
            <a:ext cx="6858000" cy="762000"/>
          </a:xfrm>
          <a:prstGeom prst="rect">
            <a:avLst/>
          </a:prstGeom>
          <a:pattFill prst="pct10">
            <a:fgClr>
              <a:srgbClr val="037C03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82550" y="1968500"/>
            <a:ext cx="8826500" cy="1473200"/>
          </a:xfrm>
          <a:prstGeom prst="rect">
            <a:avLst/>
          </a:prstGeom>
          <a:gradFill rotWithShape="0">
            <a:gsLst>
              <a:gs pos="0">
                <a:srgbClr val="224900"/>
              </a:gs>
              <a:gs pos="50000">
                <a:srgbClr val="4A9D00"/>
              </a:gs>
              <a:gs pos="100000">
                <a:srgbClr val="2249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46087" name="AutoShape 7" descr="75%"/>
          <p:cNvSpPr>
            <a:spLocks noChangeArrowheads="1"/>
          </p:cNvSpPr>
          <p:nvPr/>
        </p:nvSpPr>
        <p:spPr bwMode="auto">
          <a:xfrm>
            <a:off x="3683000" y="2006600"/>
            <a:ext cx="1892300" cy="844550"/>
          </a:xfrm>
          <a:prstGeom prst="roundRect">
            <a:avLst>
              <a:gd name="adj" fmla="val 12495"/>
            </a:avLst>
          </a:prstGeom>
          <a:pattFill prst="pct75">
            <a:fgClr>
              <a:srgbClr val="026902"/>
            </a:fgClr>
            <a:bgClr>
              <a:schemeClr val="bg1"/>
            </a:bgClr>
          </a:patt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46088" name="Oval 8"/>
          <p:cNvSpPr>
            <a:spLocks noChangeArrowheads="1"/>
          </p:cNvSpPr>
          <p:nvPr/>
        </p:nvSpPr>
        <p:spPr bwMode="auto">
          <a:xfrm rot="2100000">
            <a:off x="4140200" y="2830513"/>
            <a:ext cx="409575" cy="666750"/>
          </a:xfrm>
          <a:prstGeom prst="ellipse">
            <a:avLst/>
          </a:prstGeom>
          <a:solidFill>
            <a:schemeClr val="bg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46089" name="AutoShape 9" descr="Narrow vertical"/>
          <p:cNvSpPr>
            <a:spLocks noChangeArrowheads="1"/>
          </p:cNvSpPr>
          <p:nvPr/>
        </p:nvSpPr>
        <p:spPr bwMode="auto">
          <a:xfrm>
            <a:off x="3683000" y="2159000"/>
            <a:ext cx="101600" cy="635000"/>
          </a:xfrm>
          <a:prstGeom prst="roundRect">
            <a:avLst>
              <a:gd name="adj" fmla="val 12495"/>
            </a:avLst>
          </a:prstGeom>
          <a:pattFill prst="narVert">
            <a:fgClr>
              <a:schemeClr val="accent2"/>
            </a:fgClr>
            <a:bgClr>
              <a:schemeClr val="bg1"/>
            </a:bgClr>
          </a:patt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 rot="2040000">
            <a:off x="4271963" y="3227388"/>
            <a:ext cx="990600" cy="460375"/>
          </a:xfrm>
          <a:prstGeom prst="rect">
            <a:avLst/>
          </a:prstGeom>
          <a:solidFill>
            <a:srgbClr val="CECECE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3323" name="Oval 11"/>
          <p:cNvSpPr>
            <a:spLocks noChangeArrowheads="1"/>
          </p:cNvSpPr>
          <p:nvPr/>
        </p:nvSpPr>
        <p:spPr bwMode="auto">
          <a:xfrm rot="2100000">
            <a:off x="5073650" y="3530600"/>
            <a:ext cx="227013" cy="458788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lin ang="0" scaled="1"/>
          </a:gradFill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latin typeface="+mn-lt"/>
              <a:cs typeface="+mn-cs"/>
            </a:endParaRPr>
          </a:p>
        </p:txBody>
      </p:sp>
      <p:sp>
        <p:nvSpPr>
          <p:cNvPr id="46092" name="Oval 12"/>
          <p:cNvSpPr>
            <a:spLocks noChangeArrowheads="1"/>
          </p:cNvSpPr>
          <p:nvPr/>
        </p:nvSpPr>
        <p:spPr bwMode="auto">
          <a:xfrm rot="2100000">
            <a:off x="4197350" y="2901950"/>
            <a:ext cx="292100" cy="520700"/>
          </a:xfrm>
          <a:prstGeom prst="ellipse">
            <a:avLst/>
          </a:prstGeom>
          <a:solidFill>
            <a:srgbClr val="CECECE"/>
          </a:solidFill>
          <a:ln w="12700">
            <a:solidFill>
              <a:srgbClr val="CECECE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46093" name="AutoShape 13"/>
          <p:cNvSpPr>
            <a:spLocks noChangeArrowheads="1"/>
          </p:cNvSpPr>
          <p:nvPr/>
        </p:nvSpPr>
        <p:spPr bwMode="auto">
          <a:xfrm>
            <a:off x="2603500" y="2451100"/>
            <a:ext cx="1041400" cy="355600"/>
          </a:xfrm>
          <a:prstGeom prst="roundRect">
            <a:avLst>
              <a:gd name="adj" fmla="val 12495"/>
            </a:avLst>
          </a:prstGeom>
          <a:solidFill>
            <a:srgbClr val="037C03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46094" name="AutoShape 14" descr="Dark upward diagonal"/>
          <p:cNvSpPr>
            <a:spLocks noChangeArrowheads="1"/>
          </p:cNvSpPr>
          <p:nvPr/>
        </p:nvSpPr>
        <p:spPr bwMode="auto">
          <a:xfrm>
            <a:off x="2673350" y="2520950"/>
            <a:ext cx="1054100" cy="215900"/>
          </a:xfrm>
          <a:prstGeom prst="roundRect">
            <a:avLst>
              <a:gd name="adj" fmla="val 12495"/>
            </a:avLst>
          </a:prstGeom>
          <a:pattFill prst="dkUpDiag">
            <a:fgClr>
              <a:srgbClr val="005400"/>
            </a:fgClr>
            <a:bgClr>
              <a:schemeClr val="bg1"/>
            </a:bgClr>
          </a:patt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 flipH="1">
            <a:off x="3041650" y="3587750"/>
            <a:ext cx="469900" cy="9017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AutoShape 16" descr="10%"/>
          <p:cNvSpPr>
            <a:spLocks noChangeArrowheads="1"/>
          </p:cNvSpPr>
          <p:nvPr/>
        </p:nvSpPr>
        <p:spPr bwMode="auto">
          <a:xfrm>
            <a:off x="5334000" y="4191000"/>
            <a:ext cx="2057400" cy="1143000"/>
          </a:xfrm>
          <a:prstGeom prst="octagon">
            <a:avLst>
              <a:gd name="adj" fmla="val 29282"/>
            </a:avLst>
          </a:prstGeom>
          <a:pattFill prst="pct10">
            <a:fgClr>
              <a:srgbClr val="037C03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6097" name="AutoShape 17" descr="60%"/>
          <p:cNvSpPr>
            <a:spLocks noChangeArrowheads="1"/>
          </p:cNvSpPr>
          <p:nvPr/>
        </p:nvSpPr>
        <p:spPr bwMode="auto">
          <a:xfrm>
            <a:off x="5638800" y="4267200"/>
            <a:ext cx="1524000" cy="914400"/>
          </a:xfrm>
          <a:prstGeom prst="octagon">
            <a:avLst>
              <a:gd name="adj" fmla="val 29282"/>
            </a:avLst>
          </a:prstGeom>
          <a:pattFill prst="pct60">
            <a:fgClr>
              <a:srgbClr val="CCCCFF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>
            <a:off x="685800" y="2616200"/>
            <a:ext cx="0" cy="787400"/>
          </a:xfrm>
          <a:prstGeom prst="line">
            <a:avLst/>
          </a:prstGeom>
          <a:noFill/>
          <a:ln w="50800">
            <a:solidFill>
              <a:srgbClr val="02690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9" name="Freeform 19"/>
          <p:cNvSpPr>
            <a:spLocks/>
          </p:cNvSpPr>
          <p:nvPr/>
        </p:nvSpPr>
        <p:spPr bwMode="auto">
          <a:xfrm>
            <a:off x="4133850" y="2933700"/>
            <a:ext cx="439738" cy="496888"/>
          </a:xfrm>
          <a:custGeom>
            <a:avLst/>
            <a:gdLst>
              <a:gd name="T0" fmla="*/ 2147483647 w 277"/>
              <a:gd name="T1" fmla="*/ 2147483647 h 313"/>
              <a:gd name="T2" fmla="*/ 2147483647 w 277"/>
              <a:gd name="T3" fmla="*/ 2147483647 h 313"/>
              <a:gd name="T4" fmla="*/ 2147483647 w 277"/>
              <a:gd name="T5" fmla="*/ 2147483647 h 313"/>
              <a:gd name="T6" fmla="*/ 2147483647 w 277"/>
              <a:gd name="T7" fmla="*/ 2147483647 h 313"/>
              <a:gd name="T8" fmla="*/ 2147483647 w 277"/>
              <a:gd name="T9" fmla="*/ 2147483647 h 313"/>
              <a:gd name="T10" fmla="*/ 2147483647 w 277"/>
              <a:gd name="T11" fmla="*/ 2147483647 h 313"/>
              <a:gd name="T12" fmla="*/ 2147483647 w 277"/>
              <a:gd name="T13" fmla="*/ 0 h 313"/>
              <a:gd name="T14" fmla="*/ 2147483647 w 277"/>
              <a:gd name="T15" fmla="*/ 0 h 313"/>
              <a:gd name="T16" fmla="*/ 2147483647 w 277"/>
              <a:gd name="T17" fmla="*/ 2147483647 h 313"/>
              <a:gd name="T18" fmla="*/ 2147483647 w 277"/>
              <a:gd name="T19" fmla="*/ 2147483647 h 313"/>
              <a:gd name="T20" fmla="*/ 2147483647 w 277"/>
              <a:gd name="T21" fmla="*/ 2147483647 h 313"/>
              <a:gd name="T22" fmla="*/ 2147483647 w 277"/>
              <a:gd name="T23" fmla="*/ 2147483647 h 313"/>
              <a:gd name="T24" fmla="*/ 2147483647 w 277"/>
              <a:gd name="T25" fmla="*/ 2147483647 h 313"/>
              <a:gd name="T26" fmla="*/ 2147483647 w 277"/>
              <a:gd name="T27" fmla="*/ 2147483647 h 313"/>
              <a:gd name="T28" fmla="*/ 2147483647 w 277"/>
              <a:gd name="T29" fmla="*/ 2147483647 h 313"/>
              <a:gd name="T30" fmla="*/ 2147483647 w 277"/>
              <a:gd name="T31" fmla="*/ 2147483647 h 313"/>
              <a:gd name="T32" fmla="*/ 2147483647 w 277"/>
              <a:gd name="T33" fmla="*/ 2147483647 h 313"/>
              <a:gd name="T34" fmla="*/ 2147483647 w 277"/>
              <a:gd name="T35" fmla="*/ 2147483647 h 313"/>
              <a:gd name="T36" fmla="*/ 2147483647 w 277"/>
              <a:gd name="T37" fmla="*/ 2147483647 h 313"/>
              <a:gd name="T38" fmla="*/ 2147483647 w 277"/>
              <a:gd name="T39" fmla="*/ 2147483647 h 313"/>
              <a:gd name="T40" fmla="*/ 2147483647 w 277"/>
              <a:gd name="T41" fmla="*/ 2147483647 h 313"/>
              <a:gd name="T42" fmla="*/ 0 w 277"/>
              <a:gd name="T43" fmla="*/ 2147483647 h 313"/>
              <a:gd name="T44" fmla="*/ 0 w 277"/>
              <a:gd name="T45" fmla="*/ 2147483647 h 313"/>
              <a:gd name="T46" fmla="*/ 0 w 277"/>
              <a:gd name="T47" fmla="*/ 2147483647 h 313"/>
              <a:gd name="T48" fmla="*/ 2147483647 w 277"/>
              <a:gd name="T49" fmla="*/ 2147483647 h 313"/>
              <a:gd name="T50" fmla="*/ 2147483647 w 277"/>
              <a:gd name="T51" fmla="*/ 2147483647 h 313"/>
              <a:gd name="T52" fmla="*/ 2147483647 w 277"/>
              <a:gd name="T53" fmla="*/ 2147483647 h 313"/>
              <a:gd name="T54" fmla="*/ 2147483647 w 277"/>
              <a:gd name="T55" fmla="*/ 2147483647 h 313"/>
              <a:gd name="T56" fmla="*/ 2147483647 w 277"/>
              <a:gd name="T57" fmla="*/ 2147483647 h 313"/>
              <a:gd name="T58" fmla="*/ 2147483647 w 277"/>
              <a:gd name="T59" fmla="*/ 2147483647 h 313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277"/>
              <a:gd name="T91" fmla="*/ 0 h 313"/>
              <a:gd name="T92" fmla="*/ 277 w 277"/>
              <a:gd name="T93" fmla="*/ 313 h 313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277" h="313">
                <a:moveTo>
                  <a:pt x="276" y="24"/>
                </a:moveTo>
                <a:lnTo>
                  <a:pt x="252" y="42"/>
                </a:lnTo>
                <a:lnTo>
                  <a:pt x="252" y="24"/>
                </a:lnTo>
                <a:lnTo>
                  <a:pt x="234" y="12"/>
                </a:lnTo>
                <a:lnTo>
                  <a:pt x="216" y="6"/>
                </a:lnTo>
                <a:lnTo>
                  <a:pt x="198" y="6"/>
                </a:lnTo>
                <a:lnTo>
                  <a:pt x="180" y="0"/>
                </a:lnTo>
                <a:lnTo>
                  <a:pt x="162" y="0"/>
                </a:lnTo>
                <a:lnTo>
                  <a:pt x="144" y="6"/>
                </a:lnTo>
                <a:lnTo>
                  <a:pt x="126" y="18"/>
                </a:lnTo>
                <a:lnTo>
                  <a:pt x="108" y="30"/>
                </a:lnTo>
                <a:lnTo>
                  <a:pt x="96" y="48"/>
                </a:lnTo>
                <a:lnTo>
                  <a:pt x="78" y="60"/>
                </a:lnTo>
                <a:lnTo>
                  <a:pt x="66" y="78"/>
                </a:lnTo>
                <a:lnTo>
                  <a:pt x="48" y="90"/>
                </a:lnTo>
                <a:lnTo>
                  <a:pt x="42" y="108"/>
                </a:lnTo>
                <a:lnTo>
                  <a:pt x="30" y="126"/>
                </a:lnTo>
                <a:lnTo>
                  <a:pt x="18" y="144"/>
                </a:lnTo>
                <a:lnTo>
                  <a:pt x="12" y="162"/>
                </a:lnTo>
                <a:lnTo>
                  <a:pt x="12" y="180"/>
                </a:lnTo>
                <a:lnTo>
                  <a:pt x="6" y="198"/>
                </a:lnTo>
                <a:lnTo>
                  <a:pt x="0" y="216"/>
                </a:lnTo>
                <a:lnTo>
                  <a:pt x="0" y="234"/>
                </a:lnTo>
                <a:lnTo>
                  <a:pt x="0" y="252"/>
                </a:lnTo>
                <a:lnTo>
                  <a:pt x="6" y="270"/>
                </a:lnTo>
                <a:lnTo>
                  <a:pt x="24" y="282"/>
                </a:lnTo>
                <a:lnTo>
                  <a:pt x="42" y="294"/>
                </a:lnTo>
                <a:lnTo>
                  <a:pt x="60" y="294"/>
                </a:lnTo>
                <a:lnTo>
                  <a:pt x="36" y="31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0" name="Line 20"/>
          <p:cNvSpPr>
            <a:spLocks noChangeShapeType="1"/>
          </p:cNvSpPr>
          <p:nvPr/>
        </p:nvSpPr>
        <p:spPr bwMode="auto">
          <a:xfrm>
            <a:off x="914400" y="2616200"/>
            <a:ext cx="0" cy="787400"/>
          </a:xfrm>
          <a:prstGeom prst="line">
            <a:avLst/>
          </a:prstGeom>
          <a:noFill/>
          <a:ln w="50800">
            <a:solidFill>
              <a:srgbClr val="02690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1" name="Line 21"/>
          <p:cNvSpPr>
            <a:spLocks noChangeShapeType="1"/>
          </p:cNvSpPr>
          <p:nvPr/>
        </p:nvSpPr>
        <p:spPr bwMode="auto">
          <a:xfrm>
            <a:off x="1143000" y="2616200"/>
            <a:ext cx="0" cy="787400"/>
          </a:xfrm>
          <a:prstGeom prst="line">
            <a:avLst/>
          </a:prstGeom>
          <a:noFill/>
          <a:ln w="50800">
            <a:solidFill>
              <a:srgbClr val="02690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2" name="Line 22"/>
          <p:cNvSpPr>
            <a:spLocks noChangeShapeType="1"/>
          </p:cNvSpPr>
          <p:nvPr/>
        </p:nvSpPr>
        <p:spPr bwMode="auto">
          <a:xfrm>
            <a:off x="457200" y="2616200"/>
            <a:ext cx="0" cy="787400"/>
          </a:xfrm>
          <a:prstGeom prst="line">
            <a:avLst/>
          </a:prstGeom>
          <a:noFill/>
          <a:ln w="50800">
            <a:solidFill>
              <a:srgbClr val="02690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3" name="Line 23"/>
          <p:cNvSpPr>
            <a:spLocks noChangeShapeType="1"/>
          </p:cNvSpPr>
          <p:nvPr/>
        </p:nvSpPr>
        <p:spPr bwMode="auto">
          <a:xfrm>
            <a:off x="1301750" y="3429000"/>
            <a:ext cx="2806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4" name="Line 24"/>
          <p:cNvSpPr>
            <a:spLocks noChangeShapeType="1"/>
          </p:cNvSpPr>
          <p:nvPr/>
        </p:nvSpPr>
        <p:spPr bwMode="auto">
          <a:xfrm>
            <a:off x="5187950" y="3429000"/>
            <a:ext cx="387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5" name="AutoShape 25"/>
          <p:cNvSpPr>
            <a:spLocks noChangeArrowheads="1"/>
          </p:cNvSpPr>
          <p:nvPr/>
        </p:nvSpPr>
        <p:spPr bwMode="auto">
          <a:xfrm flipH="1">
            <a:off x="5949950" y="2368550"/>
            <a:ext cx="2425700" cy="444500"/>
          </a:xfrm>
          <a:prstGeom prst="rightArrow">
            <a:avLst>
              <a:gd name="adj1" fmla="val 50000"/>
              <a:gd name="adj2" fmla="val 27288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46106" name="AutoShape 26" descr="20%"/>
          <p:cNvSpPr>
            <a:spLocks noChangeArrowheads="1"/>
          </p:cNvSpPr>
          <p:nvPr/>
        </p:nvSpPr>
        <p:spPr bwMode="auto">
          <a:xfrm rot="840000">
            <a:off x="2452688" y="3836988"/>
            <a:ext cx="2351087" cy="2863850"/>
          </a:xfrm>
          <a:prstGeom prst="parallelogram">
            <a:avLst>
              <a:gd name="adj" fmla="val 34667"/>
            </a:avLst>
          </a:prstGeom>
          <a:pattFill prst="pct20">
            <a:fgClr>
              <a:srgbClr val="026902"/>
            </a:fgClr>
            <a:bgClr>
              <a:schemeClr val="bg1"/>
            </a:bgClr>
          </a:pattFill>
          <a:ln w="12700">
            <a:solidFill>
              <a:srgbClr val="02690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46107" name="Oval 27" descr="70%"/>
          <p:cNvSpPr>
            <a:spLocks noChangeArrowheads="1"/>
          </p:cNvSpPr>
          <p:nvPr/>
        </p:nvSpPr>
        <p:spPr bwMode="auto">
          <a:xfrm>
            <a:off x="4273550" y="4273550"/>
            <a:ext cx="596900" cy="444500"/>
          </a:xfrm>
          <a:prstGeom prst="ellipse">
            <a:avLst/>
          </a:prstGeom>
          <a:pattFill prst="pct70">
            <a:fgClr>
              <a:srgbClr val="FDE3BA"/>
            </a:fgClr>
            <a:bgClr>
              <a:schemeClr val="bg1"/>
            </a:bgClr>
          </a:pattFill>
          <a:ln w="12700">
            <a:solidFill>
              <a:srgbClr val="FDE3BA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46108" name="Rectangle 28" descr="70%"/>
          <p:cNvSpPr>
            <a:spLocks noChangeArrowheads="1"/>
          </p:cNvSpPr>
          <p:nvPr/>
        </p:nvSpPr>
        <p:spPr bwMode="auto">
          <a:xfrm>
            <a:off x="3435350" y="4273550"/>
            <a:ext cx="1130300" cy="444500"/>
          </a:xfrm>
          <a:prstGeom prst="rect">
            <a:avLst/>
          </a:prstGeom>
          <a:pattFill prst="pct70">
            <a:fgClr>
              <a:srgbClr val="DADADA"/>
            </a:fgClr>
            <a:bgClr>
              <a:schemeClr val="bg1"/>
            </a:bgClr>
          </a:pattFill>
          <a:ln w="12700">
            <a:solidFill>
              <a:srgbClr val="91919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46109" name="Oval 29" descr="70%"/>
          <p:cNvSpPr>
            <a:spLocks noChangeArrowheads="1"/>
          </p:cNvSpPr>
          <p:nvPr/>
        </p:nvSpPr>
        <p:spPr bwMode="auto">
          <a:xfrm>
            <a:off x="4044950" y="4730750"/>
            <a:ext cx="596900" cy="444500"/>
          </a:xfrm>
          <a:prstGeom prst="ellipse">
            <a:avLst/>
          </a:prstGeom>
          <a:pattFill prst="pct70">
            <a:fgClr>
              <a:srgbClr val="FDE3BA"/>
            </a:fgClr>
            <a:bgClr>
              <a:schemeClr val="bg1"/>
            </a:bgClr>
          </a:pattFill>
          <a:ln w="12700">
            <a:solidFill>
              <a:srgbClr val="FDE3BA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46110" name="Rectangle 30" descr="75%"/>
          <p:cNvSpPr>
            <a:spLocks noChangeArrowheads="1"/>
          </p:cNvSpPr>
          <p:nvPr/>
        </p:nvSpPr>
        <p:spPr bwMode="auto">
          <a:xfrm>
            <a:off x="3352800" y="4267200"/>
            <a:ext cx="76200" cy="457200"/>
          </a:xfrm>
          <a:prstGeom prst="rect">
            <a:avLst/>
          </a:prstGeom>
          <a:pattFill prst="pct75">
            <a:fgClr>
              <a:schemeClr val="bg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6111" name="Rectangle 31" descr="70%"/>
          <p:cNvSpPr>
            <a:spLocks noChangeArrowheads="1"/>
          </p:cNvSpPr>
          <p:nvPr/>
        </p:nvSpPr>
        <p:spPr bwMode="auto">
          <a:xfrm>
            <a:off x="3206750" y="4730750"/>
            <a:ext cx="1130300" cy="444500"/>
          </a:xfrm>
          <a:prstGeom prst="rect">
            <a:avLst/>
          </a:prstGeom>
          <a:pattFill prst="pct70">
            <a:fgClr>
              <a:srgbClr val="DADADA"/>
            </a:fgClr>
            <a:bgClr>
              <a:schemeClr val="bg1"/>
            </a:bgClr>
          </a:pattFill>
          <a:ln w="12700">
            <a:solidFill>
              <a:srgbClr val="91919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46112" name="Rectangle 32" descr="70%"/>
          <p:cNvSpPr>
            <a:spLocks noChangeArrowheads="1"/>
          </p:cNvSpPr>
          <p:nvPr/>
        </p:nvSpPr>
        <p:spPr bwMode="auto">
          <a:xfrm>
            <a:off x="3124200" y="4724400"/>
            <a:ext cx="76200" cy="457200"/>
          </a:xfrm>
          <a:prstGeom prst="rect">
            <a:avLst/>
          </a:prstGeom>
          <a:pattFill prst="pct70">
            <a:fgClr>
              <a:schemeClr val="bg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6113" name="Freeform 33"/>
          <p:cNvSpPr>
            <a:spLocks/>
          </p:cNvSpPr>
          <p:nvPr/>
        </p:nvSpPr>
        <p:spPr bwMode="auto">
          <a:xfrm>
            <a:off x="2343150" y="5300663"/>
            <a:ext cx="2078038" cy="1073150"/>
          </a:xfrm>
          <a:custGeom>
            <a:avLst/>
            <a:gdLst>
              <a:gd name="T0" fmla="*/ 2147483647 w 1309"/>
              <a:gd name="T1" fmla="*/ 2147483647 h 676"/>
              <a:gd name="T2" fmla="*/ 2147483647 w 1309"/>
              <a:gd name="T3" fmla="*/ 2147483647 h 676"/>
              <a:gd name="T4" fmla="*/ 2147483647 w 1309"/>
              <a:gd name="T5" fmla="*/ 2147483647 h 676"/>
              <a:gd name="T6" fmla="*/ 2147483647 w 1309"/>
              <a:gd name="T7" fmla="*/ 2147483647 h 676"/>
              <a:gd name="T8" fmla="*/ 2147483647 w 1309"/>
              <a:gd name="T9" fmla="*/ 2147483647 h 676"/>
              <a:gd name="T10" fmla="*/ 2147483647 w 1309"/>
              <a:gd name="T11" fmla="*/ 2147483647 h 676"/>
              <a:gd name="T12" fmla="*/ 2147483647 w 1309"/>
              <a:gd name="T13" fmla="*/ 0 h 676"/>
              <a:gd name="T14" fmla="*/ 2147483647 w 1309"/>
              <a:gd name="T15" fmla="*/ 0 h 676"/>
              <a:gd name="T16" fmla="*/ 2147483647 w 1309"/>
              <a:gd name="T17" fmla="*/ 0 h 676"/>
              <a:gd name="T18" fmla="*/ 2147483647 w 1309"/>
              <a:gd name="T19" fmla="*/ 2147483647 h 676"/>
              <a:gd name="T20" fmla="*/ 2147483647 w 1309"/>
              <a:gd name="T21" fmla="*/ 2147483647 h 676"/>
              <a:gd name="T22" fmla="*/ 2147483647 w 1309"/>
              <a:gd name="T23" fmla="*/ 2147483647 h 676"/>
              <a:gd name="T24" fmla="*/ 2147483647 w 1309"/>
              <a:gd name="T25" fmla="*/ 2147483647 h 676"/>
              <a:gd name="T26" fmla="*/ 2147483647 w 1309"/>
              <a:gd name="T27" fmla="*/ 2147483647 h 676"/>
              <a:gd name="T28" fmla="*/ 2147483647 w 1309"/>
              <a:gd name="T29" fmla="*/ 2147483647 h 676"/>
              <a:gd name="T30" fmla="*/ 2147483647 w 1309"/>
              <a:gd name="T31" fmla="*/ 2147483647 h 676"/>
              <a:gd name="T32" fmla="*/ 2147483647 w 1309"/>
              <a:gd name="T33" fmla="*/ 2147483647 h 676"/>
              <a:gd name="T34" fmla="*/ 2147483647 w 1309"/>
              <a:gd name="T35" fmla="*/ 2147483647 h 676"/>
              <a:gd name="T36" fmla="*/ 2147483647 w 1309"/>
              <a:gd name="T37" fmla="*/ 2147483647 h 676"/>
              <a:gd name="T38" fmla="*/ 2147483647 w 1309"/>
              <a:gd name="T39" fmla="*/ 2147483647 h 676"/>
              <a:gd name="T40" fmla="*/ 2147483647 w 1309"/>
              <a:gd name="T41" fmla="*/ 2147483647 h 676"/>
              <a:gd name="T42" fmla="*/ 2147483647 w 1309"/>
              <a:gd name="T43" fmla="*/ 2147483647 h 676"/>
              <a:gd name="T44" fmla="*/ 2147483647 w 1309"/>
              <a:gd name="T45" fmla="*/ 2147483647 h 676"/>
              <a:gd name="T46" fmla="*/ 2147483647 w 1309"/>
              <a:gd name="T47" fmla="*/ 2147483647 h 676"/>
              <a:gd name="T48" fmla="*/ 2147483647 w 1309"/>
              <a:gd name="T49" fmla="*/ 2147483647 h 676"/>
              <a:gd name="T50" fmla="*/ 2147483647 w 1309"/>
              <a:gd name="T51" fmla="*/ 2147483647 h 676"/>
              <a:gd name="T52" fmla="*/ 2147483647 w 1309"/>
              <a:gd name="T53" fmla="*/ 2147483647 h 676"/>
              <a:gd name="T54" fmla="*/ 2147483647 w 1309"/>
              <a:gd name="T55" fmla="*/ 2147483647 h 676"/>
              <a:gd name="T56" fmla="*/ 2147483647 w 1309"/>
              <a:gd name="T57" fmla="*/ 2147483647 h 676"/>
              <a:gd name="T58" fmla="*/ 2147483647 w 1309"/>
              <a:gd name="T59" fmla="*/ 2147483647 h 676"/>
              <a:gd name="T60" fmla="*/ 2147483647 w 1309"/>
              <a:gd name="T61" fmla="*/ 2147483647 h 676"/>
              <a:gd name="T62" fmla="*/ 2147483647 w 1309"/>
              <a:gd name="T63" fmla="*/ 2147483647 h 676"/>
              <a:gd name="T64" fmla="*/ 2147483647 w 1309"/>
              <a:gd name="T65" fmla="*/ 2147483647 h 676"/>
              <a:gd name="T66" fmla="*/ 2147483647 w 1309"/>
              <a:gd name="T67" fmla="*/ 2147483647 h 676"/>
              <a:gd name="T68" fmla="*/ 2147483647 w 1309"/>
              <a:gd name="T69" fmla="*/ 2147483647 h 676"/>
              <a:gd name="T70" fmla="*/ 2147483647 w 1309"/>
              <a:gd name="T71" fmla="*/ 2147483647 h 676"/>
              <a:gd name="T72" fmla="*/ 2147483647 w 1309"/>
              <a:gd name="T73" fmla="*/ 2147483647 h 676"/>
              <a:gd name="T74" fmla="*/ 2147483647 w 1309"/>
              <a:gd name="T75" fmla="*/ 2147483647 h 676"/>
              <a:gd name="T76" fmla="*/ 2147483647 w 1309"/>
              <a:gd name="T77" fmla="*/ 2147483647 h 676"/>
              <a:gd name="T78" fmla="*/ 2147483647 w 1309"/>
              <a:gd name="T79" fmla="*/ 2147483647 h 676"/>
              <a:gd name="T80" fmla="*/ 2147483647 w 1309"/>
              <a:gd name="T81" fmla="*/ 2147483647 h 676"/>
              <a:gd name="T82" fmla="*/ 2147483647 w 1309"/>
              <a:gd name="T83" fmla="*/ 2147483647 h 676"/>
              <a:gd name="T84" fmla="*/ 2147483647 w 1309"/>
              <a:gd name="T85" fmla="*/ 2147483647 h 676"/>
              <a:gd name="T86" fmla="*/ 2147483647 w 1309"/>
              <a:gd name="T87" fmla="*/ 2147483647 h 676"/>
              <a:gd name="T88" fmla="*/ 2147483647 w 1309"/>
              <a:gd name="T89" fmla="*/ 2147483647 h 676"/>
              <a:gd name="T90" fmla="*/ 2147483647 w 1309"/>
              <a:gd name="T91" fmla="*/ 2147483647 h 676"/>
              <a:gd name="T92" fmla="*/ 0 w 1309"/>
              <a:gd name="T93" fmla="*/ 2147483647 h 676"/>
              <a:gd name="T94" fmla="*/ 2147483647 w 1309"/>
              <a:gd name="T95" fmla="*/ 2147483647 h 676"/>
              <a:gd name="T96" fmla="*/ 2147483647 w 1309"/>
              <a:gd name="T97" fmla="*/ 2147483647 h 676"/>
              <a:gd name="T98" fmla="*/ 2147483647 w 1309"/>
              <a:gd name="T99" fmla="*/ 2147483647 h 676"/>
              <a:gd name="T100" fmla="*/ 2147483647 w 1309"/>
              <a:gd name="T101" fmla="*/ 2147483647 h 676"/>
              <a:gd name="T102" fmla="*/ 2147483647 w 1309"/>
              <a:gd name="T103" fmla="*/ 2147483647 h 676"/>
              <a:gd name="T104" fmla="*/ 2147483647 w 1309"/>
              <a:gd name="T105" fmla="*/ 2147483647 h 676"/>
              <a:gd name="T106" fmla="*/ 2147483647 w 1309"/>
              <a:gd name="T107" fmla="*/ 2147483647 h 67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309"/>
              <a:gd name="T163" fmla="*/ 0 h 676"/>
              <a:gd name="T164" fmla="*/ 1309 w 1309"/>
              <a:gd name="T165" fmla="*/ 676 h 67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309" h="676">
                <a:moveTo>
                  <a:pt x="1308" y="21"/>
                </a:moveTo>
                <a:lnTo>
                  <a:pt x="1278" y="18"/>
                </a:lnTo>
                <a:lnTo>
                  <a:pt x="1224" y="18"/>
                </a:lnTo>
                <a:lnTo>
                  <a:pt x="1197" y="18"/>
                </a:lnTo>
                <a:lnTo>
                  <a:pt x="1170" y="18"/>
                </a:lnTo>
                <a:lnTo>
                  <a:pt x="1134" y="18"/>
                </a:lnTo>
                <a:lnTo>
                  <a:pt x="1107" y="18"/>
                </a:lnTo>
                <a:lnTo>
                  <a:pt x="1080" y="18"/>
                </a:lnTo>
                <a:lnTo>
                  <a:pt x="1053" y="18"/>
                </a:lnTo>
                <a:lnTo>
                  <a:pt x="1026" y="18"/>
                </a:lnTo>
                <a:lnTo>
                  <a:pt x="999" y="18"/>
                </a:lnTo>
                <a:lnTo>
                  <a:pt x="972" y="18"/>
                </a:lnTo>
                <a:lnTo>
                  <a:pt x="945" y="18"/>
                </a:lnTo>
                <a:lnTo>
                  <a:pt x="918" y="18"/>
                </a:lnTo>
                <a:lnTo>
                  <a:pt x="891" y="18"/>
                </a:lnTo>
                <a:lnTo>
                  <a:pt x="864" y="18"/>
                </a:lnTo>
                <a:lnTo>
                  <a:pt x="837" y="18"/>
                </a:lnTo>
                <a:lnTo>
                  <a:pt x="801" y="18"/>
                </a:lnTo>
                <a:lnTo>
                  <a:pt x="774" y="18"/>
                </a:lnTo>
                <a:lnTo>
                  <a:pt x="738" y="18"/>
                </a:lnTo>
                <a:lnTo>
                  <a:pt x="711" y="18"/>
                </a:lnTo>
                <a:lnTo>
                  <a:pt x="684" y="18"/>
                </a:lnTo>
                <a:lnTo>
                  <a:pt x="657" y="9"/>
                </a:lnTo>
                <a:lnTo>
                  <a:pt x="630" y="9"/>
                </a:lnTo>
                <a:lnTo>
                  <a:pt x="603" y="9"/>
                </a:lnTo>
                <a:lnTo>
                  <a:pt x="576" y="9"/>
                </a:lnTo>
                <a:lnTo>
                  <a:pt x="549" y="0"/>
                </a:lnTo>
                <a:lnTo>
                  <a:pt x="522" y="0"/>
                </a:lnTo>
                <a:lnTo>
                  <a:pt x="495" y="0"/>
                </a:lnTo>
                <a:lnTo>
                  <a:pt x="468" y="0"/>
                </a:lnTo>
                <a:lnTo>
                  <a:pt x="441" y="0"/>
                </a:lnTo>
                <a:lnTo>
                  <a:pt x="414" y="0"/>
                </a:lnTo>
                <a:lnTo>
                  <a:pt x="387" y="0"/>
                </a:lnTo>
                <a:lnTo>
                  <a:pt x="360" y="0"/>
                </a:lnTo>
                <a:lnTo>
                  <a:pt x="333" y="0"/>
                </a:lnTo>
                <a:lnTo>
                  <a:pt x="306" y="0"/>
                </a:lnTo>
                <a:lnTo>
                  <a:pt x="279" y="9"/>
                </a:lnTo>
                <a:lnTo>
                  <a:pt x="261" y="36"/>
                </a:lnTo>
                <a:lnTo>
                  <a:pt x="261" y="63"/>
                </a:lnTo>
                <a:lnTo>
                  <a:pt x="261" y="90"/>
                </a:lnTo>
                <a:lnTo>
                  <a:pt x="288" y="108"/>
                </a:lnTo>
                <a:lnTo>
                  <a:pt x="315" y="126"/>
                </a:lnTo>
                <a:lnTo>
                  <a:pt x="342" y="126"/>
                </a:lnTo>
                <a:lnTo>
                  <a:pt x="369" y="126"/>
                </a:lnTo>
                <a:lnTo>
                  <a:pt x="396" y="126"/>
                </a:lnTo>
                <a:lnTo>
                  <a:pt x="423" y="126"/>
                </a:lnTo>
                <a:lnTo>
                  <a:pt x="450" y="126"/>
                </a:lnTo>
                <a:lnTo>
                  <a:pt x="477" y="126"/>
                </a:lnTo>
                <a:lnTo>
                  <a:pt x="504" y="126"/>
                </a:lnTo>
                <a:lnTo>
                  <a:pt x="531" y="126"/>
                </a:lnTo>
                <a:lnTo>
                  <a:pt x="567" y="126"/>
                </a:lnTo>
                <a:lnTo>
                  <a:pt x="594" y="126"/>
                </a:lnTo>
                <a:lnTo>
                  <a:pt x="621" y="126"/>
                </a:lnTo>
                <a:lnTo>
                  <a:pt x="648" y="126"/>
                </a:lnTo>
                <a:lnTo>
                  <a:pt x="675" y="126"/>
                </a:lnTo>
                <a:lnTo>
                  <a:pt x="711" y="135"/>
                </a:lnTo>
                <a:lnTo>
                  <a:pt x="738" y="135"/>
                </a:lnTo>
                <a:lnTo>
                  <a:pt x="765" y="135"/>
                </a:lnTo>
                <a:lnTo>
                  <a:pt x="792" y="135"/>
                </a:lnTo>
                <a:lnTo>
                  <a:pt x="819" y="135"/>
                </a:lnTo>
                <a:lnTo>
                  <a:pt x="846" y="135"/>
                </a:lnTo>
                <a:lnTo>
                  <a:pt x="873" y="135"/>
                </a:lnTo>
                <a:lnTo>
                  <a:pt x="900" y="135"/>
                </a:lnTo>
                <a:lnTo>
                  <a:pt x="927" y="135"/>
                </a:lnTo>
                <a:lnTo>
                  <a:pt x="954" y="135"/>
                </a:lnTo>
                <a:lnTo>
                  <a:pt x="981" y="144"/>
                </a:lnTo>
                <a:lnTo>
                  <a:pt x="1008" y="144"/>
                </a:lnTo>
                <a:lnTo>
                  <a:pt x="1044" y="144"/>
                </a:lnTo>
                <a:lnTo>
                  <a:pt x="1071" y="144"/>
                </a:lnTo>
                <a:lnTo>
                  <a:pt x="1098" y="153"/>
                </a:lnTo>
                <a:lnTo>
                  <a:pt x="1125" y="153"/>
                </a:lnTo>
                <a:lnTo>
                  <a:pt x="1152" y="162"/>
                </a:lnTo>
                <a:lnTo>
                  <a:pt x="1179" y="171"/>
                </a:lnTo>
                <a:lnTo>
                  <a:pt x="1197" y="198"/>
                </a:lnTo>
                <a:lnTo>
                  <a:pt x="1215" y="225"/>
                </a:lnTo>
                <a:lnTo>
                  <a:pt x="1215" y="252"/>
                </a:lnTo>
                <a:lnTo>
                  <a:pt x="1188" y="261"/>
                </a:lnTo>
                <a:lnTo>
                  <a:pt x="1161" y="270"/>
                </a:lnTo>
                <a:lnTo>
                  <a:pt x="1134" y="270"/>
                </a:lnTo>
                <a:lnTo>
                  <a:pt x="1107" y="270"/>
                </a:lnTo>
                <a:lnTo>
                  <a:pt x="1080" y="279"/>
                </a:lnTo>
                <a:lnTo>
                  <a:pt x="1053" y="279"/>
                </a:lnTo>
                <a:lnTo>
                  <a:pt x="1017" y="279"/>
                </a:lnTo>
                <a:lnTo>
                  <a:pt x="981" y="270"/>
                </a:lnTo>
                <a:lnTo>
                  <a:pt x="954" y="270"/>
                </a:lnTo>
                <a:lnTo>
                  <a:pt x="918" y="261"/>
                </a:lnTo>
                <a:lnTo>
                  <a:pt x="891" y="261"/>
                </a:lnTo>
                <a:lnTo>
                  <a:pt x="864" y="261"/>
                </a:lnTo>
                <a:lnTo>
                  <a:pt x="837" y="261"/>
                </a:lnTo>
                <a:lnTo>
                  <a:pt x="810" y="252"/>
                </a:lnTo>
                <a:lnTo>
                  <a:pt x="783" y="252"/>
                </a:lnTo>
                <a:lnTo>
                  <a:pt x="756" y="252"/>
                </a:lnTo>
                <a:lnTo>
                  <a:pt x="729" y="243"/>
                </a:lnTo>
                <a:lnTo>
                  <a:pt x="702" y="243"/>
                </a:lnTo>
                <a:lnTo>
                  <a:pt x="675" y="243"/>
                </a:lnTo>
                <a:lnTo>
                  <a:pt x="648" y="243"/>
                </a:lnTo>
                <a:lnTo>
                  <a:pt x="621" y="243"/>
                </a:lnTo>
                <a:lnTo>
                  <a:pt x="594" y="243"/>
                </a:lnTo>
                <a:lnTo>
                  <a:pt x="567" y="243"/>
                </a:lnTo>
                <a:lnTo>
                  <a:pt x="540" y="243"/>
                </a:lnTo>
                <a:lnTo>
                  <a:pt x="513" y="234"/>
                </a:lnTo>
                <a:lnTo>
                  <a:pt x="486" y="234"/>
                </a:lnTo>
                <a:lnTo>
                  <a:pt x="459" y="234"/>
                </a:lnTo>
                <a:lnTo>
                  <a:pt x="432" y="234"/>
                </a:lnTo>
                <a:lnTo>
                  <a:pt x="405" y="234"/>
                </a:lnTo>
                <a:lnTo>
                  <a:pt x="378" y="225"/>
                </a:lnTo>
                <a:lnTo>
                  <a:pt x="351" y="225"/>
                </a:lnTo>
                <a:lnTo>
                  <a:pt x="324" y="225"/>
                </a:lnTo>
                <a:lnTo>
                  <a:pt x="297" y="216"/>
                </a:lnTo>
                <a:lnTo>
                  <a:pt x="270" y="216"/>
                </a:lnTo>
                <a:lnTo>
                  <a:pt x="243" y="207"/>
                </a:lnTo>
                <a:lnTo>
                  <a:pt x="216" y="207"/>
                </a:lnTo>
                <a:lnTo>
                  <a:pt x="189" y="207"/>
                </a:lnTo>
                <a:lnTo>
                  <a:pt x="171" y="234"/>
                </a:lnTo>
                <a:lnTo>
                  <a:pt x="171" y="261"/>
                </a:lnTo>
                <a:lnTo>
                  <a:pt x="171" y="288"/>
                </a:lnTo>
                <a:lnTo>
                  <a:pt x="198" y="315"/>
                </a:lnTo>
                <a:lnTo>
                  <a:pt x="225" y="333"/>
                </a:lnTo>
                <a:lnTo>
                  <a:pt x="252" y="351"/>
                </a:lnTo>
                <a:lnTo>
                  <a:pt x="279" y="360"/>
                </a:lnTo>
                <a:lnTo>
                  <a:pt x="306" y="360"/>
                </a:lnTo>
                <a:lnTo>
                  <a:pt x="333" y="360"/>
                </a:lnTo>
                <a:lnTo>
                  <a:pt x="360" y="360"/>
                </a:lnTo>
                <a:lnTo>
                  <a:pt x="387" y="360"/>
                </a:lnTo>
                <a:lnTo>
                  <a:pt x="423" y="369"/>
                </a:lnTo>
                <a:lnTo>
                  <a:pt x="459" y="369"/>
                </a:lnTo>
                <a:lnTo>
                  <a:pt x="531" y="369"/>
                </a:lnTo>
                <a:lnTo>
                  <a:pt x="558" y="369"/>
                </a:lnTo>
                <a:lnTo>
                  <a:pt x="585" y="369"/>
                </a:lnTo>
                <a:lnTo>
                  <a:pt x="621" y="378"/>
                </a:lnTo>
                <a:lnTo>
                  <a:pt x="657" y="378"/>
                </a:lnTo>
                <a:lnTo>
                  <a:pt x="684" y="387"/>
                </a:lnTo>
                <a:lnTo>
                  <a:pt x="711" y="387"/>
                </a:lnTo>
                <a:lnTo>
                  <a:pt x="747" y="387"/>
                </a:lnTo>
                <a:lnTo>
                  <a:pt x="774" y="387"/>
                </a:lnTo>
                <a:lnTo>
                  <a:pt x="810" y="387"/>
                </a:lnTo>
                <a:lnTo>
                  <a:pt x="846" y="396"/>
                </a:lnTo>
                <a:lnTo>
                  <a:pt x="873" y="396"/>
                </a:lnTo>
                <a:lnTo>
                  <a:pt x="900" y="396"/>
                </a:lnTo>
                <a:lnTo>
                  <a:pt x="927" y="396"/>
                </a:lnTo>
                <a:lnTo>
                  <a:pt x="954" y="396"/>
                </a:lnTo>
                <a:lnTo>
                  <a:pt x="981" y="396"/>
                </a:lnTo>
                <a:lnTo>
                  <a:pt x="1008" y="396"/>
                </a:lnTo>
                <a:lnTo>
                  <a:pt x="1035" y="405"/>
                </a:lnTo>
                <a:lnTo>
                  <a:pt x="1062" y="405"/>
                </a:lnTo>
                <a:lnTo>
                  <a:pt x="1089" y="414"/>
                </a:lnTo>
                <a:lnTo>
                  <a:pt x="1098" y="441"/>
                </a:lnTo>
                <a:lnTo>
                  <a:pt x="1098" y="468"/>
                </a:lnTo>
                <a:lnTo>
                  <a:pt x="1089" y="495"/>
                </a:lnTo>
                <a:lnTo>
                  <a:pt x="1062" y="504"/>
                </a:lnTo>
                <a:lnTo>
                  <a:pt x="1026" y="522"/>
                </a:lnTo>
                <a:lnTo>
                  <a:pt x="999" y="531"/>
                </a:lnTo>
                <a:lnTo>
                  <a:pt x="963" y="540"/>
                </a:lnTo>
                <a:lnTo>
                  <a:pt x="936" y="540"/>
                </a:lnTo>
                <a:lnTo>
                  <a:pt x="909" y="540"/>
                </a:lnTo>
                <a:lnTo>
                  <a:pt x="882" y="540"/>
                </a:lnTo>
                <a:lnTo>
                  <a:pt x="855" y="540"/>
                </a:lnTo>
                <a:lnTo>
                  <a:pt x="819" y="540"/>
                </a:lnTo>
                <a:lnTo>
                  <a:pt x="792" y="531"/>
                </a:lnTo>
                <a:lnTo>
                  <a:pt x="765" y="531"/>
                </a:lnTo>
                <a:lnTo>
                  <a:pt x="738" y="522"/>
                </a:lnTo>
                <a:lnTo>
                  <a:pt x="711" y="513"/>
                </a:lnTo>
                <a:lnTo>
                  <a:pt x="675" y="513"/>
                </a:lnTo>
                <a:lnTo>
                  <a:pt x="648" y="504"/>
                </a:lnTo>
                <a:lnTo>
                  <a:pt x="612" y="504"/>
                </a:lnTo>
                <a:lnTo>
                  <a:pt x="576" y="495"/>
                </a:lnTo>
                <a:lnTo>
                  <a:pt x="549" y="486"/>
                </a:lnTo>
                <a:lnTo>
                  <a:pt x="522" y="486"/>
                </a:lnTo>
                <a:lnTo>
                  <a:pt x="495" y="486"/>
                </a:lnTo>
                <a:lnTo>
                  <a:pt x="459" y="486"/>
                </a:lnTo>
                <a:lnTo>
                  <a:pt x="432" y="477"/>
                </a:lnTo>
                <a:lnTo>
                  <a:pt x="405" y="477"/>
                </a:lnTo>
                <a:lnTo>
                  <a:pt x="378" y="477"/>
                </a:lnTo>
                <a:lnTo>
                  <a:pt x="351" y="477"/>
                </a:lnTo>
                <a:lnTo>
                  <a:pt x="315" y="477"/>
                </a:lnTo>
                <a:lnTo>
                  <a:pt x="288" y="477"/>
                </a:lnTo>
                <a:lnTo>
                  <a:pt x="252" y="477"/>
                </a:lnTo>
                <a:lnTo>
                  <a:pt x="225" y="477"/>
                </a:lnTo>
                <a:lnTo>
                  <a:pt x="198" y="468"/>
                </a:lnTo>
                <a:lnTo>
                  <a:pt x="162" y="468"/>
                </a:lnTo>
                <a:lnTo>
                  <a:pt x="135" y="468"/>
                </a:lnTo>
                <a:lnTo>
                  <a:pt x="108" y="468"/>
                </a:lnTo>
                <a:lnTo>
                  <a:pt x="81" y="468"/>
                </a:lnTo>
                <a:lnTo>
                  <a:pt x="54" y="468"/>
                </a:lnTo>
                <a:lnTo>
                  <a:pt x="27" y="468"/>
                </a:lnTo>
                <a:lnTo>
                  <a:pt x="0" y="486"/>
                </a:lnTo>
                <a:lnTo>
                  <a:pt x="0" y="513"/>
                </a:lnTo>
                <a:lnTo>
                  <a:pt x="0" y="540"/>
                </a:lnTo>
                <a:lnTo>
                  <a:pt x="27" y="558"/>
                </a:lnTo>
                <a:lnTo>
                  <a:pt x="54" y="576"/>
                </a:lnTo>
                <a:lnTo>
                  <a:pt x="81" y="585"/>
                </a:lnTo>
                <a:lnTo>
                  <a:pt x="117" y="594"/>
                </a:lnTo>
                <a:lnTo>
                  <a:pt x="144" y="594"/>
                </a:lnTo>
                <a:lnTo>
                  <a:pt x="180" y="594"/>
                </a:lnTo>
                <a:lnTo>
                  <a:pt x="207" y="603"/>
                </a:lnTo>
                <a:lnTo>
                  <a:pt x="234" y="603"/>
                </a:lnTo>
                <a:lnTo>
                  <a:pt x="270" y="612"/>
                </a:lnTo>
                <a:lnTo>
                  <a:pt x="297" y="612"/>
                </a:lnTo>
                <a:lnTo>
                  <a:pt x="324" y="612"/>
                </a:lnTo>
                <a:lnTo>
                  <a:pt x="351" y="621"/>
                </a:lnTo>
                <a:lnTo>
                  <a:pt x="378" y="621"/>
                </a:lnTo>
                <a:lnTo>
                  <a:pt x="405" y="621"/>
                </a:lnTo>
                <a:lnTo>
                  <a:pt x="432" y="630"/>
                </a:lnTo>
                <a:lnTo>
                  <a:pt x="459" y="630"/>
                </a:lnTo>
                <a:lnTo>
                  <a:pt x="486" y="630"/>
                </a:lnTo>
                <a:lnTo>
                  <a:pt x="513" y="639"/>
                </a:lnTo>
                <a:lnTo>
                  <a:pt x="549" y="639"/>
                </a:lnTo>
                <a:lnTo>
                  <a:pt x="585" y="648"/>
                </a:lnTo>
                <a:lnTo>
                  <a:pt x="657" y="648"/>
                </a:lnTo>
                <a:lnTo>
                  <a:pt x="711" y="648"/>
                </a:lnTo>
                <a:lnTo>
                  <a:pt x="765" y="657"/>
                </a:lnTo>
                <a:lnTo>
                  <a:pt x="792" y="657"/>
                </a:lnTo>
                <a:lnTo>
                  <a:pt x="819" y="666"/>
                </a:lnTo>
                <a:lnTo>
                  <a:pt x="855" y="666"/>
                </a:lnTo>
                <a:lnTo>
                  <a:pt x="882" y="666"/>
                </a:lnTo>
                <a:lnTo>
                  <a:pt x="909" y="675"/>
                </a:lnTo>
                <a:lnTo>
                  <a:pt x="936" y="675"/>
                </a:lnTo>
              </a:path>
            </a:pathLst>
          </a:custGeom>
          <a:noFill/>
          <a:ln w="12700" cap="rnd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14" name="Rectangle 34" descr="Dotted diamond"/>
          <p:cNvSpPr>
            <a:spLocks noChangeArrowheads="1"/>
          </p:cNvSpPr>
          <p:nvPr/>
        </p:nvSpPr>
        <p:spPr bwMode="auto">
          <a:xfrm>
            <a:off x="2673350" y="5187950"/>
            <a:ext cx="1816100" cy="292100"/>
          </a:xfrm>
          <a:prstGeom prst="rect">
            <a:avLst/>
          </a:prstGeom>
          <a:pattFill prst="dotDmnd">
            <a:fgClr>
              <a:schemeClr val="accent2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46115" name="AutoShape 35" descr="10%"/>
          <p:cNvSpPr>
            <a:spLocks noChangeArrowheads="1"/>
          </p:cNvSpPr>
          <p:nvPr/>
        </p:nvSpPr>
        <p:spPr bwMode="auto">
          <a:xfrm rot="-6060000">
            <a:off x="3922712" y="5226051"/>
            <a:ext cx="841375" cy="609600"/>
          </a:xfrm>
          <a:prstGeom prst="rtTriangle">
            <a:avLst/>
          </a:prstGeom>
          <a:pattFill prst="pct10">
            <a:fgClr>
              <a:srgbClr val="037C03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6116" name="Line 36"/>
          <p:cNvSpPr>
            <a:spLocks noChangeShapeType="1"/>
          </p:cNvSpPr>
          <p:nvPr/>
        </p:nvSpPr>
        <p:spPr bwMode="auto">
          <a:xfrm flipH="1">
            <a:off x="4260850" y="5111750"/>
            <a:ext cx="317500" cy="596900"/>
          </a:xfrm>
          <a:prstGeom prst="line">
            <a:avLst/>
          </a:prstGeom>
          <a:noFill/>
          <a:ln w="12700">
            <a:solidFill>
              <a:srgbClr val="02690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17" name="AutoShape 37" descr="10%"/>
          <p:cNvSpPr>
            <a:spLocks noChangeArrowheads="1"/>
          </p:cNvSpPr>
          <p:nvPr/>
        </p:nvSpPr>
        <p:spPr bwMode="auto">
          <a:xfrm rot="5520000">
            <a:off x="2206625" y="5264151"/>
            <a:ext cx="841375" cy="533400"/>
          </a:xfrm>
          <a:prstGeom prst="rtTriangle">
            <a:avLst/>
          </a:prstGeom>
          <a:pattFill prst="pct10">
            <a:fgClr>
              <a:srgbClr val="037C03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6118" name="Line 38"/>
          <p:cNvSpPr>
            <a:spLocks noChangeShapeType="1"/>
          </p:cNvSpPr>
          <p:nvPr/>
        </p:nvSpPr>
        <p:spPr bwMode="auto">
          <a:xfrm flipH="1">
            <a:off x="2660650" y="5035550"/>
            <a:ext cx="241300" cy="444500"/>
          </a:xfrm>
          <a:prstGeom prst="line">
            <a:avLst/>
          </a:prstGeom>
          <a:noFill/>
          <a:ln w="12700">
            <a:solidFill>
              <a:srgbClr val="02690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19" name="Rectangle 39" descr="60%"/>
          <p:cNvSpPr>
            <a:spLocks noChangeArrowheads="1"/>
          </p:cNvSpPr>
          <p:nvPr/>
        </p:nvSpPr>
        <p:spPr bwMode="auto">
          <a:xfrm>
            <a:off x="1149350" y="6559550"/>
            <a:ext cx="3492500" cy="215900"/>
          </a:xfrm>
          <a:prstGeom prst="rect">
            <a:avLst/>
          </a:prstGeom>
          <a:pattFill prst="pct60">
            <a:fgClr>
              <a:srgbClr val="CCCCFF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6120" name="AutoShape 40" descr="60%"/>
          <p:cNvSpPr>
            <a:spLocks noChangeArrowheads="1"/>
          </p:cNvSpPr>
          <p:nvPr/>
        </p:nvSpPr>
        <p:spPr bwMode="auto">
          <a:xfrm>
            <a:off x="1149350" y="6254750"/>
            <a:ext cx="2501900" cy="520700"/>
          </a:xfrm>
          <a:prstGeom prst="triangle">
            <a:avLst>
              <a:gd name="adj" fmla="val 49995"/>
            </a:avLst>
          </a:prstGeom>
          <a:pattFill prst="pct60">
            <a:fgClr>
              <a:srgbClr val="CCCCFF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6121" name="AutoShape 41" descr="60%"/>
          <p:cNvSpPr>
            <a:spLocks noChangeArrowheads="1"/>
          </p:cNvSpPr>
          <p:nvPr/>
        </p:nvSpPr>
        <p:spPr bwMode="auto">
          <a:xfrm>
            <a:off x="2673350" y="6330950"/>
            <a:ext cx="2501900" cy="520700"/>
          </a:xfrm>
          <a:prstGeom prst="triangle">
            <a:avLst>
              <a:gd name="adj" fmla="val 49995"/>
            </a:avLst>
          </a:prstGeom>
          <a:pattFill prst="pct60">
            <a:fgClr>
              <a:srgbClr val="CCCCFF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6122" name="Rectangle 42"/>
          <p:cNvSpPr>
            <a:spLocks noChangeArrowheads="1"/>
          </p:cNvSpPr>
          <p:nvPr/>
        </p:nvSpPr>
        <p:spPr bwMode="auto">
          <a:xfrm>
            <a:off x="131763" y="1884363"/>
            <a:ext cx="836612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 b="1">
                <a:solidFill>
                  <a:srgbClr val="FAFD00"/>
                </a:solidFill>
                <a:latin typeface="Times New Roman" pitchFamily="18" charset="0"/>
              </a:rPr>
              <a:t>Slide</a:t>
            </a:r>
          </a:p>
        </p:txBody>
      </p:sp>
      <p:sp>
        <p:nvSpPr>
          <p:cNvPr id="46123" name="Rectangle 43"/>
          <p:cNvSpPr>
            <a:spLocks noChangeArrowheads="1"/>
          </p:cNvSpPr>
          <p:nvPr/>
        </p:nvSpPr>
        <p:spPr bwMode="auto">
          <a:xfrm>
            <a:off x="1579563" y="1016000"/>
            <a:ext cx="1509712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>
                <a:solidFill>
                  <a:srgbClr val="DC0081"/>
                </a:solidFill>
                <a:latin typeface="Times New Roman" pitchFamily="18" charset="0"/>
              </a:rPr>
              <a:t>Ejection port</a:t>
            </a:r>
          </a:p>
        </p:txBody>
      </p:sp>
      <p:sp>
        <p:nvSpPr>
          <p:cNvPr id="46124" name="Rectangle 44"/>
          <p:cNvSpPr>
            <a:spLocks noChangeArrowheads="1"/>
          </p:cNvSpPr>
          <p:nvPr/>
        </p:nvSpPr>
        <p:spPr bwMode="auto">
          <a:xfrm>
            <a:off x="1606550" y="996950"/>
            <a:ext cx="1511300" cy="444500"/>
          </a:xfrm>
          <a:prstGeom prst="rect">
            <a:avLst/>
          </a:prstGeom>
          <a:noFill/>
          <a:ln w="12700">
            <a:solidFill>
              <a:srgbClr val="DC008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6125" name="Line 45"/>
          <p:cNvSpPr>
            <a:spLocks noChangeShapeType="1"/>
          </p:cNvSpPr>
          <p:nvPr/>
        </p:nvSpPr>
        <p:spPr bwMode="auto">
          <a:xfrm>
            <a:off x="2901950" y="1454150"/>
            <a:ext cx="749300" cy="368300"/>
          </a:xfrm>
          <a:prstGeom prst="line">
            <a:avLst/>
          </a:prstGeom>
          <a:noFill/>
          <a:ln w="12700">
            <a:solidFill>
              <a:srgbClr val="DC008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26" name="Rectangle 46"/>
          <p:cNvSpPr>
            <a:spLocks noChangeArrowheads="1"/>
          </p:cNvSpPr>
          <p:nvPr/>
        </p:nvSpPr>
        <p:spPr bwMode="auto">
          <a:xfrm>
            <a:off x="207963" y="3987800"/>
            <a:ext cx="113665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>
                <a:solidFill>
                  <a:srgbClr val="DC0081"/>
                </a:solidFill>
                <a:latin typeface="Times New Roman" pitchFamily="18" charset="0"/>
              </a:rPr>
              <a:t>Extractor</a:t>
            </a:r>
          </a:p>
        </p:txBody>
      </p:sp>
      <p:sp>
        <p:nvSpPr>
          <p:cNvPr id="46127" name="Line 47"/>
          <p:cNvSpPr>
            <a:spLocks noChangeShapeType="1"/>
          </p:cNvSpPr>
          <p:nvPr/>
        </p:nvSpPr>
        <p:spPr bwMode="auto">
          <a:xfrm flipV="1">
            <a:off x="1377950" y="2889250"/>
            <a:ext cx="1435100" cy="1079500"/>
          </a:xfrm>
          <a:prstGeom prst="line">
            <a:avLst/>
          </a:prstGeom>
          <a:noFill/>
          <a:ln w="12700">
            <a:solidFill>
              <a:srgbClr val="DC008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28" name="Rectangle 48"/>
          <p:cNvSpPr>
            <a:spLocks noChangeArrowheads="1"/>
          </p:cNvSpPr>
          <p:nvPr/>
        </p:nvSpPr>
        <p:spPr bwMode="auto">
          <a:xfrm>
            <a:off x="158750" y="3892550"/>
            <a:ext cx="1130300" cy="444500"/>
          </a:xfrm>
          <a:prstGeom prst="rect">
            <a:avLst/>
          </a:prstGeom>
          <a:noFill/>
          <a:ln w="12700">
            <a:solidFill>
              <a:srgbClr val="DC008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6129" name="Rectangle 49"/>
          <p:cNvSpPr>
            <a:spLocks noChangeArrowheads="1"/>
          </p:cNvSpPr>
          <p:nvPr/>
        </p:nvSpPr>
        <p:spPr bwMode="auto">
          <a:xfrm>
            <a:off x="0" y="0"/>
            <a:ext cx="377507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>
                <a:solidFill>
                  <a:srgbClr val="114FFB"/>
                </a:solidFill>
                <a:latin typeface="Times New Roman" pitchFamily="18" charset="0"/>
              </a:rPr>
              <a:t>Rearward movement of </a:t>
            </a:r>
            <a:r>
              <a:rPr lang="en-US" sz="2400" b="1">
                <a:solidFill>
                  <a:srgbClr val="114FFB"/>
                </a:solidFill>
                <a:latin typeface="Times New Roman" pitchFamily="18" charset="0"/>
              </a:rPr>
              <a:t>Slide</a:t>
            </a:r>
          </a:p>
          <a:p>
            <a:pPr eaLnBrk="0" hangingPunct="0"/>
            <a:r>
              <a:rPr lang="en-US" sz="2400">
                <a:solidFill>
                  <a:srgbClr val="114FFB"/>
                </a:solidFill>
                <a:latin typeface="Times New Roman" pitchFamily="18" charset="0"/>
              </a:rPr>
              <a:t>after cartridge has been fired</a:t>
            </a:r>
          </a:p>
        </p:txBody>
      </p:sp>
      <p:sp>
        <p:nvSpPr>
          <p:cNvPr id="46130" name="Rectangle 50"/>
          <p:cNvSpPr>
            <a:spLocks noChangeArrowheads="1"/>
          </p:cNvSpPr>
          <p:nvPr/>
        </p:nvSpPr>
        <p:spPr bwMode="auto">
          <a:xfrm>
            <a:off x="6684963" y="5237163"/>
            <a:ext cx="20066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400" b="1">
                <a:latin typeface="Times New Roman" pitchFamily="18" charset="0"/>
              </a:rPr>
              <a:t>Ejection of </a:t>
            </a:r>
          </a:p>
          <a:p>
            <a:pPr eaLnBrk="0" hangingPunct="0"/>
            <a:r>
              <a:rPr lang="en-US" sz="2400" b="1">
                <a:latin typeface="Times New Roman" pitchFamily="18" charset="0"/>
              </a:rPr>
              <a:t>Fired Cartridge</a:t>
            </a:r>
          </a:p>
          <a:p>
            <a:pPr eaLnBrk="0" hangingPunct="0"/>
            <a:r>
              <a:rPr lang="en-US" sz="2400" b="1">
                <a:latin typeface="Times New Roman" pitchFamily="18" charset="0"/>
              </a:rPr>
              <a:t> Case</a:t>
            </a:r>
          </a:p>
        </p:txBody>
      </p:sp>
      <p:sp>
        <p:nvSpPr>
          <p:cNvPr id="46131" name="Line 51"/>
          <p:cNvSpPr>
            <a:spLocks noChangeShapeType="1"/>
          </p:cNvSpPr>
          <p:nvPr/>
        </p:nvSpPr>
        <p:spPr bwMode="auto">
          <a:xfrm flipH="1" flipV="1">
            <a:off x="5708650" y="4260850"/>
            <a:ext cx="1079500" cy="1003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32" name="Line 52"/>
          <p:cNvSpPr>
            <a:spLocks noChangeShapeType="1"/>
          </p:cNvSpPr>
          <p:nvPr/>
        </p:nvSpPr>
        <p:spPr bwMode="auto">
          <a:xfrm>
            <a:off x="5194300" y="3429000"/>
            <a:ext cx="386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33" name="Line 53"/>
          <p:cNvSpPr>
            <a:spLocks noChangeShapeType="1"/>
          </p:cNvSpPr>
          <p:nvPr/>
        </p:nvSpPr>
        <p:spPr bwMode="auto">
          <a:xfrm>
            <a:off x="88900" y="3429000"/>
            <a:ext cx="4013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34" name="AutoShape 54" descr="60%"/>
          <p:cNvSpPr>
            <a:spLocks noChangeArrowheads="1"/>
          </p:cNvSpPr>
          <p:nvPr/>
        </p:nvSpPr>
        <p:spPr bwMode="auto">
          <a:xfrm>
            <a:off x="8769350" y="1758950"/>
            <a:ext cx="292100" cy="977900"/>
          </a:xfrm>
          <a:prstGeom prst="triangle">
            <a:avLst>
              <a:gd name="adj" fmla="val 49995"/>
            </a:avLst>
          </a:prstGeom>
          <a:pattFill prst="pct60">
            <a:fgClr>
              <a:srgbClr val="CCCCFF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6135" name="AutoShape 55" descr="60%"/>
          <p:cNvSpPr>
            <a:spLocks noChangeArrowheads="1"/>
          </p:cNvSpPr>
          <p:nvPr/>
        </p:nvSpPr>
        <p:spPr bwMode="auto">
          <a:xfrm>
            <a:off x="8839200" y="2520950"/>
            <a:ext cx="304800" cy="1441450"/>
          </a:xfrm>
          <a:prstGeom prst="triangle">
            <a:avLst>
              <a:gd name="adj" fmla="val 20833"/>
            </a:avLst>
          </a:prstGeom>
          <a:pattFill prst="pct60">
            <a:fgClr>
              <a:srgbClr val="CCCCFF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6136" name="AutoShape 56" descr="60%"/>
          <p:cNvSpPr>
            <a:spLocks noChangeArrowheads="1"/>
          </p:cNvSpPr>
          <p:nvPr/>
        </p:nvSpPr>
        <p:spPr bwMode="auto">
          <a:xfrm>
            <a:off x="8693150" y="2749550"/>
            <a:ext cx="450850" cy="977900"/>
          </a:xfrm>
          <a:prstGeom prst="triangle">
            <a:avLst>
              <a:gd name="adj" fmla="val 49995"/>
            </a:avLst>
          </a:prstGeom>
          <a:pattFill prst="pct60">
            <a:fgClr>
              <a:srgbClr val="CCCCFF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6137" name="AutoShape 57" descr="60%"/>
          <p:cNvSpPr>
            <a:spLocks noChangeArrowheads="1"/>
          </p:cNvSpPr>
          <p:nvPr/>
        </p:nvSpPr>
        <p:spPr bwMode="auto">
          <a:xfrm>
            <a:off x="8693150" y="3359150"/>
            <a:ext cx="368300" cy="977900"/>
          </a:xfrm>
          <a:prstGeom prst="triangle">
            <a:avLst>
              <a:gd name="adj" fmla="val 49995"/>
            </a:avLst>
          </a:prstGeom>
          <a:pattFill prst="pct60">
            <a:fgClr>
              <a:srgbClr val="CCCCFF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6138" name="Rectangle 58" descr="60%"/>
          <p:cNvSpPr>
            <a:spLocks noChangeArrowheads="1"/>
          </p:cNvSpPr>
          <p:nvPr/>
        </p:nvSpPr>
        <p:spPr bwMode="auto">
          <a:xfrm>
            <a:off x="9004300" y="2133600"/>
            <a:ext cx="139700" cy="1968500"/>
          </a:xfrm>
          <a:prstGeom prst="rect">
            <a:avLst/>
          </a:prstGeom>
          <a:pattFill prst="pct60">
            <a:fgClr>
              <a:srgbClr val="CCCCFF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6139" name="Text Box 59"/>
          <p:cNvSpPr txBox="1">
            <a:spLocks noChangeArrowheads="1"/>
          </p:cNvSpPr>
          <p:nvPr/>
        </p:nvSpPr>
        <p:spPr bwMode="auto">
          <a:xfrm>
            <a:off x="4872038" y="1214438"/>
            <a:ext cx="1055687" cy="4667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pitchFamily="34" charset="0"/>
              </a:defRPr>
            </a:lvl9pPr>
          </a:lstStyle>
          <a:p>
            <a:pPr algn="ctr"/>
            <a:r>
              <a:rPr lang="en-US" sz="2400">
                <a:solidFill>
                  <a:srgbClr val="FF3300"/>
                </a:solidFill>
                <a:latin typeface="Times New Roman" pitchFamily="18" charset="0"/>
              </a:rPr>
              <a:t>Breech</a:t>
            </a:r>
            <a:endParaRPr lang="en-US" sz="2400">
              <a:solidFill>
                <a:srgbClr val="9900CC"/>
              </a:solidFill>
              <a:latin typeface="Times New Roman" pitchFamily="18" charset="0"/>
            </a:endParaRPr>
          </a:p>
        </p:txBody>
      </p:sp>
      <p:sp>
        <p:nvSpPr>
          <p:cNvPr id="46140" name="Line 60"/>
          <p:cNvSpPr>
            <a:spLocks noChangeShapeType="1"/>
          </p:cNvSpPr>
          <p:nvPr/>
        </p:nvSpPr>
        <p:spPr bwMode="auto">
          <a:xfrm flipH="1">
            <a:off x="3886200" y="1600200"/>
            <a:ext cx="1066800" cy="685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65003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201</Words>
  <Application>Microsoft Office PowerPoint</Application>
  <PresentationFormat>On-screen Show (4:3)</PresentationFormat>
  <Paragraphs>60</Paragraphs>
  <Slides>14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Oriel</vt:lpstr>
      <vt:lpstr>Office Theme</vt:lpstr>
      <vt:lpstr>VISIO</vt:lpstr>
      <vt:lpstr>Operating principle of firearms</vt:lpstr>
      <vt:lpstr>Cycle  of  Firing</vt:lpstr>
      <vt:lpstr>Slide 3</vt:lpstr>
      <vt:lpstr>Cartridge Case Identification Cartridge Case ejection</vt:lpstr>
      <vt:lpstr>Slide 5</vt:lpstr>
      <vt:lpstr>Slide 6</vt:lpstr>
      <vt:lpstr>Slide 7</vt:lpstr>
      <vt:lpstr>Slide 8</vt:lpstr>
      <vt:lpstr>Slide 9</vt:lpstr>
      <vt:lpstr>Slide 10</vt:lpstr>
      <vt:lpstr>Action Mechanism</vt:lpstr>
      <vt:lpstr>Loading and Unloading mechanism</vt:lpstr>
      <vt:lpstr>Loading and Unloading mechanism</vt:lpstr>
      <vt:lpstr>Loading and Unloading mechanism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CUTM</dc:creator>
  <cp:lastModifiedBy>Ujaala Jain</cp:lastModifiedBy>
  <cp:revision>11</cp:revision>
  <dcterms:created xsi:type="dcterms:W3CDTF">2024-01-08T08:47:38Z</dcterms:created>
  <dcterms:modified xsi:type="dcterms:W3CDTF">2024-01-10T17:54:45Z</dcterms:modified>
</cp:coreProperties>
</file>