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5" r:id="rId2"/>
    <p:sldMasterId id="2147483759" r:id="rId3"/>
  </p:sldMasterIdLst>
  <p:notesMasterIdLst>
    <p:notesMasterId r:id="rId12"/>
  </p:notesMasterIdLst>
  <p:sldIdLst>
    <p:sldId id="348" r:id="rId4"/>
    <p:sldId id="261" r:id="rId5"/>
    <p:sldId id="344" r:id="rId6"/>
    <p:sldId id="345" r:id="rId7"/>
    <p:sldId id="346" r:id="rId8"/>
    <p:sldId id="347" r:id="rId9"/>
    <p:sldId id="269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931CC-4F30-45E6-9B69-418DD5C92005}" type="datetimeFigureOut">
              <a:rPr lang="en-US" smtClean="0"/>
              <a:t>1/10/2024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E01F8-ABEC-4F22-BA57-52F5B55417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637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6117C49-9540-450C-B833-33E6E8BCB706}" type="datetimeFigureOut">
              <a:rPr lang="en-US" smtClean="0"/>
              <a:t>1/10/2024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0D9778-1C2C-4626-885C-2135449DCD9B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7C49-9540-450C-B833-33E6E8BCB706}" type="datetimeFigureOut">
              <a:rPr lang="en-US" smtClean="0"/>
              <a:t>1/10/2024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9778-1C2C-4626-885C-2135449DCD9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6117C49-9540-450C-B833-33E6E8BCB706}" type="datetimeFigureOut">
              <a:rPr lang="en-US" smtClean="0"/>
              <a:t>1/10/2024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40D9778-1C2C-4626-885C-2135449DCD9B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CE68C-5B5A-4C97-8491-8C3497AECBCC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1/10/2024</a:t>
            </a:fld>
            <a:endParaRPr lang="en-IN">
              <a:solidFill>
                <a:srgbClr val="04617B"/>
              </a:solidFill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4617B"/>
              </a:solidFill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3EE8-0379-439C-B1ED-D84A6C26C9E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601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2059A3-D677-4D01-947D-A170A8F373DA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1/10/2024</a:t>
            </a:fld>
            <a:endParaRPr lang="en-IN">
              <a:solidFill>
                <a:srgbClr val="04617B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F4A99E-97E0-4DDD-AF8B-3E783A3BB09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55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D9E2-E437-4F9A-9215-3BF46289A210}" type="datetimeFigureOut">
              <a:rPr lang="en-US">
                <a:solidFill>
                  <a:srgbClr val="DBF5F9"/>
                </a:solidFill>
              </a:rPr>
              <a:pPr>
                <a:defRPr/>
              </a:pPr>
              <a:t>1/10/2024</a:t>
            </a:fld>
            <a:endParaRPr lang="en-IN">
              <a:solidFill>
                <a:srgbClr val="DBF5F9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DBF5F9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C7A4E-84B0-4596-A2C0-3EF49E7BAF0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718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8F2C-5377-43A4-835B-F972FEE9FF32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1/10/2024</a:t>
            </a:fld>
            <a:endParaRPr lang="en-IN">
              <a:solidFill>
                <a:srgbClr val="04617B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4617B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0450C-BF79-47EC-B7E6-761F153C154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6418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D9100-FB1A-403E-A0FA-CC23141228F8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1/10/2024</a:t>
            </a:fld>
            <a:endParaRPr lang="en-IN">
              <a:solidFill>
                <a:srgbClr val="04617B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4617B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DAF6-B665-466D-A2E7-543D2EAAA91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1079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3EEF6B9-5716-47D9-A32D-0723275A5FD8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1/10/2024</a:t>
            </a:fld>
            <a:endParaRPr lang="en-IN">
              <a:solidFill>
                <a:srgbClr val="04617B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731329-034B-4E06-8E5E-9B3AB8DCDC3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26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FE4D-3101-41E1-A139-41089B7EAAC5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1/10/2024</a:t>
            </a:fld>
            <a:endParaRPr lang="en-IN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4617B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CC276-6041-4A61-A067-82AFE192871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4606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14FA729-EF63-44D9-82DA-AAC01A78FEDB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1/10/2024</a:t>
            </a:fld>
            <a:endParaRPr lang="en-IN">
              <a:solidFill>
                <a:srgbClr val="04617B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CD0C5E-0B96-415A-B5DF-0919A699A8C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98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7C49-9540-450C-B833-33E6E8BCB706}" type="datetimeFigureOut">
              <a:rPr lang="en-US" smtClean="0"/>
              <a:t>1/10/2024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0D9778-1C2C-4626-885C-2135449DCD9B}" type="slidenum">
              <a:rPr lang="en-IN" smtClean="0"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429BD2-99E1-4338-B52B-F41A2EFE6154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1/10/2024</a:t>
            </a:fld>
            <a:endParaRPr lang="en-IN">
              <a:solidFill>
                <a:srgbClr val="04617B"/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A8CE932-AA25-426B-8FEE-B4E3DA8172F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43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86A8-8979-45FB-A485-96458E03103C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1/10/2024</a:t>
            </a:fld>
            <a:endParaRPr lang="en-IN">
              <a:solidFill>
                <a:srgbClr val="04617B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4617B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4914C-3849-4F20-8AF1-6BB58C8B328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5164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C5058-85C9-4CC6-A58E-E5420EABF2E1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1/10/2024</a:t>
            </a:fld>
            <a:endParaRPr lang="en-IN">
              <a:solidFill>
                <a:srgbClr val="04617B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4617B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5B069-C48D-40AF-AE96-5AB06D5D7E7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6401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4038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4038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305300"/>
            <a:ext cx="4038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4038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73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2EF30-55E7-4ACA-A2AC-0B7FBC3B5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58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CB93-674C-488F-ACF1-5DCFDBB2A4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7003-1F5E-45C9-8219-E78CEF6A7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34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CB93-674C-488F-ACF1-5DCFDBB2A4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7003-1F5E-45C9-8219-E78CEF6A7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83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CB93-674C-488F-ACF1-5DCFDBB2A4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7003-1F5E-45C9-8219-E78CEF6A7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20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CB93-674C-488F-ACF1-5DCFDBB2A4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7003-1F5E-45C9-8219-E78CEF6A7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99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CB93-674C-488F-ACF1-5DCFDBB2A4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7003-1F5E-45C9-8219-E78CEF6A7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4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7C49-9540-450C-B833-33E6E8BCB706}" type="datetimeFigureOut">
              <a:rPr lang="en-US" smtClean="0"/>
              <a:t>1/10/2024</a:t>
            </a:fld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40D9778-1C2C-4626-885C-2135449DCD9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CB93-674C-488F-ACF1-5DCFDBB2A4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7003-1F5E-45C9-8219-E78CEF6A7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37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CB93-674C-488F-ACF1-5DCFDBB2A4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7003-1F5E-45C9-8219-E78CEF6A7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51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CB93-674C-488F-ACF1-5DCFDBB2A4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7003-1F5E-45C9-8219-E78CEF6A7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6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CB93-674C-488F-ACF1-5DCFDBB2A4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7003-1F5E-45C9-8219-E78CEF6A7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361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CB93-674C-488F-ACF1-5DCFDBB2A4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7003-1F5E-45C9-8219-E78CEF6A7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80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CB93-674C-488F-ACF1-5DCFDBB2A4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7003-1F5E-45C9-8219-E78CEF6A7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3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6117C49-9540-450C-B833-33E6E8BCB706}" type="datetimeFigureOut">
              <a:rPr lang="en-US" smtClean="0"/>
              <a:t>1/10/2024</a:t>
            </a:fld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40D9778-1C2C-4626-885C-2135449DCD9B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6117C49-9540-450C-B833-33E6E8BCB706}" type="datetimeFigureOut">
              <a:rPr lang="en-US" smtClean="0"/>
              <a:t>1/10/2024</a:t>
            </a:fld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40D9778-1C2C-4626-885C-2135449DCD9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IN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7C49-9540-450C-B833-33E6E8BCB706}" type="datetimeFigureOut">
              <a:rPr lang="en-US" smtClean="0"/>
              <a:t>1/10/2024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0D9778-1C2C-4626-885C-2135449DCD9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7C49-9540-450C-B833-33E6E8BCB706}" type="datetimeFigureOut">
              <a:rPr lang="en-US" smtClean="0"/>
              <a:t>1/10/2024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0D9778-1C2C-4626-885C-2135449DCD9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7C49-9540-450C-B833-33E6E8BCB706}" type="datetimeFigureOut">
              <a:rPr lang="en-US" smtClean="0"/>
              <a:t>1/10/2024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0D9778-1C2C-4626-885C-2135449DCD9B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6117C49-9540-450C-B833-33E6E8BCB706}" type="datetimeFigureOut">
              <a:rPr lang="en-US" smtClean="0"/>
              <a:t>1/10/2024</a:t>
            </a:fld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40D9778-1C2C-4626-885C-2135449DCD9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6117C49-9540-450C-B833-33E6E8BCB706}" type="datetimeFigureOut">
              <a:rPr lang="en-US" smtClean="0"/>
              <a:t>1/10/2024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40D9778-1C2C-4626-885C-2135449DCD9B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F896EA-0986-4D33-BEB4-D9DC2CDB35C1}" type="datetimeFigureOut">
              <a:rPr lang="en-US">
                <a:solidFill>
                  <a:srgbClr val="04617B"/>
                </a:solidFill>
              </a:rPr>
              <a:pPr>
                <a:defRPr/>
              </a:pPr>
              <a:t>1/10/2024</a:t>
            </a:fld>
            <a:endParaRPr lang="en-IN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>
              <a:solidFill>
                <a:srgbClr val="04617B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B52862-33B1-41F2-90A5-FF500CF5A92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614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0C61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ABBD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AACC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CCB93-674C-488F-ACF1-5DCFDBB2A4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17003-1F5E-45C9-8219-E78CEF6A79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8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Desktop\Scholly\snap_01.mpg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514600"/>
          </a:xfrm>
        </p:spPr>
        <p:txBody>
          <a:bodyPr>
            <a:noAutofit/>
          </a:bodyPr>
          <a:lstStyle/>
          <a:p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  <a:latin typeface="Schadow BT" pitchFamily="18" charset="0"/>
                <a:ea typeface="Verdana" pitchFamily="34" charset="0"/>
              </a:rPr>
              <a:t>Comparison Microscope and </a:t>
            </a:r>
            <a:r>
              <a:rPr lang="en-US" sz="4000" b="1" u="sng" dirty="0" err="1" smtClean="0">
                <a:solidFill>
                  <a:schemeClr val="accent1">
                    <a:lumMod val="75000"/>
                  </a:schemeClr>
                </a:solidFill>
                <a:latin typeface="Schadow BT" pitchFamily="18" charset="0"/>
                <a:ea typeface="Verdana" pitchFamily="34" charset="0"/>
              </a:rPr>
              <a:t>Borescope</a:t>
            </a:r>
            <a:endParaRPr lang="en-US" sz="4000" b="1" u="sng" dirty="0">
              <a:solidFill>
                <a:schemeClr val="accent1">
                  <a:lumMod val="75000"/>
                </a:schemeClr>
              </a:solidFill>
              <a:latin typeface="Schadow BT" pitchFamily="18" charset="0"/>
              <a:ea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4953000" cy="114300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Ujaala Jain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Assistant Professor,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SoFS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52" y="214290"/>
            <a:ext cx="7467600" cy="7921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INSTRUMENTS FOR ANALYSIS</a:t>
            </a:r>
            <a:endParaRPr lang="en-IN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1500174"/>
            <a:ext cx="7929618" cy="5143536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Stereomicroscope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Individual examination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Comparison 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Microscope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Side by Side, Superimposition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Borescope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Analysis of the Barrel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BDAS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Detection of projectile velocity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IBIS/ NIBIN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Database 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753600" cy="6858000"/>
          </a:xfrm>
          <a:prstGeom prst="rect">
            <a:avLst/>
          </a:prstGeom>
          <a:gradFill rotWithShape="0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667000" y="2374900"/>
            <a:ext cx="4330700" cy="12065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048000" y="3594100"/>
            <a:ext cx="901700" cy="215900"/>
          </a:xfrm>
          <a:prstGeom prst="rect">
            <a:avLst/>
          </a:prstGeom>
          <a:solidFill>
            <a:srgbClr val="67676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5638800" y="3594100"/>
            <a:ext cx="901700" cy="215900"/>
          </a:xfrm>
          <a:prstGeom prst="rect">
            <a:avLst/>
          </a:prstGeom>
          <a:solidFill>
            <a:srgbClr val="67676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3200400" y="3822700"/>
            <a:ext cx="596900" cy="215900"/>
          </a:xfrm>
          <a:prstGeom prst="roundRect">
            <a:avLst>
              <a:gd name="adj" fmla="val 12495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5791200" y="3822700"/>
            <a:ext cx="596900" cy="215900"/>
          </a:xfrm>
          <a:prstGeom prst="roundRect">
            <a:avLst>
              <a:gd name="adj" fmla="val 12495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191000" y="1993900"/>
            <a:ext cx="1358900" cy="368300"/>
          </a:xfrm>
          <a:prstGeom prst="rect">
            <a:avLst/>
          </a:prstGeom>
          <a:solidFill>
            <a:srgbClr val="67676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4343400" y="1689100"/>
            <a:ext cx="1054100" cy="2921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4343400" y="1612900"/>
            <a:ext cx="1054100" cy="63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4572000" y="1155700"/>
            <a:ext cx="215900" cy="520700"/>
          </a:xfrm>
          <a:prstGeom prst="rect">
            <a:avLst/>
          </a:prstGeom>
          <a:solidFill>
            <a:srgbClr val="67676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953000" y="1155700"/>
            <a:ext cx="215900" cy="520700"/>
          </a:xfrm>
          <a:prstGeom prst="rect">
            <a:avLst/>
          </a:prstGeom>
          <a:solidFill>
            <a:srgbClr val="67676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25" name="Oval 13"/>
          <p:cNvSpPr>
            <a:spLocks noChangeArrowheads="1"/>
          </p:cNvSpPr>
          <p:nvPr/>
        </p:nvSpPr>
        <p:spPr bwMode="auto">
          <a:xfrm>
            <a:off x="4572000" y="1003300"/>
            <a:ext cx="215900" cy="2159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26" name="Oval 14"/>
          <p:cNvSpPr>
            <a:spLocks noChangeArrowheads="1"/>
          </p:cNvSpPr>
          <p:nvPr/>
        </p:nvSpPr>
        <p:spPr bwMode="auto">
          <a:xfrm>
            <a:off x="4953000" y="1003300"/>
            <a:ext cx="215900" cy="2159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27" name="Oval 15"/>
          <p:cNvSpPr>
            <a:spLocks noChangeArrowheads="1"/>
          </p:cNvSpPr>
          <p:nvPr/>
        </p:nvSpPr>
        <p:spPr bwMode="auto">
          <a:xfrm>
            <a:off x="4679950" y="3016250"/>
            <a:ext cx="304800" cy="304800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4419600" y="3594100"/>
            <a:ext cx="825500" cy="3263900"/>
          </a:xfrm>
          <a:prstGeom prst="rect">
            <a:avLst/>
          </a:prstGeom>
          <a:solidFill>
            <a:srgbClr val="3333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2667000" y="5270500"/>
            <a:ext cx="4330700" cy="368300"/>
          </a:xfrm>
          <a:prstGeom prst="rect">
            <a:avLst/>
          </a:prstGeom>
          <a:solidFill>
            <a:srgbClr val="67676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3429000" y="4889500"/>
            <a:ext cx="63500" cy="368300"/>
          </a:xfrm>
          <a:prstGeom prst="rect">
            <a:avLst/>
          </a:prstGeom>
          <a:solidFill>
            <a:srgbClr val="91919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6096000" y="4889500"/>
            <a:ext cx="63500" cy="368300"/>
          </a:xfrm>
          <a:prstGeom prst="rect">
            <a:avLst/>
          </a:prstGeom>
          <a:solidFill>
            <a:srgbClr val="91919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3048000" y="4813300"/>
            <a:ext cx="825500" cy="63500"/>
          </a:xfrm>
          <a:prstGeom prst="rect">
            <a:avLst/>
          </a:prstGeom>
          <a:solidFill>
            <a:srgbClr val="3333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715000" y="4813300"/>
            <a:ext cx="825500" cy="63500"/>
          </a:xfrm>
          <a:prstGeom prst="rect">
            <a:avLst/>
          </a:prstGeom>
          <a:solidFill>
            <a:srgbClr val="3333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3733800" y="4584700"/>
            <a:ext cx="63500" cy="215900"/>
          </a:xfrm>
          <a:prstGeom prst="rect">
            <a:avLst/>
          </a:prstGeom>
          <a:solidFill>
            <a:srgbClr val="91919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6400800" y="4584700"/>
            <a:ext cx="63500" cy="215900"/>
          </a:xfrm>
          <a:prstGeom prst="rect">
            <a:avLst/>
          </a:prstGeom>
          <a:solidFill>
            <a:srgbClr val="91919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3581400" y="4584700"/>
            <a:ext cx="139700" cy="63500"/>
          </a:xfrm>
          <a:prstGeom prst="rect">
            <a:avLst/>
          </a:prstGeom>
          <a:solidFill>
            <a:srgbClr val="67676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37" name="Rectangle 25"/>
          <p:cNvSpPr>
            <a:spLocks noChangeArrowheads="1"/>
          </p:cNvSpPr>
          <p:nvPr/>
        </p:nvSpPr>
        <p:spPr bwMode="auto">
          <a:xfrm>
            <a:off x="6248400" y="4584700"/>
            <a:ext cx="139700" cy="63500"/>
          </a:xfrm>
          <a:prstGeom prst="rect">
            <a:avLst/>
          </a:prstGeom>
          <a:solidFill>
            <a:srgbClr val="67676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38" name="Rectangle 26"/>
          <p:cNvSpPr>
            <a:spLocks noChangeArrowheads="1"/>
          </p:cNvSpPr>
          <p:nvPr/>
        </p:nvSpPr>
        <p:spPr bwMode="auto">
          <a:xfrm>
            <a:off x="6096000" y="4584700"/>
            <a:ext cx="139700" cy="6350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3429000" y="4584700"/>
            <a:ext cx="139700" cy="6350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40" name="Rectangle 28"/>
          <p:cNvSpPr>
            <a:spLocks noChangeArrowheads="1"/>
          </p:cNvSpPr>
          <p:nvPr/>
        </p:nvSpPr>
        <p:spPr bwMode="auto">
          <a:xfrm>
            <a:off x="3352800" y="4051300"/>
            <a:ext cx="63500" cy="292100"/>
          </a:xfrm>
          <a:prstGeom prst="rect">
            <a:avLst/>
          </a:prstGeom>
          <a:solidFill>
            <a:srgbClr val="3333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>
            <a:off x="3657600" y="4051300"/>
            <a:ext cx="63500" cy="292100"/>
          </a:xfrm>
          <a:prstGeom prst="rect">
            <a:avLst/>
          </a:prstGeom>
          <a:solidFill>
            <a:srgbClr val="3333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42" name="Rectangle 30"/>
          <p:cNvSpPr>
            <a:spLocks noChangeArrowheads="1"/>
          </p:cNvSpPr>
          <p:nvPr/>
        </p:nvSpPr>
        <p:spPr bwMode="auto">
          <a:xfrm>
            <a:off x="5943600" y="4051300"/>
            <a:ext cx="63500" cy="292100"/>
          </a:xfrm>
          <a:prstGeom prst="rect">
            <a:avLst/>
          </a:prstGeom>
          <a:solidFill>
            <a:srgbClr val="3333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43" name="Rectangle 31"/>
          <p:cNvSpPr>
            <a:spLocks noChangeArrowheads="1"/>
          </p:cNvSpPr>
          <p:nvPr/>
        </p:nvSpPr>
        <p:spPr bwMode="auto">
          <a:xfrm>
            <a:off x="6248400" y="4051300"/>
            <a:ext cx="63500" cy="292100"/>
          </a:xfrm>
          <a:prstGeom prst="rect">
            <a:avLst/>
          </a:prstGeom>
          <a:solidFill>
            <a:srgbClr val="3333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6096000" y="4051300"/>
            <a:ext cx="63500" cy="292100"/>
          </a:xfrm>
          <a:prstGeom prst="rect">
            <a:avLst/>
          </a:prstGeom>
          <a:solidFill>
            <a:srgbClr val="67676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3505200" y="4051300"/>
            <a:ext cx="63500" cy="292100"/>
          </a:xfrm>
          <a:prstGeom prst="rect">
            <a:avLst/>
          </a:prstGeom>
          <a:solidFill>
            <a:srgbClr val="67676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7072313" y="3994150"/>
            <a:ext cx="16383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ribune"/>
                <a:cs typeface="Arial" pitchFamily="34" charset="0"/>
              </a:rPr>
              <a:t>REFERENCE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ribune"/>
                <a:cs typeface="Arial" pitchFamily="34" charset="0"/>
              </a:rPr>
              <a:t>FIRED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ribune"/>
                <a:cs typeface="Arial" pitchFamily="34" charset="0"/>
              </a:rPr>
              <a:t>CARTRIDGE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ribune"/>
                <a:cs typeface="Arial" pitchFamily="34" charset="0"/>
              </a:rPr>
              <a:t>CASE</a:t>
            </a:r>
          </a:p>
        </p:txBody>
      </p:sp>
      <p:sp>
        <p:nvSpPr>
          <p:cNvPr id="64547" name="Line 35"/>
          <p:cNvSpPr>
            <a:spLocks noChangeShapeType="1"/>
          </p:cNvSpPr>
          <p:nvPr/>
        </p:nvSpPr>
        <p:spPr bwMode="auto">
          <a:xfrm flipH="1">
            <a:off x="6692900" y="4279900"/>
            <a:ext cx="6985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61913" y="4070350"/>
            <a:ext cx="16383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ribune"/>
                <a:cs typeface="Arial" pitchFamily="34" charset="0"/>
              </a:rPr>
              <a:t>EVIDENCE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ribune"/>
                <a:cs typeface="Arial" pitchFamily="34" charset="0"/>
              </a:rPr>
              <a:t>FIRED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ribune"/>
                <a:cs typeface="Arial" pitchFamily="34" charset="0"/>
              </a:rPr>
              <a:t>CARTRIDGE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ribune"/>
                <a:cs typeface="Arial" pitchFamily="34" charset="0"/>
              </a:rPr>
              <a:t>CASE</a:t>
            </a:r>
          </a:p>
        </p:txBody>
      </p:sp>
      <p:sp>
        <p:nvSpPr>
          <p:cNvPr id="64549" name="Line 37"/>
          <p:cNvSpPr>
            <a:spLocks noChangeShapeType="1"/>
          </p:cNvSpPr>
          <p:nvPr/>
        </p:nvSpPr>
        <p:spPr bwMode="auto">
          <a:xfrm>
            <a:off x="1606550" y="4273550"/>
            <a:ext cx="10541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2281238" y="296863"/>
            <a:ext cx="5178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ourier New" pitchFamily="49" charset="0"/>
                <a:cs typeface="Arial" pitchFamily="34" charset="0"/>
              </a:rPr>
              <a:t>COMPARISON MICROSCOPE</a:t>
            </a:r>
          </a:p>
        </p:txBody>
      </p:sp>
      <p:sp>
        <p:nvSpPr>
          <p:cNvPr id="64551" name="Text Box 39"/>
          <p:cNvSpPr txBox="1">
            <a:spLocks noChangeArrowheads="1"/>
          </p:cNvSpPr>
          <p:nvPr/>
        </p:nvSpPr>
        <p:spPr bwMode="auto">
          <a:xfrm>
            <a:off x="8124825" y="6689725"/>
            <a:ext cx="1019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>
                <a:solidFill>
                  <a:prstClr val="black"/>
                </a:solidFill>
                <a:latin typeface="Times New Roman" pitchFamily="18" charset="0"/>
              </a:rPr>
              <a:t>Louise Walzer, JPSO Crime Lab</a:t>
            </a:r>
          </a:p>
        </p:txBody>
      </p:sp>
    </p:spTree>
    <p:extLst>
      <p:ext uri="{BB962C8B-B14F-4D97-AF65-F5344CB8AC3E}">
        <p14:creationId xmlns:p14="http://schemas.microsoft.com/office/powerpoint/2010/main" val="1281482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14999">
                <a:srgbClr val="C4D6EB"/>
              </a:gs>
              <a:gs pos="30000">
                <a:srgbClr val="85C2FF"/>
              </a:gs>
              <a:gs pos="50000">
                <a:srgbClr val="5E9EFF"/>
              </a:gs>
              <a:gs pos="70000">
                <a:srgbClr val="85C2FF"/>
              </a:gs>
              <a:gs pos="85001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" y="2590800"/>
            <a:ext cx="3810000" cy="3429000"/>
          </a:xfrm>
          <a:prstGeom prst="rect">
            <a:avLst/>
          </a:prstGeom>
          <a:gradFill rotWithShape="0">
            <a:gsLst>
              <a:gs pos="0">
                <a:srgbClr val="777777"/>
              </a:gs>
              <a:gs pos="50000">
                <a:srgbClr val="9B9B9B"/>
              </a:gs>
              <a:gs pos="100000">
                <a:srgbClr val="777777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304800" y="1371600"/>
            <a:ext cx="4114800" cy="190500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304800" y="1219200"/>
            <a:ext cx="4114800" cy="1905000"/>
          </a:xfrm>
          <a:prstGeom prst="ellipse">
            <a:avLst/>
          </a:prstGeom>
          <a:gradFill rotWithShape="0">
            <a:gsLst>
              <a:gs pos="0">
                <a:srgbClr val="8D8D8D"/>
              </a:gs>
              <a:gs pos="50000">
                <a:srgbClr val="777777"/>
              </a:gs>
              <a:gs pos="100000">
                <a:srgbClr val="8D8D8D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914400" y="1524000"/>
            <a:ext cx="2743200" cy="1219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1676400" y="1828800"/>
            <a:ext cx="1219200" cy="5334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1752600" y="1981200"/>
            <a:ext cx="1066800" cy="3810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2895600" y="2057400"/>
            <a:ext cx="685800" cy="1588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2895600" y="2286000"/>
            <a:ext cx="685800" cy="158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2743200" y="2362200"/>
            <a:ext cx="762000" cy="158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990600" y="2209800"/>
            <a:ext cx="685800" cy="158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1295400" y="2438400"/>
            <a:ext cx="2133600" cy="158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1447800" y="2590800"/>
            <a:ext cx="1524000" cy="158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2362200" y="1524000"/>
            <a:ext cx="838200" cy="1524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1752600" y="1600200"/>
            <a:ext cx="1066800" cy="158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425" name="Freeform 17"/>
          <p:cNvSpPr>
            <a:spLocks/>
          </p:cNvSpPr>
          <p:nvPr/>
        </p:nvSpPr>
        <p:spPr bwMode="auto">
          <a:xfrm>
            <a:off x="1795463" y="1917700"/>
            <a:ext cx="1023937" cy="177800"/>
          </a:xfrm>
          <a:custGeom>
            <a:avLst/>
            <a:gdLst>
              <a:gd name="T0" fmla="*/ 2147483647 w 645"/>
              <a:gd name="T1" fmla="*/ 2147483647 h 112"/>
              <a:gd name="T2" fmla="*/ 2147483647 w 645"/>
              <a:gd name="T3" fmla="*/ 2147483647 h 112"/>
              <a:gd name="T4" fmla="*/ 2147483647 w 645"/>
              <a:gd name="T5" fmla="*/ 2147483647 h 112"/>
              <a:gd name="T6" fmla="*/ 2147483647 w 645"/>
              <a:gd name="T7" fmla="*/ 0 h 112"/>
              <a:gd name="T8" fmla="*/ 2147483647 w 645"/>
              <a:gd name="T9" fmla="*/ 2147483647 h 112"/>
              <a:gd name="T10" fmla="*/ 2147483647 w 645"/>
              <a:gd name="T11" fmla="*/ 2147483647 h 112"/>
              <a:gd name="T12" fmla="*/ 2147483647 w 645"/>
              <a:gd name="T13" fmla="*/ 2147483647 h 112"/>
              <a:gd name="T14" fmla="*/ 2147483647 w 645"/>
              <a:gd name="T15" fmla="*/ 2147483647 h 112"/>
              <a:gd name="T16" fmla="*/ 2147483647 w 645"/>
              <a:gd name="T17" fmla="*/ 2147483647 h 112"/>
              <a:gd name="T18" fmla="*/ 2147483647 w 645"/>
              <a:gd name="T19" fmla="*/ 2147483647 h 112"/>
              <a:gd name="T20" fmla="*/ 2147483647 w 645"/>
              <a:gd name="T21" fmla="*/ 2147483647 h 112"/>
              <a:gd name="T22" fmla="*/ 2147483647 w 645"/>
              <a:gd name="T23" fmla="*/ 2147483647 h 112"/>
              <a:gd name="T24" fmla="*/ 2147483647 w 645"/>
              <a:gd name="T25" fmla="*/ 2147483647 h 1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5"/>
              <a:gd name="T40" fmla="*/ 0 h 112"/>
              <a:gd name="T41" fmla="*/ 645 w 645"/>
              <a:gd name="T42" fmla="*/ 112 h 1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5" h="112">
                <a:moveTo>
                  <a:pt x="13" y="112"/>
                </a:moveTo>
                <a:cubicBezTo>
                  <a:pt x="34" y="49"/>
                  <a:pt x="83" y="57"/>
                  <a:pt x="133" y="32"/>
                </a:cubicBezTo>
                <a:cubicBezTo>
                  <a:pt x="153" y="22"/>
                  <a:pt x="158" y="10"/>
                  <a:pt x="181" y="8"/>
                </a:cubicBezTo>
                <a:cubicBezTo>
                  <a:pt x="248" y="3"/>
                  <a:pt x="314" y="3"/>
                  <a:pt x="381" y="0"/>
                </a:cubicBezTo>
                <a:cubicBezTo>
                  <a:pt x="569" y="9"/>
                  <a:pt x="492" y="0"/>
                  <a:pt x="589" y="32"/>
                </a:cubicBezTo>
                <a:cubicBezTo>
                  <a:pt x="592" y="40"/>
                  <a:pt x="591" y="50"/>
                  <a:pt x="597" y="56"/>
                </a:cubicBezTo>
                <a:cubicBezTo>
                  <a:pt x="613" y="72"/>
                  <a:pt x="645" y="56"/>
                  <a:pt x="597" y="72"/>
                </a:cubicBezTo>
                <a:cubicBezTo>
                  <a:pt x="489" y="54"/>
                  <a:pt x="592" y="78"/>
                  <a:pt x="525" y="48"/>
                </a:cubicBezTo>
                <a:cubicBezTo>
                  <a:pt x="510" y="41"/>
                  <a:pt x="477" y="32"/>
                  <a:pt x="477" y="32"/>
                </a:cubicBezTo>
                <a:cubicBezTo>
                  <a:pt x="365" y="35"/>
                  <a:pt x="253" y="33"/>
                  <a:pt x="141" y="40"/>
                </a:cubicBezTo>
                <a:cubicBezTo>
                  <a:pt x="131" y="41"/>
                  <a:pt x="126" y="52"/>
                  <a:pt x="117" y="56"/>
                </a:cubicBezTo>
                <a:cubicBezTo>
                  <a:pt x="104" y="62"/>
                  <a:pt x="12" y="91"/>
                  <a:pt x="5" y="96"/>
                </a:cubicBezTo>
                <a:cubicBezTo>
                  <a:pt x="0" y="100"/>
                  <a:pt x="10" y="107"/>
                  <a:pt x="13" y="11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426" name="Freeform 18"/>
          <p:cNvSpPr>
            <a:spLocks/>
          </p:cNvSpPr>
          <p:nvPr/>
        </p:nvSpPr>
        <p:spPr bwMode="auto">
          <a:xfrm>
            <a:off x="1873250" y="2095500"/>
            <a:ext cx="909638" cy="287338"/>
          </a:xfrm>
          <a:custGeom>
            <a:avLst/>
            <a:gdLst>
              <a:gd name="T0" fmla="*/ 2147483647 w 573"/>
              <a:gd name="T1" fmla="*/ 2147483647 h 181"/>
              <a:gd name="T2" fmla="*/ 2147483647 w 573"/>
              <a:gd name="T3" fmla="*/ 2147483647 h 181"/>
              <a:gd name="T4" fmla="*/ 2147483647 w 573"/>
              <a:gd name="T5" fmla="*/ 2147483647 h 181"/>
              <a:gd name="T6" fmla="*/ 2147483647 w 573"/>
              <a:gd name="T7" fmla="*/ 2147483647 h 181"/>
              <a:gd name="T8" fmla="*/ 2147483647 w 573"/>
              <a:gd name="T9" fmla="*/ 2147483647 h 181"/>
              <a:gd name="T10" fmla="*/ 2147483647 w 573"/>
              <a:gd name="T11" fmla="*/ 2147483647 h 181"/>
              <a:gd name="T12" fmla="*/ 2147483647 w 573"/>
              <a:gd name="T13" fmla="*/ 2147483647 h 181"/>
              <a:gd name="T14" fmla="*/ 2147483647 w 573"/>
              <a:gd name="T15" fmla="*/ 2147483647 h 181"/>
              <a:gd name="T16" fmla="*/ 2147483647 w 573"/>
              <a:gd name="T17" fmla="*/ 2147483647 h 181"/>
              <a:gd name="T18" fmla="*/ 2147483647 w 573"/>
              <a:gd name="T19" fmla="*/ 2147483647 h 181"/>
              <a:gd name="T20" fmla="*/ 2147483647 w 573"/>
              <a:gd name="T21" fmla="*/ 2147483647 h 181"/>
              <a:gd name="T22" fmla="*/ 2147483647 w 573"/>
              <a:gd name="T23" fmla="*/ 2147483647 h 181"/>
              <a:gd name="T24" fmla="*/ 2147483647 w 573"/>
              <a:gd name="T25" fmla="*/ 2147483647 h 181"/>
              <a:gd name="T26" fmla="*/ 2147483647 w 573"/>
              <a:gd name="T27" fmla="*/ 2147483647 h 181"/>
              <a:gd name="T28" fmla="*/ 2147483647 w 573"/>
              <a:gd name="T29" fmla="*/ 2147483647 h 181"/>
              <a:gd name="T30" fmla="*/ 2147483647 w 573"/>
              <a:gd name="T31" fmla="*/ 2147483647 h 181"/>
              <a:gd name="T32" fmla="*/ 2147483647 w 573"/>
              <a:gd name="T33" fmla="*/ 2147483647 h 181"/>
              <a:gd name="T34" fmla="*/ 2147483647 w 573"/>
              <a:gd name="T35" fmla="*/ 2147483647 h 181"/>
              <a:gd name="T36" fmla="*/ 2147483647 w 573"/>
              <a:gd name="T37" fmla="*/ 0 h 181"/>
              <a:gd name="T38" fmla="*/ 2147483647 w 573"/>
              <a:gd name="T39" fmla="*/ 2147483647 h 181"/>
              <a:gd name="T40" fmla="*/ 2147483647 w 573"/>
              <a:gd name="T41" fmla="*/ 2147483647 h 181"/>
              <a:gd name="T42" fmla="*/ 2147483647 w 573"/>
              <a:gd name="T43" fmla="*/ 2147483647 h 1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3"/>
              <a:gd name="T67" fmla="*/ 0 h 181"/>
              <a:gd name="T68" fmla="*/ 573 w 573"/>
              <a:gd name="T69" fmla="*/ 181 h 18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3" h="181">
                <a:moveTo>
                  <a:pt x="52" y="24"/>
                </a:moveTo>
                <a:cubicBezTo>
                  <a:pt x="55" y="35"/>
                  <a:pt x="52" y="49"/>
                  <a:pt x="60" y="56"/>
                </a:cubicBezTo>
                <a:cubicBezTo>
                  <a:pt x="73" y="67"/>
                  <a:pt x="108" y="72"/>
                  <a:pt x="108" y="72"/>
                </a:cubicBezTo>
                <a:cubicBezTo>
                  <a:pt x="144" y="126"/>
                  <a:pt x="102" y="73"/>
                  <a:pt x="148" y="104"/>
                </a:cubicBezTo>
                <a:cubicBezTo>
                  <a:pt x="208" y="144"/>
                  <a:pt x="139" y="117"/>
                  <a:pt x="196" y="136"/>
                </a:cubicBezTo>
                <a:cubicBezTo>
                  <a:pt x="247" y="133"/>
                  <a:pt x="298" y="135"/>
                  <a:pt x="348" y="128"/>
                </a:cubicBezTo>
                <a:cubicBezTo>
                  <a:pt x="358" y="127"/>
                  <a:pt x="363" y="116"/>
                  <a:pt x="372" y="112"/>
                </a:cubicBezTo>
                <a:cubicBezTo>
                  <a:pt x="392" y="102"/>
                  <a:pt x="426" y="99"/>
                  <a:pt x="444" y="96"/>
                </a:cubicBezTo>
                <a:cubicBezTo>
                  <a:pt x="451" y="75"/>
                  <a:pt x="444" y="48"/>
                  <a:pt x="460" y="32"/>
                </a:cubicBezTo>
                <a:cubicBezTo>
                  <a:pt x="472" y="20"/>
                  <a:pt x="508" y="16"/>
                  <a:pt x="508" y="16"/>
                </a:cubicBezTo>
                <a:cubicBezTo>
                  <a:pt x="520" y="19"/>
                  <a:pt x="573" y="21"/>
                  <a:pt x="532" y="56"/>
                </a:cubicBezTo>
                <a:cubicBezTo>
                  <a:pt x="519" y="67"/>
                  <a:pt x="484" y="72"/>
                  <a:pt x="484" y="72"/>
                </a:cubicBezTo>
                <a:cubicBezTo>
                  <a:pt x="464" y="132"/>
                  <a:pt x="422" y="129"/>
                  <a:pt x="364" y="136"/>
                </a:cubicBezTo>
                <a:cubicBezTo>
                  <a:pt x="296" y="181"/>
                  <a:pt x="321" y="171"/>
                  <a:pt x="164" y="144"/>
                </a:cubicBezTo>
                <a:cubicBezTo>
                  <a:pt x="156" y="143"/>
                  <a:pt x="163" y="125"/>
                  <a:pt x="156" y="120"/>
                </a:cubicBezTo>
                <a:cubicBezTo>
                  <a:pt x="132" y="103"/>
                  <a:pt x="68" y="99"/>
                  <a:pt x="44" y="96"/>
                </a:cubicBezTo>
                <a:cubicBezTo>
                  <a:pt x="41" y="77"/>
                  <a:pt x="44" y="57"/>
                  <a:pt x="36" y="40"/>
                </a:cubicBezTo>
                <a:cubicBezTo>
                  <a:pt x="32" y="32"/>
                  <a:pt x="16" y="40"/>
                  <a:pt x="12" y="32"/>
                </a:cubicBezTo>
                <a:cubicBezTo>
                  <a:pt x="0" y="8"/>
                  <a:pt x="35" y="3"/>
                  <a:pt x="44" y="0"/>
                </a:cubicBezTo>
                <a:cubicBezTo>
                  <a:pt x="87" y="14"/>
                  <a:pt x="60" y="21"/>
                  <a:pt x="100" y="48"/>
                </a:cubicBezTo>
                <a:cubicBezTo>
                  <a:pt x="105" y="56"/>
                  <a:pt x="108" y="66"/>
                  <a:pt x="116" y="72"/>
                </a:cubicBezTo>
                <a:cubicBezTo>
                  <a:pt x="145" y="95"/>
                  <a:pt x="140" y="63"/>
                  <a:pt x="14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5105400" y="2590800"/>
            <a:ext cx="3810000" cy="3429000"/>
          </a:xfrm>
          <a:prstGeom prst="rect">
            <a:avLst/>
          </a:prstGeom>
          <a:gradFill rotWithShape="0">
            <a:gsLst>
              <a:gs pos="0">
                <a:srgbClr val="777777"/>
              </a:gs>
              <a:gs pos="50000">
                <a:srgbClr val="9B9B9B"/>
              </a:gs>
              <a:gs pos="100000">
                <a:srgbClr val="777777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5556" name="Oval 20"/>
          <p:cNvSpPr>
            <a:spLocks noChangeArrowheads="1"/>
          </p:cNvSpPr>
          <p:nvPr/>
        </p:nvSpPr>
        <p:spPr bwMode="auto">
          <a:xfrm>
            <a:off x="4953000" y="1371600"/>
            <a:ext cx="4114800" cy="1905000"/>
          </a:xfrm>
          <a:prstGeom prst="ellipse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5557" name="Oval 21"/>
          <p:cNvSpPr>
            <a:spLocks noChangeArrowheads="1"/>
          </p:cNvSpPr>
          <p:nvPr/>
        </p:nvSpPr>
        <p:spPr bwMode="auto">
          <a:xfrm>
            <a:off x="4953000" y="1219200"/>
            <a:ext cx="4114800" cy="1905000"/>
          </a:xfrm>
          <a:prstGeom prst="ellipse">
            <a:avLst/>
          </a:prstGeom>
          <a:gradFill rotWithShape="0">
            <a:gsLst>
              <a:gs pos="0">
                <a:srgbClr val="8D8D8D"/>
              </a:gs>
              <a:gs pos="50000">
                <a:srgbClr val="777777"/>
              </a:gs>
              <a:gs pos="100000">
                <a:srgbClr val="8D8D8D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5558" name="Oval 22"/>
          <p:cNvSpPr>
            <a:spLocks noChangeArrowheads="1"/>
          </p:cNvSpPr>
          <p:nvPr/>
        </p:nvSpPr>
        <p:spPr bwMode="auto">
          <a:xfrm>
            <a:off x="5562600" y="1524000"/>
            <a:ext cx="2743200" cy="1219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431" name="Oval 23"/>
          <p:cNvSpPr>
            <a:spLocks noChangeArrowheads="1"/>
          </p:cNvSpPr>
          <p:nvPr/>
        </p:nvSpPr>
        <p:spPr bwMode="auto">
          <a:xfrm>
            <a:off x="6324600" y="1828800"/>
            <a:ext cx="1219200" cy="5334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5560" name="Oval 24"/>
          <p:cNvSpPr>
            <a:spLocks noChangeArrowheads="1"/>
          </p:cNvSpPr>
          <p:nvPr/>
        </p:nvSpPr>
        <p:spPr bwMode="auto">
          <a:xfrm>
            <a:off x="6400800" y="1981200"/>
            <a:ext cx="1066800" cy="3810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5561" name="Line 25"/>
          <p:cNvSpPr>
            <a:spLocks noChangeShapeType="1"/>
          </p:cNvSpPr>
          <p:nvPr/>
        </p:nvSpPr>
        <p:spPr bwMode="auto">
          <a:xfrm>
            <a:off x="7543800" y="2057400"/>
            <a:ext cx="685800" cy="1588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5562" name="Line 26"/>
          <p:cNvSpPr>
            <a:spLocks noChangeShapeType="1"/>
          </p:cNvSpPr>
          <p:nvPr/>
        </p:nvSpPr>
        <p:spPr bwMode="auto">
          <a:xfrm>
            <a:off x="7543800" y="2286000"/>
            <a:ext cx="685800" cy="158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>
            <a:off x="7391400" y="2362200"/>
            <a:ext cx="762000" cy="158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5564" name="Line 28"/>
          <p:cNvSpPr>
            <a:spLocks noChangeShapeType="1"/>
          </p:cNvSpPr>
          <p:nvPr/>
        </p:nvSpPr>
        <p:spPr bwMode="auto">
          <a:xfrm>
            <a:off x="5638800" y="2209800"/>
            <a:ext cx="685800" cy="158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5565" name="Line 29"/>
          <p:cNvSpPr>
            <a:spLocks noChangeShapeType="1"/>
          </p:cNvSpPr>
          <p:nvPr/>
        </p:nvSpPr>
        <p:spPr bwMode="auto">
          <a:xfrm>
            <a:off x="5943600" y="2438400"/>
            <a:ext cx="2133600" cy="158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5566" name="Line 30"/>
          <p:cNvSpPr>
            <a:spLocks noChangeShapeType="1"/>
          </p:cNvSpPr>
          <p:nvPr/>
        </p:nvSpPr>
        <p:spPr bwMode="auto">
          <a:xfrm>
            <a:off x="6096000" y="2590800"/>
            <a:ext cx="1524000" cy="158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5567" name="Line 31"/>
          <p:cNvSpPr>
            <a:spLocks noChangeShapeType="1"/>
          </p:cNvSpPr>
          <p:nvPr/>
        </p:nvSpPr>
        <p:spPr bwMode="auto">
          <a:xfrm>
            <a:off x="7010400" y="1524000"/>
            <a:ext cx="838200" cy="1524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5568" name="Line 32"/>
          <p:cNvSpPr>
            <a:spLocks noChangeShapeType="1"/>
          </p:cNvSpPr>
          <p:nvPr/>
        </p:nvSpPr>
        <p:spPr bwMode="auto">
          <a:xfrm>
            <a:off x="6400800" y="1600200"/>
            <a:ext cx="1066800" cy="158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5569" name="Freeform 33"/>
          <p:cNvSpPr>
            <a:spLocks/>
          </p:cNvSpPr>
          <p:nvPr/>
        </p:nvSpPr>
        <p:spPr bwMode="auto">
          <a:xfrm>
            <a:off x="6443663" y="1917700"/>
            <a:ext cx="1023937" cy="177800"/>
          </a:xfrm>
          <a:custGeom>
            <a:avLst/>
            <a:gdLst>
              <a:gd name="T0" fmla="*/ 2147483647 w 645"/>
              <a:gd name="T1" fmla="*/ 2147483647 h 112"/>
              <a:gd name="T2" fmla="*/ 2147483647 w 645"/>
              <a:gd name="T3" fmla="*/ 2147483647 h 112"/>
              <a:gd name="T4" fmla="*/ 2147483647 w 645"/>
              <a:gd name="T5" fmla="*/ 2147483647 h 112"/>
              <a:gd name="T6" fmla="*/ 2147483647 w 645"/>
              <a:gd name="T7" fmla="*/ 0 h 112"/>
              <a:gd name="T8" fmla="*/ 2147483647 w 645"/>
              <a:gd name="T9" fmla="*/ 2147483647 h 112"/>
              <a:gd name="T10" fmla="*/ 2147483647 w 645"/>
              <a:gd name="T11" fmla="*/ 2147483647 h 112"/>
              <a:gd name="T12" fmla="*/ 2147483647 w 645"/>
              <a:gd name="T13" fmla="*/ 2147483647 h 112"/>
              <a:gd name="T14" fmla="*/ 2147483647 w 645"/>
              <a:gd name="T15" fmla="*/ 2147483647 h 112"/>
              <a:gd name="T16" fmla="*/ 2147483647 w 645"/>
              <a:gd name="T17" fmla="*/ 2147483647 h 112"/>
              <a:gd name="T18" fmla="*/ 2147483647 w 645"/>
              <a:gd name="T19" fmla="*/ 2147483647 h 112"/>
              <a:gd name="T20" fmla="*/ 2147483647 w 645"/>
              <a:gd name="T21" fmla="*/ 2147483647 h 112"/>
              <a:gd name="T22" fmla="*/ 2147483647 w 645"/>
              <a:gd name="T23" fmla="*/ 2147483647 h 112"/>
              <a:gd name="T24" fmla="*/ 2147483647 w 645"/>
              <a:gd name="T25" fmla="*/ 2147483647 h 1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5"/>
              <a:gd name="T40" fmla="*/ 0 h 112"/>
              <a:gd name="T41" fmla="*/ 645 w 645"/>
              <a:gd name="T42" fmla="*/ 112 h 1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5" h="112">
                <a:moveTo>
                  <a:pt x="13" y="112"/>
                </a:moveTo>
                <a:cubicBezTo>
                  <a:pt x="34" y="49"/>
                  <a:pt x="83" y="57"/>
                  <a:pt x="133" y="32"/>
                </a:cubicBezTo>
                <a:cubicBezTo>
                  <a:pt x="153" y="22"/>
                  <a:pt x="158" y="10"/>
                  <a:pt x="181" y="8"/>
                </a:cubicBezTo>
                <a:cubicBezTo>
                  <a:pt x="248" y="3"/>
                  <a:pt x="314" y="3"/>
                  <a:pt x="381" y="0"/>
                </a:cubicBezTo>
                <a:cubicBezTo>
                  <a:pt x="569" y="9"/>
                  <a:pt x="492" y="0"/>
                  <a:pt x="589" y="32"/>
                </a:cubicBezTo>
                <a:cubicBezTo>
                  <a:pt x="592" y="40"/>
                  <a:pt x="591" y="50"/>
                  <a:pt x="597" y="56"/>
                </a:cubicBezTo>
                <a:cubicBezTo>
                  <a:pt x="613" y="72"/>
                  <a:pt x="645" y="56"/>
                  <a:pt x="597" y="72"/>
                </a:cubicBezTo>
                <a:cubicBezTo>
                  <a:pt x="489" y="54"/>
                  <a:pt x="592" y="78"/>
                  <a:pt x="525" y="48"/>
                </a:cubicBezTo>
                <a:cubicBezTo>
                  <a:pt x="510" y="41"/>
                  <a:pt x="477" y="32"/>
                  <a:pt x="477" y="32"/>
                </a:cubicBezTo>
                <a:cubicBezTo>
                  <a:pt x="365" y="35"/>
                  <a:pt x="253" y="33"/>
                  <a:pt x="141" y="40"/>
                </a:cubicBezTo>
                <a:cubicBezTo>
                  <a:pt x="131" y="41"/>
                  <a:pt x="126" y="52"/>
                  <a:pt x="117" y="56"/>
                </a:cubicBezTo>
                <a:cubicBezTo>
                  <a:pt x="104" y="62"/>
                  <a:pt x="12" y="91"/>
                  <a:pt x="5" y="96"/>
                </a:cubicBezTo>
                <a:cubicBezTo>
                  <a:pt x="0" y="100"/>
                  <a:pt x="10" y="107"/>
                  <a:pt x="13" y="11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5570" name="Freeform 34"/>
          <p:cNvSpPr>
            <a:spLocks/>
          </p:cNvSpPr>
          <p:nvPr/>
        </p:nvSpPr>
        <p:spPr bwMode="auto">
          <a:xfrm>
            <a:off x="6521450" y="2095500"/>
            <a:ext cx="909638" cy="287338"/>
          </a:xfrm>
          <a:custGeom>
            <a:avLst/>
            <a:gdLst>
              <a:gd name="T0" fmla="*/ 2147483647 w 573"/>
              <a:gd name="T1" fmla="*/ 2147483647 h 181"/>
              <a:gd name="T2" fmla="*/ 2147483647 w 573"/>
              <a:gd name="T3" fmla="*/ 2147483647 h 181"/>
              <a:gd name="T4" fmla="*/ 2147483647 w 573"/>
              <a:gd name="T5" fmla="*/ 2147483647 h 181"/>
              <a:gd name="T6" fmla="*/ 2147483647 w 573"/>
              <a:gd name="T7" fmla="*/ 2147483647 h 181"/>
              <a:gd name="T8" fmla="*/ 2147483647 w 573"/>
              <a:gd name="T9" fmla="*/ 2147483647 h 181"/>
              <a:gd name="T10" fmla="*/ 2147483647 w 573"/>
              <a:gd name="T11" fmla="*/ 2147483647 h 181"/>
              <a:gd name="T12" fmla="*/ 2147483647 w 573"/>
              <a:gd name="T13" fmla="*/ 2147483647 h 181"/>
              <a:gd name="T14" fmla="*/ 2147483647 w 573"/>
              <a:gd name="T15" fmla="*/ 2147483647 h 181"/>
              <a:gd name="T16" fmla="*/ 2147483647 w 573"/>
              <a:gd name="T17" fmla="*/ 2147483647 h 181"/>
              <a:gd name="T18" fmla="*/ 2147483647 w 573"/>
              <a:gd name="T19" fmla="*/ 2147483647 h 181"/>
              <a:gd name="T20" fmla="*/ 2147483647 w 573"/>
              <a:gd name="T21" fmla="*/ 2147483647 h 181"/>
              <a:gd name="T22" fmla="*/ 2147483647 w 573"/>
              <a:gd name="T23" fmla="*/ 2147483647 h 181"/>
              <a:gd name="T24" fmla="*/ 2147483647 w 573"/>
              <a:gd name="T25" fmla="*/ 2147483647 h 181"/>
              <a:gd name="T26" fmla="*/ 2147483647 w 573"/>
              <a:gd name="T27" fmla="*/ 2147483647 h 181"/>
              <a:gd name="T28" fmla="*/ 2147483647 w 573"/>
              <a:gd name="T29" fmla="*/ 2147483647 h 181"/>
              <a:gd name="T30" fmla="*/ 2147483647 w 573"/>
              <a:gd name="T31" fmla="*/ 2147483647 h 181"/>
              <a:gd name="T32" fmla="*/ 2147483647 w 573"/>
              <a:gd name="T33" fmla="*/ 2147483647 h 181"/>
              <a:gd name="T34" fmla="*/ 2147483647 w 573"/>
              <a:gd name="T35" fmla="*/ 2147483647 h 181"/>
              <a:gd name="T36" fmla="*/ 2147483647 w 573"/>
              <a:gd name="T37" fmla="*/ 0 h 181"/>
              <a:gd name="T38" fmla="*/ 2147483647 w 573"/>
              <a:gd name="T39" fmla="*/ 2147483647 h 181"/>
              <a:gd name="T40" fmla="*/ 2147483647 w 573"/>
              <a:gd name="T41" fmla="*/ 2147483647 h 181"/>
              <a:gd name="T42" fmla="*/ 2147483647 w 573"/>
              <a:gd name="T43" fmla="*/ 2147483647 h 1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3"/>
              <a:gd name="T67" fmla="*/ 0 h 181"/>
              <a:gd name="T68" fmla="*/ 573 w 573"/>
              <a:gd name="T69" fmla="*/ 181 h 18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3" h="181">
                <a:moveTo>
                  <a:pt x="52" y="24"/>
                </a:moveTo>
                <a:cubicBezTo>
                  <a:pt x="55" y="35"/>
                  <a:pt x="52" y="49"/>
                  <a:pt x="60" y="56"/>
                </a:cubicBezTo>
                <a:cubicBezTo>
                  <a:pt x="73" y="67"/>
                  <a:pt x="108" y="72"/>
                  <a:pt x="108" y="72"/>
                </a:cubicBezTo>
                <a:cubicBezTo>
                  <a:pt x="144" y="126"/>
                  <a:pt x="102" y="73"/>
                  <a:pt x="148" y="104"/>
                </a:cubicBezTo>
                <a:cubicBezTo>
                  <a:pt x="208" y="144"/>
                  <a:pt x="139" y="117"/>
                  <a:pt x="196" y="136"/>
                </a:cubicBezTo>
                <a:cubicBezTo>
                  <a:pt x="247" y="133"/>
                  <a:pt x="298" y="135"/>
                  <a:pt x="348" y="128"/>
                </a:cubicBezTo>
                <a:cubicBezTo>
                  <a:pt x="358" y="127"/>
                  <a:pt x="363" y="116"/>
                  <a:pt x="372" y="112"/>
                </a:cubicBezTo>
                <a:cubicBezTo>
                  <a:pt x="392" y="102"/>
                  <a:pt x="426" y="99"/>
                  <a:pt x="444" y="96"/>
                </a:cubicBezTo>
                <a:cubicBezTo>
                  <a:pt x="451" y="75"/>
                  <a:pt x="444" y="48"/>
                  <a:pt x="460" y="32"/>
                </a:cubicBezTo>
                <a:cubicBezTo>
                  <a:pt x="472" y="20"/>
                  <a:pt x="508" y="16"/>
                  <a:pt x="508" y="16"/>
                </a:cubicBezTo>
                <a:cubicBezTo>
                  <a:pt x="520" y="19"/>
                  <a:pt x="573" y="21"/>
                  <a:pt x="532" y="56"/>
                </a:cubicBezTo>
                <a:cubicBezTo>
                  <a:pt x="519" y="67"/>
                  <a:pt x="484" y="72"/>
                  <a:pt x="484" y="72"/>
                </a:cubicBezTo>
                <a:cubicBezTo>
                  <a:pt x="464" y="132"/>
                  <a:pt x="422" y="129"/>
                  <a:pt x="364" y="136"/>
                </a:cubicBezTo>
                <a:cubicBezTo>
                  <a:pt x="296" y="181"/>
                  <a:pt x="321" y="171"/>
                  <a:pt x="164" y="144"/>
                </a:cubicBezTo>
                <a:cubicBezTo>
                  <a:pt x="156" y="143"/>
                  <a:pt x="163" y="125"/>
                  <a:pt x="156" y="120"/>
                </a:cubicBezTo>
                <a:cubicBezTo>
                  <a:pt x="132" y="103"/>
                  <a:pt x="68" y="99"/>
                  <a:pt x="44" y="96"/>
                </a:cubicBezTo>
                <a:cubicBezTo>
                  <a:pt x="41" y="77"/>
                  <a:pt x="44" y="57"/>
                  <a:pt x="36" y="40"/>
                </a:cubicBezTo>
                <a:cubicBezTo>
                  <a:pt x="32" y="32"/>
                  <a:pt x="16" y="40"/>
                  <a:pt x="12" y="32"/>
                </a:cubicBezTo>
                <a:cubicBezTo>
                  <a:pt x="0" y="8"/>
                  <a:pt x="35" y="3"/>
                  <a:pt x="44" y="0"/>
                </a:cubicBezTo>
                <a:cubicBezTo>
                  <a:pt x="87" y="14"/>
                  <a:pt x="60" y="21"/>
                  <a:pt x="100" y="48"/>
                </a:cubicBezTo>
                <a:cubicBezTo>
                  <a:pt x="105" y="56"/>
                  <a:pt x="108" y="66"/>
                  <a:pt x="116" y="72"/>
                </a:cubicBezTo>
                <a:cubicBezTo>
                  <a:pt x="145" y="95"/>
                  <a:pt x="140" y="63"/>
                  <a:pt x="14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5571" name="Line 35"/>
          <p:cNvSpPr>
            <a:spLocks noChangeShapeType="1"/>
          </p:cNvSpPr>
          <p:nvPr/>
        </p:nvSpPr>
        <p:spPr bwMode="auto">
          <a:xfrm>
            <a:off x="4648200" y="0"/>
            <a:ext cx="0" cy="6858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5572" name="Text Box 36"/>
          <p:cNvSpPr txBox="1">
            <a:spLocks noChangeArrowheads="1"/>
          </p:cNvSpPr>
          <p:nvPr/>
        </p:nvSpPr>
        <p:spPr bwMode="auto">
          <a:xfrm>
            <a:off x="365125" y="90488"/>
            <a:ext cx="3154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EVIDENCE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FIRED CARTRIDGE CASE</a:t>
            </a: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5573" name="Text Box 37"/>
          <p:cNvSpPr txBox="1">
            <a:spLocks noChangeArrowheads="1"/>
          </p:cNvSpPr>
          <p:nvPr/>
        </p:nvSpPr>
        <p:spPr bwMode="auto">
          <a:xfrm>
            <a:off x="5241925" y="166688"/>
            <a:ext cx="3154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REFERENCE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FIRED CARTRIDGE CASE</a:t>
            </a: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5574" name="Text Box 38"/>
          <p:cNvSpPr txBox="1">
            <a:spLocks noChangeArrowheads="1"/>
          </p:cNvSpPr>
          <p:nvPr/>
        </p:nvSpPr>
        <p:spPr bwMode="auto">
          <a:xfrm>
            <a:off x="8124825" y="6689725"/>
            <a:ext cx="1019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>
                <a:solidFill>
                  <a:prstClr val="black"/>
                </a:solidFill>
                <a:latin typeface="Times New Roman" pitchFamily="18" charset="0"/>
              </a:rPr>
              <a:t>Louise Walzer, JPSO Crime Lab</a:t>
            </a:r>
          </a:p>
        </p:txBody>
      </p:sp>
    </p:spTree>
    <p:extLst>
      <p:ext uri="{BB962C8B-B14F-4D97-AF65-F5344CB8AC3E}">
        <p14:creationId xmlns:p14="http://schemas.microsoft.com/office/powerpoint/2010/main" val="383301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A3D1FF"/>
              </a:gs>
              <a:gs pos="100000">
                <a:srgbClr val="4B61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3491" name="Oval 3"/>
          <p:cNvSpPr>
            <a:spLocks noChangeArrowheads="1"/>
          </p:cNvSpPr>
          <p:nvPr/>
        </p:nvSpPr>
        <p:spPr bwMode="auto">
          <a:xfrm>
            <a:off x="1435100" y="368300"/>
            <a:ext cx="6197600" cy="6197600"/>
          </a:xfrm>
          <a:prstGeom prst="ellipse">
            <a:avLst/>
          </a:prstGeom>
          <a:solidFill>
            <a:srgbClr val="C8FEC8"/>
          </a:solidFill>
          <a:ln w="1270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1854200" y="787400"/>
            <a:ext cx="5359400" cy="5283200"/>
          </a:xfrm>
          <a:prstGeom prst="ellipse">
            <a:avLst/>
          </a:prstGeom>
          <a:gradFill rotWithShape="0">
            <a:gsLst>
              <a:gs pos="0">
                <a:srgbClr val="6F4300"/>
              </a:gs>
              <a:gs pos="50000">
                <a:srgbClr val="EF9100"/>
              </a:gs>
              <a:gs pos="100000">
                <a:srgbClr val="6F4300"/>
              </a:gs>
            </a:gsLst>
            <a:lin ang="0" scaled="1"/>
          </a:gradFill>
          <a:ln w="50800">
            <a:solidFill>
              <a:srgbClr val="7144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3238500" y="2095500"/>
            <a:ext cx="2667000" cy="2667000"/>
          </a:xfrm>
          <a:prstGeom prst="ellipse">
            <a:avLst/>
          </a:prstGeom>
          <a:gradFill rotWithShape="0">
            <a:gsLst>
              <a:gs pos="0">
                <a:srgbClr val="725831"/>
              </a:gs>
              <a:gs pos="100000">
                <a:srgbClr val="F6BF69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7144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3810000" y="3048000"/>
            <a:ext cx="939800" cy="939800"/>
          </a:xfrm>
          <a:prstGeom prst="ellipse">
            <a:avLst/>
          </a:prstGeom>
          <a:gradFill rotWithShape="0">
            <a:gsLst>
              <a:gs pos="0">
                <a:srgbClr val="AD6900"/>
              </a:gs>
              <a:gs pos="100000">
                <a:srgbClr val="503100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7144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>
            <a:off x="4349750" y="2362200"/>
            <a:ext cx="977900" cy="0"/>
          </a:xfrm>
          <a:prstGeom prst="line">
            <a:avLst/>
          </a:prstGeom>
          <a:noFill/>
          <a:ln w="12700">
            <a:solidFill>
              <a:srgbClr val="714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4654550" y="2514600"/>
            <a:ext cx="825500" cy="0"/>
          </a:xfrm>
          <a:prstGeom prst="line">
            <a:avLst/>
          </a:prstGeom>
          <a:noFill/>
          <a:ln w="12700">
            <a:solidFill>
              <a:srgbClr val="714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4044950" y="2819400"/>
            <a:ext cx="1587500" cy="0"/>
          </a:xfrm>
          <a:prstGeom prst="line">
            <a:avLst/>
          </a:prstGeom>
          <a:noFill/>
          <a:ln w="12700">
            <a:solidFill>
              <a:srgbClr val="714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4972050" y="3429000"/>
            <a:ext cx="876300" cy="0"/>
          </a:xfrm>
          <a:prstGeom prst="line">
            <a:avLst/>
          </a:prstGeom>
          <a:noFill/>
          <a:ln w="38100" cmpd="dbl">
            <a:solidFill>
              <a:srgbClr val="714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4273550" y="2895600"/>
            <a:ext cx="1358900" cy="0"/>
          </a:xfrm>
          <a:prstGeom prst="line">
            <a:avLst/>
          </a:prstGeom>
          <a:noFill/>
          <a:ln w="12700">
            <a:solidFill>
              <a:srgbClr val="714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3365500" y="3200400"/>
            <a:ext cx="508000" cy="0"/>
          </a:xfrm>
          <a:prstGeom prst="line">
            <a:avLst/>
          </a:prstGeom>
          <a:noFill/>
          <a:ln w="25400">
            <a:solidFill>
              <a:srgbClr val="714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3206750" y="3352800"/>
            <a:ext cx="444500" cy="0"/>
          </a:xfrm>
          <a:prstGeom prst="line">
            <a:avLst/>
          </a:prstGeom>
          <a:noFill/>
          <a:ln w="12700">
            <a:solidFill>
              <a:srgbClr val="714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>
            <a:off x="3206750" y="3505200"/>
            <a:ext cx="368300" cy="0"/>
          </a:xfrm>
          <a:prstGeom prst="line">
            <a:avLst/>
          </a:prstGeom>
          <a:noFill/>
          <a:ln w="12700">
            <a:solidFill>
              <a:srgbClr val="714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61913" y="442913"/>
            <a:ext cx="170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EVIDENCE</a:t>
            </a: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6996113" y="6234113"/>
            <a:ext cx="19240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REFERENCE</a:t>
            </a: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>
            <a:off x="1758950" y="920750"/>
            <a:ext cx="1054100" cy="825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 flipH="1" flipV="1">
            <a:off x="6089650" y="5175250"/>
            <a:ext cx="927100" cy="1155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8124825" y="6689725"/>
            <a:ext cx="1019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>
                <a:solidFill>
                  <a:prstClr val="black"/>
                </a:solidFill>
                <a:latin typeface="Times New Roman" pitchFamily="18" charset="0"/>
              </a:rPr>
              <a:t>Louise Walzer, JPSO Crime Lab</a:t>
            </a:r>
          </a:p>
        </p:txBody>
      </p:sp>
      <p:sp>
        <p:nvSpPr>
          <p:cNvPr id="63508" name="Freeform 20"/>
          <p:cNvSpPr>
            <a:spLocks/>
          </p:cNvSpPr>
          <p:nvPr/>
        </p:nvSpPr>
        <p:spPr bwMode="auto">
          <a:xfrm>
            <a:off x="3994150" y="3259138"/>
            <a:ext cx="569913" cy="563562"/>
          </a:xfrm>
          <a:custGeom>
            <a:avLst/>
            <a:gdLst>
              <a:gd name="T0" fmla="*/ 2147483647 w 359"/>
              <a:gd name="T1" fmla="*/ 2147483647 h 355"/>
              <a:gd name="T2" fmla="*/ 2147483647 w 359"/>
              <a:gd name="T3" fmla="*/ 2147483647 h 355"/>
              <a:gd name="T4" fmla="*/ 2147483647 w 359"/>
              <a:gd name="T5" fmla="*/ 2147483647 h 355"/>
              <a:gd name="T6" fmla="*/ 2147483647 w 359"/>
              <a:gd name="T7" fmla="*/ 2147483647 h 355"/>
              <a:gd name="T8" fmla="*/ 2147483647 w 359"/>
              <a:gd name="T9" fmla="*/ 2147483647 h 355"/>
              <a:gd name="T10" fmla="*/ 2147483647 w 359"/>
              <a:gd name="T11" fmla="*/ 2147483647 h 355"/>
              <a:gd name="T12" fmla="*/ 2147483647 w 359"/>
              <a:gd name="T13" fmla="*/ 2147483647 h 355"/>
              <a:gd name="T14" fmla="*/ 2147483647 w 359"/>
              <a:gd name="T15" fmla="*/ 2147483647 h 355"/>
              <a:gd name="T16" fmla="*/ 2147483647 w 359"/>
              <a:gd name="T17" fmla="*/ 2147483647 h 355"/>
              <a:gd name="T18" fmla="*/ 2147483647 w 359"/>
              <a:gd name="T19" fmla="*/ 2147483647 h 355"/>
              <a:gd name="T20" fmla="*/ 0 w 359"/>
              <a:gd name="T21" fmla="*/ 2147483647 h 355"/>
              <a:gd name="T22" fmla="*/ 2147483647 w 359"/>
              <a:gd name="T23" fmla="*/ 2147483647 h 355"/>
              <a:gd name="T24" fmla="*/ 2147483647 w 359"/>
              <a:gd name="T25" fmla="*/ 2147483647 h 355"/>
              <a:gd name="T26" fmla="*/ 2147483647 w 359"/>
              <a:gd name="T27" fmla="*/ 2147483647 h 355"/>
              <a:gd name="T28" fmla="*/ 2147483647 w 359"/>
              <a:gd name="T29" fmla="*/ 2147483647 h 355"/>
              <a:gd name="T30" fmla="*/ 2147483647 w 359"/>
              <a:gd name="T31" fmla="*/ 2147483647 h 3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9"/>
              <a:gd name="T49" fmla="*/ 0 h 355"/>
              <a:gd name="T50" fmla="*/ 359 w 359"/>
              <a:gd name="T51" fmla="*/ 355 h 3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9" h="355">
                <a:moveTo>
                  <a:pt x="168" y="3"/>
                </a:moveTo>
                <a:cubicBezTo>
                  <a:pt x="188" y="4"/>
                  <a:pt x="208" y="4"/>
                  <a:pt x="228" y="7"/>
                </a:cubicBezTo>
                <a:cubicBezTo>
                  <a:pt x="257" y="12"/>
                  <a:pt x="291" y="51"/>
                  <a:pt x="316" y="67"/>
                </a:cubicBezTo>
                <a:cubicBezTo>
                  <a:pt x="333" y="92"/>
                  <a:pt x="335" y="113"/>
                  <a:pt x="348" y="139"/>
                </a:cubicBezTo>
                <a:cubicBezTo>
                  <a:pt x="354" y="176"/>
                  <a:pt x="359" y="183"/>
                  <a:pt x="352" y="227"/>
                </a:cubicBezTo>
                <a:cubicBezTo>
                  <a:pt x="343" y="283"/>
                  <a:pt x="306" y="310"/>
                  <a:pt x="256" y="327"/>
                </a:cubicBezTo>
                <a:cubicBezTo>
                  <a:pt x="234" y="334"/>
                  <a:pt x="214" y="348"/>
                  <a:pt x="192" y="355"/>
                </a:cubicBezTo>
                <a:cubicBezTo>
                  <a:pt x="169" y="353"/>
                  <a:pt x="146" y="351"/>
                  <a:pt x="124" y="343"/>
                </a:cubicBezTo>
                <a:cubicBezTo>
                  <a:pt x="102" y="335"/>
                  <a:pt x="86" y="318"/>
                  <a:pt x="64" y="311"/>
                </a:cubicBezTo>
                <a:cubicBezTo>
                  <a:pt x="49" y="300"/>
                  <a:pt x="41" y="288"/>
                  <a:pt x="28" y="275"/>
                </a:cubicBezTo>
                <a:cubicBezTo>
                  <a:pt x="16" y="240"/>
                  <a:pt x="5" y="212"/>
                  <a:pt x="0" y="175"/>
                </a:cubicBezTo>
                <a:cubicBezTo>
                  <a:pt x="1" y="144"/>
                  <a:pt x="1" y="114"/>
                  <a:pt x="4" y="83"/>
                </a:cubicBezTo>
                <a:cubicBezTo>
                  <a:pt x="10" y="26"/>
                  <a:pt x="89" y="8"/>
                  <a:pt x="132" y="3"/>
                </a:cubicBezTo>
                <a:cubicBezTo>
                  <a:pt x="156" y="5"/>
                  <a:pt x="182" y="0"/>
                  <a:pt x="204" y="11"/>
                </a:cubicBezTo>
                <a:cubicBezTo>
                  <a:pt x="254" y="36"/>
                  <a:pt x="275" y="101"/>
                  <a:pt x="288" y="151"/>
                </a:cubicBezTo>
                <a:cubicBezTo>
                  <a:pt x="283" y="212"/>
                  <a:pt x="291" y="204"/>
                  <a:pt x="256" y="239"/>
                </a:cubicBezTo>
              </a:path>
            </a:pathLst>
          </a:custGeom>
          <a:noFill/>
          <a:ln w="9525" cap="flat" cmpd="sng">
            <a:solidFill>
              <a:srgbClr val="66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 flipH="1">
            <a:off x="4648200" y="3505200"/>
            <a:ext cx="1219200" cy="1143000"/>
          </a:xfrm>
          <a:prstGeom prst="line">
            <a:avLst/>
          </a:prstGeom>
          <a:noFill/>
          <a:ln w="38100" cmpd="dbl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>
            <a:off x="5105400" y="609600"/>
            <a:ext cx="0" cy="58674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>
            <a:off x="5105400" y="533400"/>
            <a:ext cx="0" cy="5943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02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Limitations of Comparison Microscope: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400" dirty="0"/>
              <a:t>Manual, tedious and time consuming</a:t>
            </a:r>
          </a:p>
          <a:p>
            <a:pPr lvl="1"/>
            <a:r>
              <a:rPr lang="en-US" sz="2400" dirty="0"/>
              <a:t>Evidences compared piece by piece to vast inventory of crime/ test exhibits</a:t>
            </a:r>
          </a:p>
          <a:p>
            <a:pPr lvl="1"/>
            <a:r>
              <a:rPr lang="en-US" sz="2400" dirty="0"/>
              <a:t>Necessity of searching each piece manually </a:t>
            </a:r>
          </a:p>
          <a:p>
            <a:pPr lvl="1"/>
            <a:r>
              <a:rPr lang="en-US" sz="2400" dirty="0"/>
              <a:t>Severe stress and eyestrain slowed the process even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1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7524" name="Picture 4" descr="100_53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-6350"/>
            <a:ext cx="9159876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TextBox 4"/>
          <p:cNvSpPr txBox="1">
            <a:spLocks noChangeArrowheads="1"/>
          </p:cNvSpPr>
          <p:nvPr/>
        </p:nvSpPr>
        <p:spPr bwMode="auto">
          <a:xfrm>
            <a:off x="571472" y="500042"/>
            <a:ext cx="2447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u="sng" dirty="0" err="1" smtClean="0"/>
              <a:t>Borescope</a:t>
            </a:r>
            <a:endParaRPr lang="en-IN" sz="2400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52" y="214290"/>
            <a:ext cx="7467600" cy="7921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IMAGES  OF THE BARREL</a:t>
            </a:r>
            <a:endParaRPr lang="en-IN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snap_01.mpg">
            <a:hlinkClick r:id="" action="ppaction://media"/>
          </p:cNvPr>
          <p:cNvPicPr>
            <a:picLocks noGrp="1" noRot="1" noChangeAspect="1" noChangeArrowheads="1"/>
          </p:cNvPicPr>
          <p:nvPr>
            <p:ph sz="half" idx="4294967295"/>
            <a:videoFile r:link="rId1"/>
          </p:nvPr>
        </p:nvPicPr>
        <p:blipFill>
          <a:blip r:embed="rId3"/>
          <a:srcRect l="7324" r="13567"/>
          <a:stretch>
            <a:fillRect/>
          </a:stretch>
        </p:blipFill>
        <p:spPr>
          <a:xfrm>
            <a:off x="428596" y="1785926"/>
            <a:ext cx="3857652" cy="4357718"/>
          </a:xfrm>
          <a:prstGeom prst="rect">
            <a:avLst/>
          </a:prstGeom>
        </p:spPr>
      </p:pic>
      <p:pic>
        <p:nvPicPr>
          <p:cNvPr id="5" name="Picture 4" descr="100_5361"/>
          <p:cNvPicPr>
            <a:picLocks noChangeAspect="1" noChangeArrowheads="1"/>
          </p:cNvPicPr>
          <p:nvPr/>
        </p:nvPicPr>
        <p:blipFill>
          <a:blip r:embed="rId4" cstate="print"/>
          <a:srcRect l="3176" r="27383"/>
          <a:stretch>
            <a:fillRect/>
          </a:stretch>
        </p:blipFill>
        <p:spPr bwMode="auto">
          <a:xfrm>
            <a:off x="4572000" y="1785926"/>
            <a:ext cx="421484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4414" y="6143644"/>
            <a:ext cx="222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 smtClean="0"/>
              <a:t>Side view of the barrel</a:t>
            </a:r>
            <a:endParaRPr lang="en-IN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416749" y="6131502"/>
            <a:ext cx="214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 smtClean="0"/>
              <a:t>Full view of the barrel</a:t>
            </a:r>
            <a:endParaRPr lang="en-IN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e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323</TotalTime>
  <Words>130</Words>
  <Application>Microsoft Office PowerPoint</Application>
  <PresentationFormat>On-screen Show (4:3)</PresentationFormat>
  <Paragraphs>40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Median</vt:lpstr>
      <vt:lpstr>Oriel</vt:lpstr>
      <vt:lpstr>1_Office Theme</vt:lpstr>
      <vt:lpstr>Comparison Microscope and Borescope</vt:lpstr>
      <vt:lpstr>INSTRUMENTS FOR ANALYSIS</vt:lpstr>
      <vt:lpstr>PowerPoint Presentation</vt:lpstr>
      <vt:lpstr>PowerPoint Presentation</vt:lpstr>
      <vt:lpstr>PowerPoint Presentation</vt:lpstr>
      <vt:lpstr>Limitations of Comparison Microscope: </vt:lpstr>
      <vt:lpstr>PowerPoint Presentation</vt:lpstr>
      <vt:lpstr>IMAGES  OF THE BARREL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Ujaala Jain</dc:creator>
  <cp:lastModifiedBy>CUTM</cp:lastModifiedBy>
  <cp:revision>60</cp:revision>
  <dcterms:created xsi:type="dcterms:W3CDTF">2022-01-05T10:59:13Z</dcterms:created>
  <dcterms:modified xsi:type="dcterms:W3CDTF">2024-01-10T11:11:30Z</dcterms:modified>
</cp:coreProperties>
</file>