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14"/>
  </p:notesMasterIdLst>
  <p:sldIdLst>
    <p:sldId id="285" r:id="rId3"/>
    <p:sldId id="257" r:id="rId4"/>
    <p:sldId id="258" r:id="rId5"/>
    <p:sldId id="286" r:id="rId6"/>
    <p:sldId id="287" r:id="rId7"/>
    <p:sldId id="288" r:id="rId8"/>
    <p:sldId id="289" r:id="rId9"/>
    <p:sldId id="290" r:id="rId10"/>
    <p:sldId id="291" r:id="rId11"/>
    <p:sldId id="292" r:id="rId12"/>
    <p:sldId id="28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D543BC-CF05-4768-B601-BA54BBCBD186}" type="datetimeFigureOut">
              <a:rPr lang="en-US" smtClean="0"/>
              <a:t>1/10/2024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4E2DC4-127F-41A7-9D44-CE4A7945096F}" type="slidenum">
              <a:rPr lang="en-US" smtClean="0"/>
              <a:t>‹#›</a:t>
            </a:fld>
            <a:endParaRPr lang="en-US"/>
          </a:p>
        </p:txBody>
      </p:sp>
    </p:spTree>
    <p:extLst>
      <p:ext uri="{BB962C8B-B14F-4D97-AF65-F5344CB8AC3E}">
        <p14:creationId xmlns:p14="http://schemas.microsoft.com/office/powerpoint/2010/main" val="1781158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fld id="{B8C47504-2F4F-46F7-A61E-5C489790A55A}" type="slidenum">
              <a:rPr lang="en-US" smtClean="0">
                <a:latin typeface="Calibri" pitchFamily="34" charset="0"/>
              </a:rPr>
              <a:pPr fontAlgn="base">
                <a:spcBef>
                  <a:spcPct val="0"/>
                </a:spcBef>
                <a:spcAft>
                  <a:spcPct val="0"/>
                </a:spcAft>
                <a:defRPr/>
              </a:pPr>
              <a:t>3</a:t>
            </a:fld>
            <a:endParaRPr lang="en-US" smtClean="0">
              <a:latin typeface="Calibri" pitchFamily="34" charset="0"/>
            </a:endParaRPr>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sz="800" b="1" smtClean="0"/>
              <a:t>Ability to Restrict the Replication of Cases to a Centralized Server:</a:t>
            </a:r>
          </a:p>
          <a:p>
            <a:pPr eaLnBrk="1" hangingPunct="1">
              <a:lnSpc>
                <a:spcPct val="80000"/>
              </a:lnSpc>
              <a:spcBef>
                <a:spcPct val="0"/>
              </a:spcBef>
            </a:pPr>
            <a:r>
              <a:rPr lang="en-US" sz="800" smtClean="0"/>
              <a:t>An IBIS network can now be implement across several countries or</a:t>
            </a:r>
          </a:p>
          <a:p>
            <a:pPr eaLnBrk="1" hangingPunct="1">
              <a:lnSpc>
                <a:spcPct val="80000"/>
              </a:lnSpc>
              <a:spcBef>
                <a:spcPct val="0"/>
              </a:spcBef>
            </a:pPr>
            <a:r>
              <a:rPr lang="en-US" sz="800" smtClean="0"/>
              <a:t>regions so that they can share information. A region is defined as a</a:t>
            </a:r>
          </a:p>
          <a:p>
            <a:pPr eaLnBrk="1" hangingPunct="1">
              <a:lnSpc>
                <a:spcPct val="80000"/>
              </a:lnSpc>
              <a:spcBef>
                <a:spcPct val="0"/>
              </a:spcBef>
            </a:pPr>
            <a:r>
              <a:rPr lang="en-US" sz="800" smtClean="0"/>
              <a:t>country or group of countries depending on how the IBIS wide access</a:t>
            </a:r>
          </a:p>
          <a:p>
            <a:pPr eaLnBrk="1" hangingPunct="1">
              <a:lnSpc>
                <a:spcPct val="80000"/>
              </a:lnSpc>
              <a:spcBef>
                <a:spcPct val="0"/>
              </a:spcBef>
            </a:pPr>
            <a:r>
              <a:rPr lang="en-US" sz="800" smtClean="0"/>
              <a:t>network (WAN) is set up. This international IBIS network has a</a:t>
            </a:r>
          </a:p>
          <a:p>
            <a:pPr eaLnBrk="1" hangingPunct="1">
              <a:lnSpc>
                <a:spcPct val="80000"/>
              </a:lnSpc>
              <a:spcBef>
                <a:spcPct val="0"/>
              </a:spcBef>
            </a:pPr>
            <a:r>
              <a:rPr lang="en-US" sz="800" smtClean="0"/>
              <a:t>centralized server that includes all authorized data from participating</a:t>
            </a:r>
          </a:p>
          <a:p>
            <a:pPr eaLnBrk="1" hangingPunct="1">
              <a:lnSpc>
                <a:spcPct val="80000"/>
              </a:lnSpc>
              <a:spcBef>
                <a:spcPct val="0"/>
              </a:spcBef>
            </a:pPr>
            <a:r>
              <a:rPr lang="en-US" sz="800" smtClean="0"/>
              <a:t>countries or regions. However, some countries may choose not to share</a:t>
            </a:r>
          </a:p>
          <a:p>
            <a:pPr eaLnBrk="1" hangingPunct="1">
              <a:lnSpc>
                <a:spcPct val="80000"/>
              </a:lnSpc>
              <a:spcBef>
                <a:spcPct val="0"/>
              </a:spcBef>
            </a:pPr>
            <a:r>
              <a:rPr lang="en-US" sz="800" smtClean="0"/>
              <a:t>or restrict certain data, due to its sensitive or classified nature.</a:t>
            </a:r>
          </a:p>
          <a:p>
            <a:pPr eaLnBrk="1" hangingPunct="1">
              <a:lnSpc>
                <a:spcPct val="80000"/>
              </a:lnSpc>
              <a:spcBef>
                <a:spcPct val="0"/>
              </a:spcBef>
            </a:pPr>
            <a:r>
              <a:rPr lang="en-US" sz="800" smtClean="0"/>
              <a:t>A Restricted check box has been added to the Case Maintenance dialog</a:t>
            </a:r>
          </a:p>
          <a:p>
            <a:pPr eaLnBrk="1" hangingPunct="1">
              <a:lnSpc>
                <a:spcPct val="80000"/>
              </a:lnSpc>
              <a:spcBef>
                <a:spcPct val="0"/>
              </a:spcBef>
            </a:pPr>
            <a:r>
              <a:rPr lang="en-US" sz="800" smtClean="0"/>
              <a:t>box. Selecting the Restricted check box prevent the case and its exhibits</a:t>
            </a:r>
          </a:p>
          <a:p>
            <a:pPr eaLnBrk="1" hangingPunct="1">
              <a:lnSpc>
                <a:spcPct val="80000"/>
              </a:lnSpc>
              <a:spcBef>
                <a:spcPct val="0"/>
              </a:spcBef>
            </a:pPr>
            <a:r>
              <a:rPr lang="en-US" sz="800" smtClean="0"/>
              <a:t>from being replicated to the centralized international server.</a:t>
            </a:r>
          </a:p>
          <a:p>
            <a:pPr eaLnBrk="1" hangingPunct="1">
              <a:lnSpc>
                <a:spcPct val="80000"/>
              </a:lnSpc>
              <a:spcBef>
                <a:spcPct val="0"/>
              </a:spcBef>
            </a:pPr>
            <a:endParaRPr lang="en-US" sz="800" smtClean="0"/>
          </a:p>
          <a:p>
            <a:pPr eaLnBrk="1" hangingPunct="1">
              <a:lnSpc>
                <a:spcPct val="80000"/>
              </a:lnSpc>
              <a:spcBef>
                <a:spcPct val="0"/>
              </a:spcBef>
            </a:pPr>
            <a:r>
              <a:rPr lang="en-US" sz="800" b="1" smtClean="0"/>
              <a:t>Enhanced Display Functionality of Multiviewer:</a:t>
            </a:r>
          </a:p>
          <a:p>
            <a:pPr eaLnBrk="1" hangingPunct="1">
              <a:lnSpc>
                <a:spcPct val="80000"/>
              </a:lnSpc>
              <a:spcBef>
                <a:spcPct val="0"/>
              </a:spcBef>
            </a:pPr>
            <a:r>
              <a:rPr lang="en-US" sz="800" smtClean="0"/>
              <a:t>Previously when comparing Bullet images in the Multiviewer, if the test</a:t>
            </a:r>
          </a:p>
          <a:p>
            <a:pPr eaLnBrk="1" hangingPunct="1">
              <a:lnSpc>
                <a:spcPct val="80000"/>
              </a:lnSpc>
              <a:spcBef>
                <a:spcPct val="0"/>
              </a:spcBef>
            </a:pPr>
            <a:r>
              <a:rPr lang="en-US" sz="800" smtClean="0"/>
              <a:t>bullet had more LEA images than the reference bullet, the additional</a:t>
            </a:r>
          </a:p>
          <a:p>
            <a:pPr eaLnBrk="1" hangingPunct="1">
              <a:lnSpc>
                <a:spcPct val="80000"/>
              </a:lnSpc>
              <a:spcBef>
                <a:spcPct val="0"/>
              </a:spcBef>
            </a:pPr>
            <a:r>
              <a:rPr lang="en-US" sz="800" smtClean="0"/>
              <a:t>test bullet images where not shown.</a:t>
            </a:r>
          </a:p>
          <a:p>
            <a:pPr eaLnBrk="1" hangingPunct="1">
              <a:lnSpc>
                <a:spcPct val="80000"/>
              </a:lnSpc>
              <a:spcBef>
                <a:spcPct val="0"/>
              </a:spcBef>
            </a:pPr>
            <a:r>
              <a:rPr lang="en-US" sz="800" smtClean="0"/>
              <a:t>Now all LEA images of the test bullet will be displayed. If a equivalent</a:t>
            </a:r>
          </a:p>
          <a:p>
            <a:pPr eaLnBrk="1" hangingPunct="1">
              <a:lnSpc>
                <a:spcPct val="80000"/>
              </a:lnSpc>
              <a:spcBef>
                <a:spcPct val="0"/>
              </a:spcBef>
            </a:pPr>
            <a:r>
              <a:rPr lang="en-US" sz="800" smtClean="0"/>
              <a:t>LEA image does not exist for the reference bullet, a blank image will be</a:t>
            </a:r>
          </a:p>
          <a:p>
            <a:pPr eaLnBrk="1" hangingPunct="1">
              <a:lnSpc>
                <a:spcPct val="80000"/>
              </a:lnSpc>
              <a:spcBef>
                <a:spcPct val="0"/>
              </a:spcBef>
            </a:pPr>
            <a:r>
              <a:rPr lang="en-US" sz="800" smtClean="0"/>
              <a:t>displayed.</a:t>
            </a:r>
          </a:p>
          <a:p>
            <a:pPr eaLnBrk="1" hangingPunct="1">
              <a:lnSpc>
                <a:spcPct val="80000"/>
              </a:lnSpc>
              <a:spcBef>
                <a:spcPct val="0"/>
              </a:spcBef>
            </a:pPr>
            <a:endParaRPr lang="en-US" sz="800" b="1" smtClean="0"/>
          </a:p>
          <a:p>
            <a:pPr eaLnBrk="1" hangingPunct="1">
              <a:lnSpc>
                <a:spcPct val="80000"/>
              </a:lnSpc>
              <a:spcBef>
                <a:spcPct val="0"/>
              </a:spcBef>
            </a:pPr>
            <a:r>
              <a:rPr lang="en-US" sz="800" b="1" smtClean="0"/>
              <a:t>Overview of 3.4.7:</a:t>
            </a:r>
          </a:p>
          <a:p>
            <a:pPr eaLnBrk="1" hangingPunct="1">
              <a:lnSpc>
                <a:spcPct val="80000"/>
              </a:lnSpc>
              <a:spcBef>
                <a:spcPct val="0"/>
              </a:spcBef>
            </a:pPr>
            <a:r>
              <a:rPr lang="en-US" sz="800" smtClean="0"/>
              <a:t>The main purpose of this release is to resolve a number of client Issues with regards to the </a:t>
            </a:r>
            <a:r>
              <a:rPr lang="en-US" sz="800" b="1" smtClean="0"/>
              <a:t>Correlation process architecture</a:t>
            </a:r>
            <a:r>
              <a:rPr lang="en-US" sz="800" smtClean="0"/>
              <a:t> and some pressing needs of our international users. Current and future clients are looking to </a:t>
            </a:r>
            <a:r>
              <a:rPr lang="en-US" sz="800" b="1" smtClean="0"/>
              <a:t>share information between agencies</a:t>
            </a:r>
            <a:r>
              <a:rPr lang="en-US" sz="800" smtClean="0"/>
              <a:t> yet at the same time </a:t>
            </a:r>
            <a:r>
              <a:rPr lang="en-US" sz="800" b="1" smtClean="0"/>
              <a:t>maintain autonomy</a:t>
            </a:r>
            <a:r>
              <a:rPr lang="en-US" sz="800" smtClean="0"/>
              <a:t> in the correlation of their respective databases. The major changes requested for this version are in regards to modifications to the centralized and decentralized correlation process. Our </a:t>
            </a:r>
            <a:r>
              <a:rPr lang="en-US" sz="800" u="sng" smtClean="0"/>
              <a:t>current decentralized correlation process has some limitations</a:t>
            </a:r>
            <a:r>
              <a:rPr lang="en-US" sz="800" smtClean="0"/>
              <a:t> for some customers and the requested changes will enable these customers to work more effectively in their current environments. These changes will allow networked agencies to function independently of one another yet at the same time share information in a cooperative and trusting environment. The software changes will help centralize correlations between agencies that are information dependent yet not have the cooperating agencies dependent on each other’s hardware for successful interaction. </a:t>
            </a:r>
          </a:p>
          <a:p>
            <a:pPr eaLnBrk="1" hangingPunct="1">
              <a:lnSpc>
                <a:spcPct val="80000"/>
              </a:lnSpc>
              <a:spcBef>
                <a:spcPct val="0"/>
              </a:spcBef>
            </a:pPr>
            <a:r>
              <a:rPr lang="en-US" sz="800" smtClean="0"/>
              <a:t>Currently agencies share (</a:t>
            </a:r>
            <a:r>
              <a:rPr lang="en-US" sz="800" b="1" smtClean="0"/>
              <a:t>Cross Replication</a:t>
            </a:r>
            <a:r>
              <a:rPr lang="en-US" sz="800" smtClean="0"/>
              <a:t>) information between sites so as to keep a synchronized database and the ability to correlate against each others data on a regular basis. The current architecture distributes the correlation of all samples between the two servers even though both Servers contain the necessary Data to correlate the data on the local server. If one of the sites servers is </a:t>
            </a:r>
            <a:r>
              <a:rPr lang="en-US" sz="800" b="1" smtClean="0"/>
              <a:t>offline</a:t>
            </a:r>
            <a:r>
              <a:rPr lang="en-US" sz="800" smtClean="0"/>
              <a:t> or the network is down then correlation and data processing is negatively affected at both sites. Both sites are interdependent on each other even though they have independent equipment and databases. Version 3.4.7 modifies the correlation process so as to </a:t>
            </a:r>
            <a:r>
              <a:rPr lang="en-US" sz="800" b="1" smtClean="0"/>
              <a:t>sever this artificial dependency</a:t>
            </a:r>
            <a:r>
              <a:rPr lang="en-US" sz="800" smtClean="0"/>
              <a:t> in that both sites can function effectively without one another. </a:t>
            </a:r>
          </a:p>
          <a:p>
            <a:pPr eaLnBrk="1" hangingPunct="1">
              <a:lnSpc>
                <a:spcPct val="80000"/>
              </a:lnSpc>
              <a:spcBef>
                <a:spcPct val="0"/>
              </a:spcBef>
            </a:pPr>
            <a:endParaRPr lang="en-US" sz="8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fld id="{8BC2FA07-251C-4578-9572-1B7490CA991F}" type="slidenum">
              <a:rPr lang="en-US" smtClean="0">
                <a:latin typeface="Calibri" pitchFamily="34" charset="0"/>
              </a:rPr>
              <a:pPr fontAlgn="base">
                <a:spcBef>
                  <a:spcPct val="0"/>
                </a:spcBef>
                <a:spcAft>
                  <a:spcPct val="0"/>
                </a:spcAft>
                <a:defRPr/>
              </a:pPr>
              <a:t>8</a:t>
            </a:fld>
            <a:endParaRPr lang="en-US" smtClean="0">
              <a:latin typeface="Calibri" pitchFamily="34" charset="0"/>
            </a:endParaRPr>
          </a:p>
        </p:txBody>
      </p:sp>
      <p:sp>
        <p:nvSpPr>
          <p:cNvPr id="165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5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MARKING LEA-land engraved</a:t>
            </a:r>
          </a:p>
          <a:p>
            <a:pPr eaLnBrk="1" hangingPunct="1">
              <a:spcBef>
                <a:spcPct val="0"/>
              </a:spcBef>
            </a:pPr>
            <a:r>
              <a:rPr lang="en-US" smtClean="0"/>
              <a:t>area (LEA, or land impression) and groove engraved area</a:t>
            </a:r>
          </a:p>
          <a:p>
            <a:pPr eaLnBrk="1" hangingPunct="1">
              <a:spcBef>
                <a:spcPct val="0"/>
              </a:spcBef>
            </a:pPr>
            <a:r>
              <a:rPr lang="en-US"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B40259-07AC-4E5F-93AF-4245D54963B2}"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870F9-F0B8-45A7-A38B-90D110DD31E6}" type="slidenum">
              <a:rPr lang="en-US" smtClean="0"/>
              <a:t>‹#›</a:t>
            </a:fld>
            <a:endParaRPr lang="en-US"/>
          </a:p>
        </p:txBody>
      </p:sp>
    </p:spTree>
    <p:extLst>
      <p:ext uri="{BB962C8B-B14F-4D97-AF65-F5344CB8AC3E}">
        <p14:creationId xmlns:p14="http://schemas.microsoft.com/office/powerpoint/2010/main" val="5238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40259-07AC-4E5F-93AF-4245D54963B2}"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870F9-F0B8-45A7-A38B-90D110DD31E6}" type="slidenum">
              <a:rPr lang="en-US" smtClean="0"/>
              <a:t>‹#›</a:t>
            </a:fld>
            <a:endParaRPr lang="en-US"/>
          </a:p>
        </p:txBody>
      </p:sp>
    </p:spTree>
    <p:extLst>
      <p:ext uri="{BB962C8B-B14F-4D97-AF65-F5344CB8AC3E}">
        <p14:creationId xmlns:p14="http://schemas.microsoft.com/office/powerpoint/2010/main" val="3458307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40259-07AC-4E5F-93AF-4245D54963B2}"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870F9-F0B8-45A7-A38B-90D110DD31E6}" type="slidenum">
              <a:rPr lang="en-US" smtClean="0"/>
              <a:t>‹#›</a:t>
            </a:fld>
            <a:endParaRPr lang="en-US"/>
          </a:p>
        </p:txBody>
      </p:sp>
    </p:spTree>
    <p:extLst>
      <p:ext uri="{BB962C8B-B14F-4D97-AF65-F5344CB8AC3E}">
        <p14:creationId xmlns:p14="http://schemas.microsoft.com/office/powerpoint/2010/main" val="1042770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ACCB93-674C-488F-ACF1-5DCFDBB2A459}" type="datetimeFigureOut">
              <a:rPr lang="en-US" smtClean="0">
                <a:solidFill>
                  <a:prstClr val="black">
                    <a:tint val="75000"/>
                  </a:prstClr>
                </a:solidFill>
              </a:rPr>
              <a:pPr/>
              <a:t>1/10/2024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C17003-1F5E-45C9-8219-E78CEF6A7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015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CCB93-674C-488F-ACF1-5DCFDBB2A459}" type="datetimeFigureOut">
              <a:rPr lang="en-US" smtClean="0">
                <a:solidFill>
                  <a:prstClr val="black">
                    <a:tint val="75000"/>
                  </a:prstClr>
                </a:solidFill>
              </a:rPr>
              <a:pPr/>
              <a:t>1/10/2024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C17003-1F5E-45C9-8219-E78CEF6A7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585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ACCB93-674C-488F-ACF1-5DCFDBB2A459}" type="datetimeFigureOut">
              <a:rPr lang="en-US" smtClean="0">
                <a:solidFill>
                  <a:prstClr val="black">
                    <a:tint val="75000"/>
                  </a:prstClr>
                </a:solidFill>
              </a:rPr>
              <a:pPr/>
              <a:t>1/10/2024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C17003-1F5E-45C9-8219-E78CEF6A7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016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ACCB93-674C-488F-ACF1-5DCFDBB2A459}" type="datetimeFigureOut">
              <a:rPr lang="en-US" smtClean="0">
                <a:solidFill>
                  <a:prstClr val="black">
                    <a:tint val="75000"/>
                  </a:prstClr>
                </a:solidFill>
              </a:rPr>
              <a:pPr/>
              <a:t>1/10/2024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C17003-1F5E-45C9-8219-E78CEF6A7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240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ACCB93-674C-488F-ACF1-5DCFDBB2A459}" type="datetimeFigureOut">
              <a:rPr lang="en-US" smtClean="0">
                <a:solidFill>
                  <a:prstClr val="black">
                    <a:tint val="75000"/>
                  </a:prstClr>
                </a:solidFill>
              </a:rPr>
              <a:pPr/>
              <a:t>1/10/2024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C17003-1F5E-45C9-8219-E78CEF6A7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54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ACCB93-674C-488F-ACF1-5DCFDBB2A459}" type="datetimeFigureOut">
              <a:rPr lang="en-US" smtClean="0">
                <a:solidFill>
                  <a:prstClr val="black">
                    <a:tint val="75000"/>
                  </a:prstClr>
                </a:solidFill>
              </a:rPr>
              <a:pPr/>
              <a:t>1/10/2024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C17003-1F5E-45C9-8219-E78CEF6A7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070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CCB93-674C-488F-ACF1-5DCFDBB2A459}" type="datetimeFigureOut">
              <a:rPr lang="en-US" smtClean="0">
                <a:solidFill>
                  <a:prstClr val="black">
                    <a:tint val="75000"/>
                  </a:prstClr>
                </a:solidFill>
              </a:rPr>
              <a:pPr/>
              <a:t>1/10/2024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C17003-1F5E-45C9-8219-E78CEF6A7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835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CCB93-674C-488F-ACF1-5DCFDBB2A459}" type="datetimeFigureOut">
              <a:rPr lang="en-US" smtClean="0">
                <a:solidFill>
                  <a:prstClr val="black">
                    <a:tint val="75000"/>
                  </a:prstClr>
                </a:solidFill>
              </a:rPr>
              <a:pPr/>
              <a:t>1/10/2024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C17003-1F5E-45C9-8219-E78CEF6A7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81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40259-07AC-4E5F-93AF-4245D54963B2}"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870F9-F0B8-45A7-A38B-90D110DD31E6}" type="slidenum">
              <a:rPr lang="en-US" smtClean="0"/>
              <a:t>‹#›</a:t>
            </a:fld>
            <a:endParaRPr lang="en-US"/>
          </a:p>
        </p:txBody>
      </p:sp>
    </p:spTree>
    <p:extLst>
      <p:ext uri="{BB962C8B-B14F-4D97-AF65-F5344CB8AC3E}">
        <p14:creationId xmlns:p14="http://schemas.microsoft.com/office/powerpoint/2010/main" val="101316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CCB93-674C-488F-ACF1-5DCFDBB2A459}" type="datetimeFigureOut">
              <a:rPr lang="en-US" smtClean="0">
                <a:solidFill>
                  <a:prstClr val="black">
                    <a:tint val="75000"/>
                  </a:prstClr>
                </a:solidFill>
              </a:rPr>
              <a:pPr/>
              <a:t>1/10/2024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C17003-1F5E-45C9-8219-E78CEF6A7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145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CCB93-674C-488F-ACF1-5DCFDBB2A459}" type="datetimeFigureOut">
              <a:rPr lang="en-US" smtClean="0">
                <a:solidFill>
                  <a:prstClr val="black">
                    <a:tint val="75000"/>
                  </a:prstClr>
                </a:solidFill>
              </a:rPr>
              <a:pPr/>
              <a:t>1/10/2024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C17003-1F5E-45C9-8219-E78CEF6A7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874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CCB93-674C-488F-ACF1-5DCFDBB2A459}" type="datetimeFigureOut">
              <a:rPr lang="en-US" smtClean="0">
                <a:solidFill>
                  <a:prstClr val="black">
                    <a:tint val="75000"/>
                  </a:prstClr>
                </a:solidFill>
              </a:rPr>
              <a:pPr/>
              <a:t>1/10/2024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C17003-1F5E-45C9-8219-E78CEF6A7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21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B40259-07AC-4E5F-93AF-4245D54963B2}"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870F9-F0B8-45A7-A38B-90D110DD31E6}" type="slidenum">
              <a:rPr lang="en-US" smtClean="0"/>
              <a:t>‹#›</a:t>
            </a:fld>
            <a:endParaRPr lang="en-US"/>
          </a:p>
        </p:txBody>
      </p:sp>
    </p:spTree>
    <p:extLst>
      <p:ext uri="{BB962C8B-B14F-4D97-AF65-F5344CB8AC3E}">
        <p14:creationId xmlns:p14="http://schemas.microsoft.com/office/powerpoint/2010/main" val="3585764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B40259-07AC-4E5F-93AF-4245D54963B2}"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870F9-F0B8-45A7-A38B-90D110DD31E6}" type="slidenum">
              <a:rPr lang="en-US" smtClean="0"/>
              <a:t>‹#›</a:t>
            </a:fld>
            <a:endParaRPr lang="en-US"/>
          </a:p>
        </p:txBody>
      </p:sp>
    </p:spTree>
    <p:extLst>
      <p:ext uri="{BB962C8B-B14F-4D97-AF65-F5344CB8AC3E}">
        <p14:creationId xmlns:p14="http://schemas.microsoft.com/office/powerpoint/2010/main" val="386778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B40259-07AC-4E5F-93AF-4245D54963B2}" type="datetimeFigureOut">
              <a:rPr lang="en-US" smtClean="0"/>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870F9-F0B8-45A7-A38B-90D110DD31E6}" type="slidenum">
              <a:rPr lang="en-US" smtClean="0"/>
              <a:t>‹#›</a:t>
            </a:fld>
            <a:endParaRPr lang="en-US"/>
          </a:p>
        </p:txBody>
      </p:sp>
    </p:spTree>
    <p:extLst>
      <p:ext uri="{BB962C8B-B14F-4D97-AF65-F5344CB8AC3E}">
        <p14:creationId xmlns:p14="http://schemas.microsoft.com/office/powerpoint/2010/main" val="1922296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B40259-07AC-4E5F-93AF-4245D54963B2}"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870F9-F0B8-45A7-A38B-90D110DD31E6}" type="slidenum">
              <a:rPr lang="en-US" smtClean="0"/>
              <a:t>‹#›</a:t>
            </a:fld>
            <a:endParaRPr lang="en-US"/>
          </a:p>
        </p:txBody>
      </p:sp>
    </p:spTree>
    <p:extLst>
      <p:ext uri="{BB962C8B-B14F-4D97-AF65-F5344CB8AC3E}">
        <p14:creationId xmlns:p14="http://schemas.microsoft.com/office/powerpoint/2010/main" val="107767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B40259-07AC-4E5F-93AF-4245D54963B2}" type="datetimeFigureOut">
              <a:rPr lang="en-US" smtClean="0"/>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870F9-F0B8-45A7-A38B-90D110DD31E6}" type="slidenum">
              <a:rPr lang="en-US" smtClean="0"/>
              <a:t>‹#›</a:t>
            </a:fld>
            <a:endParaRPr lang="en-US"/>
          </a:p>
        </p:txBody>
      </p:sp>
    </p:spTree>
    <p:extLst>
      <p:ext uri="{BB962C8B-B14F-4D97-AF65-F5344CB8AC3E}">
        <p14:creationId xmlns:p14="http://schemas.microsoft.com/office/powerpoint/2010/main" val="299225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B40259-07AC-4E5F-93AF-4245D54963B2}"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870F9-F0B8-45A7-A38B-90D110DD31E6}" type="slidenum">
              <a:rPr lang="en-US" smtClean="0"/>
              <a:t>‹#›</a:t>
            </a:fld>
            <a:endParaRPr lang="en-US"/>
          </a:p>
        </p:txBody>
      </p:sp>
    </p:spTree>
    <p:extLst>
      <p:ext uri="{BB962C8B-B14F-4D97-AF65-F5344CB8AC3E}">
        <p14:creationId xmlns:p14="http://schemas.microsoft.com/office/powerpoint/2010/main" val="147146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B40259-07AC-4E5F-93AF-4245D54963B2}"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870F9-F0B8-45A7-A38B-90D110DD31E6}" type="slidenum">
              <a:rPr lang="en-US" smtClean="0"/>
              <a:t>‹#›</a:t>
            </a:fld>
            <a:endParaRPr lang="en-US"/>
          </a:p>
        </p:txBody>
      </p:sp>
    </p:spTree>
    <p:extLst>
      <p:ext uri="{BB962C8B-B14F-4D97-AF65-F5344CB8AC3E}">
        <p14:creationId xmlns:p14="http://schemas.microsoft.com/office/powerpoint/2010/main" val="360559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40259-07AC-4E5F-93AF-4245D54963B2}" type="datetimeFigureOut">
              <a:rPr lang="en-US" smtClean="0"/>
              <a:t>1/10/2024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870F9-F0B8-45A7-A38B-90D110DD31E6}" type="slidenum">
              <a:rPr lang="en-US" smtClean="0"/>
              <a:t>‹#›</a:t>
            </a:fld>
            <a:endParaRPr lang="en-US"/>
          </a:p>
        </p:txBody>
      </p:sp>
    </p:spTree>
    <p:extLst>
      <p:ext uri="{BB962C8B-B14F-4D97-AF65-F5344CB8AC3E}">
        <p14:creationId xmlns:p14="http://schemas.microsoft.com/office/powerpoint/2010/main" val="3860545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CCB93-674C-488F-ACF1-5DCFDBB2A459}" type="datetimeFigureOut">
              <a:rPr lang="en-US" smtClean="0">
                <a:solidFill>
                  <a:prstClr val="black">
                    <a:tint val="75000"/>
                  </a:prstClr>
                </a:solidFill>
              </a:rPr>
              <a:pPr/>
              <a:t>1/10/2024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17003-1F5E-45C9-8219-E78CEF6A7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73587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1219200"/>
            <a:ext cx="7772400" cy="2514600"/>
          </a:xfrm>
        </p:spPr>
        <p:txBody>
          <a:bodyPr>
            <a:noAutofit/>
          </a:bodyPr>
          <a:lstStyle/>
          <a:p>
            <a:r>
              <a:rPr lang="en-US" sz="11500" cap="small" dirty="0">
                <a:solidFill>
                  <a:srgbClr val="10CF9B">
                    <a:lumMod val="50000"/>
                  </a:srgbClr>
                </a:solidFill>
                <a:latin typeface="Century Schoolbook"/>
              </a:rPr>
              <a:t>IBIS</a:t>
            </a:r>
            <a:br>
              <a:rPr lang="en-US" sz="11500" cap="small" dirty="0">
                <a:solidFill>
                  <a:srgbClr val="10CF9B">
                    <a:lumMod val="50000"/>
                  </a:srgbClr>
                </a:solidFill>
                <a:latin typeface="Century Schoolbook"/>
              </a:rPr>
            </a:br>
            <a:r>
              <a:rPr lang="en-US" sz="2800" b="1" cap="small" dirty="0">
                <a:solidFill>
                  <a:srgbClr val="10CF9B">
                    <a:lumMod val="50000"/>
                  </a:srgbClr>
                </a:solidFill>
                <a:latin typeface="Agency FB" pitchFamily="34" charset="0"/>
              </a:rPr>
              <a:t>Integrated ballistic identification system</a:t>
            </a:r>
            <a:endParaRPr lang="en-US" sz="4000" b="1" u="sng" dirty="0">
              <a:latin typeface="Schadow BT" pitchFamily="18" charset="0"/>
              <a:ea typeface="Verdana" pitchFamily="34" charset="0"/>
            </a:endParaRPr>
          </a:p>
        </p:txBody>
      </p:sp>
      <p:sp>
        <p:nvSpPr>
          <p:cNvPr id="3" name="Subtitle 2"/>
          <p:cNvSpPr>
            <a:spLocks noGrp="1"/>
          </p:cNvSpPr>
          <p:nvPr>
            <p:ph type="subTitle" idx="1"/>
          </p:nvPr>
        </p:nvSpPr>
        <p:spPr>
          <a:xfrm>
            <a:off x="2057400" y="3886200"/>
            <a:ext cx="4953000" cy="1143000"/>
          </a:xfrm>
          <a:ln>
            <a:solidFill>
              <a:schemeClr val="tx1">
                <a:lumMod val="95000"/>
                <a:lumOff val="5000"/>
              </a:schemeClr>
            </a:solidFill>
          </a:ln>
        </p:spPr>
        <p:txBody>
          <a:bodyPr/>
          <a:lstStyle/>
          <a:p>
            <a:r>
              <a:rPr lang="en-US" dirty="0" smtClean="0">
                <a:solidFill>
                  <a:schemeClr val="tx2">
                    <a:lumMod val="75000"/>
                  </a:schemeClr>
                </a:solidFill>
              </a:rPr>
              <a:t>Ujaala Jain</a:t>
            </a:r>
          </a:p>
          <a:p>
            <a:r>
              <a:rPr lang="en-US" sz="2000" dirty="0" smtClean="0">
                <a:solidFill>
                  <a:schemeClr val="tx2">
                    <a:lumMod val="75000"/>
                  </a:schemeClr>
                </a:solidFill>
              </a:rPr>
              <a:t>Assistant Professor, </a:t>
            </a:r>
            <a:r>
              <a:rPr lang="en-US" sz="2000" dirty="0" err="1" smtClean="0">
                <a:solidFill>
                  <a:schemeClr val="tx2">
                    <a:lumMod val="75000"/>
                  </a:schemeClr>
                </a:solidFill>
              </a:rPr>
              <a:t>SoFS</a:t>
            </a:r>
            <a:endParaRPr lang="en-US" sz="2000" dirty="0" smtClean="0">
              <a:solidFill>
                <a:schemeClr val="tx2">
                  <a:lumMod val="75000"/>
                </a:schemeClr>
              </a:solidFill>
            </a:endParaRPr>
          </a:p>
        </p:txBody>
      </p:sp>
    </p:spTree>
    <p:extLst>
      <p:ext uri="{BB962C8B-B14F-4D97-AF65-F5344CB8AC3E}">
        <p14:creationId xmlns:p14="http://schemas.microsoft.com/office/powerpoint/2010/main" val="3233269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7467600" cy="869950"/>
          </a:xfrm>
        </p:spPr>
        <p:txBody>
          <a:bodyPr>
            <a:normAutofit fontScale="90000"/>
          </a:bodyPr>
          <a:lstStyle/>
          <a:p>
            <a:pPr eaLnBrk="1" fontAlgn="auto" hangingPunct="1">
              <a:spcAft>
                <a:spcPts val="0"/>
              </a:spcAft>
              <a:defRPr/>
            </a:pPr>
            <a:r>
              <a:rPr lang="en-US" sz="3200" b="1" dirty="0" smtClean="0">
                <a:solidFill>
                  <a:srgbClr val="0070C0"/>
                </a:solidFill>
                <a:latin typeface="Bookman Old Style" pitchFamily="18" charset="0"/>
              </a:rPr>
              <a:t>Correlation results &amp; Comparison of multiple images</a:t>
            </a:r>
            <a:endParaRPr lang="en-IN" dirty="0"/>
          </a:p>
        </p:txBody>
      </p:sp>
      <p:pic>
        <p:nvPicPr>
          <p:cNvPr id="141316" name="Picture 4" descr="DSC_0057"/>
          <p:cNvPicPr>
            <a:picLocks noChangeAspect="1" noChangeArrowheads="1"/>
          </p:cNvPicPr>
          <p:nvPr/>
        </p:nvPicPr>
        <p:blipFill>
          <a:blip r:embed="rId2"/>
          <a:srcRect/>
          <a:stretch>
            <a:fillRect/>
          </a:stretch>
        </p:blipFill>
        <p:spPr bwMode="auto">
          <a:xfrm>
            <a:off x="5749799" y="1571612"/>
            <a:ext cx="3251357" cy="4841888"/>
          </a:xfrm>
          <a:prstGeom prst="rect">
            <a:avLst/>
          </a:prstGeom>
          <a:noFill/>
          <a:ln w="9525">
            <a:noFill/>
            <a:miter lim="800000"/>
            <a:headEnd/>
            <a:tailEnd/>
          </a:ln>
        </p:spPr>
      </p:pic>
      <p:pic>
        <p:nvPicPr>
          <p:cNvPr id="6" name="Picture 4" descr="DSC_0056"/>
          <p:cNvPicPr>
            <a:picLocks noChangeAspect="1" noChangeArrowheads="1"/>
          </p:cNvPicPr>
          <p:nvPr/>
        </p:nvPicPr>
        <p:blipFill>
          <a:blip r:embed="rId3" cstate="print"/>
          <a:srcRect l="7654" r="5957"/>
          <a:stretch>
            <a:fillRect/>
          </a:stretch>
        </p:blipFill>
        <p:spPr bwMode="auto">
          <a:xfrm>
            <a:off x="-32" y="1643050"/>
            <a:ext cx="5643602" cy="4714908"/>
          </a:xfrm>
          <a:prstGeom prst="rect">
            <a:avLst/>
          </a:prstGeom>
          <a:noFill/>
          <a:ln w="9525">
            <a:noFill/>
            <a:miter lim="800000"/>
            <a:headEnd/>
            <a:tailEnd/>
          </a:ln>
        </p:spPr>
      </p:pic>
    </p:spTree>
    <p:extLst>
      <p:ext uri="{BB962C8B-B14F-4D97-AF65-F5344CB8AC3E}">
        <p14:creationId xmlns:p14="http://schemas.microsoft.com/office/powerpoint/2010/main" val="610681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5888"/>
            <a:ext cx="7467600" cy="850900"/>
          </a:xfrm>
        </p:spPr>
        <p:txBody>
          <a:bodyPr/>
          <a:lstStyle/>
          <a:p>
            <a:pPr eaLnBrk="1" fontAlgn="auto" hangingPunct="1">
              <a:spcAft>
                <a:spcPts val="0"/>
              </a:spcAft>
              <a:defRPr/>
            </a:pPr>
            <a:r>
              <a:rPr lang="en-US" sz="4000" b="1" u="sng" dirty="0" smtClean="0"/>
              <a:t>Cases solved by ibis</a:t>
            </a:r>
            <a:endParaRPr lang="en-IN" b="1" u="sng" dirty="0"/>
          </a:p>
        </p:txBody>
      </p:sp>
      <p:sp>
        <p:nvSpPr>
          <p:cNvPr id="6" name="Rectangle 3"/>
          <p:cNvSpPr>
            <a:spLocks noGrp="1" noChangeArrowheads="1"/>
          </p:cNvSpPr>
          <p:nvPr>
            <p:ph sz="quarter" idx="1"/>
          </p:nvPr>
        </p:nvSpPr>
        <p:spPr>
          <a:xfrm>
            <a:off x="457200" y="1125538"/>
            <a:ext cx="8435975" cy="5543550"/>
          </a:xfrm>
        </p:spPr>
        <p:txBody>
          <a:bodyPr>
            <a:normAutofit fontScale="77500" lnSpcReduction="20000"/>
          </a:bodyPr>
          <a:lstStyle/>
          <a:p>
            <a:pPr marL="274320" indent="-274320" eaLnBrk="1" fontAlgn="auto" hangingPunct="1">
              <a:lnSpc>
                <a:spcPct val="200000"/>
              </a:lnSpc>
              <a:spcAft>
                <a:spcPts val="0"/>
              </a:spcAft>
              <a:buFont typeface="Wingdings"/>
              <a:buChar char=""/>
              <a:defRPr/>
            </a:pPr>
            <a:r>
              <a:rPr lang="en-US" sz="2200" dirty="0">
                <a:latin typeface="Bookman Old Style" pitchFamily="18" charset="0"/>
              </a:rPr>
              <a:t>TWO CRIMES +TWO CITIES +TWO country made PISTOL</a:t>
            </a:r>
          </a:p>
          <a:p>
            <a:pPr marL="274320" indent="-274320" eaLnBrk="1" fontAlgn="auto" hangingPunct="1">
              <a:lnSpc>
                <a:spcPct val="200000"/>
              </a:lnSpc>
              <a:spcAft>
                <a:spcPts val="0"/>
              </a:spcAft>
              <a:buFont typeface="Wingdings"/>
              <a:buChar char=""/>
              <a:defRPr/>
            </a:pPr>
            <a:r>
              <a:rPr lang="en-US" sz="2200" dirty="0">
                <a:latin typeface="Bookman Old Style" pitchFamily="18" charset="0"/>
              </a:rPr>
              <a:t>In February of 2008, a man was shot during a robbery attempt in the City of Bhavnagar in Gujarat State and later died of his wounds while hospitalized.</a:t>
            </a:r>
          </a:p>
          <a:p>
            <a:pPr marL="274320" indent="-274320" eaLnBrk="1" fontAlgn="auto" hangingPunct="1">
              <a:lnSpc>
                <a:spcPct val="200000"/>
              </a:lnSpc>
              <a:spcAft>
                <a:spcPts val="0"/>
              </a:spcAft>
              <a:buFont typeface="Wingdings"/>
              <a:buChar char=""/>
              <a:defRPr/>
            </a:pPr>
            <a:r>
              <a:rPr lang="en-US" sz="2200" dirty="0">
                <a:latin typeface="Bookman Old Style" pitchFamily="18" charset="0"/>
              </a:rPr>
              <a:t>In March of 2008, a man was shot dead during a dispute which occurred in the City of Ahmedabad in Gujarat State</a:t>
            </a:r>
            <a:r>
              <a:rPr lang="en-US" sz="2200" dirty="0" smtClean="0">
                <a:latin typeface="Bookman Old Style" pitchFamily="18" charset="0"/>
              </a:rPr>
              <a:t>.</a:t>
            </a:r>
          </a:p>
          <a:p>
            <a:pPr marL="274320" indent="-274320" eaLnBrk="1" fontAlgn="auto" hangingPunct="1">
              <a:lnSpc>
                <a:spcPct val="200000"/>
              </a:lnSpc>
              <a:spcAft>
                <a:spcPts val="0"/>
              </a:spcAft>
              <a:buFont typeface="Wingdings"/>
              <a:buChar char=""/>
              <a:defRPr/>
            </a:pPr>
            <a:r>
              <a:rPr lang="en-US" sz="2000" dirty="0" smtClean="0">
                <a:latin typeface="Bookman Old Style" pitchFamily="18" charset="0"/>
              </a:rPr>
              <a:t>In April of 2008, </a:t>
            </a:r>
            <a:r>
              <a:rPr lang="en-US" sz="2000" dirty="0" err="1" smtClean="0">
                <a:latin typeface="Bookman Old Style" pitchFamily="18" charset="0"/>
              </a:rPr>
              <a:t>Dileep</a:t>
            </a:r>
            <a:r>
              <a:rPr lang="en-US" sz="2000" dirty="0" smtClean="0">
                <a:latin typeface="Bookman Old Style" pitchFamily="18" charset="0"/>
              </a:rPr>
              <a:t> Joshi, a member of the “</a:t>
            </a:r>
            <a:r>
              <a:rPr lang="en-US" sz="2000" dirty="0" err="1" smtClean="0">
                <a:latin typeface="Bookman Old Style" pitchFamily="18" charset="0"/>
              </a:rPr>
              <a:t>Shailesh</a:t>
            </a:r>
            <a:r>
              <a:rPr lang="en-US" sz="2000" dirty="0" smtClean="0">
                <a:latin typeface="Bookman Old Style" pitchFamily="18" charset="0"/>
              </a:rPr>
              <a:t> </a:t>
            </a:r>
            <a:r>
              <a:rPr lang="en-US" sz="2000" dirty="0" err="1" smtClean="0">
                <a:latin typeface="Bookman Old Style" pitchFamily="18" charset="0"/>
              </a:rPr>
              <a:t>Dhandhalia</a:t>
            </a:r>
            <a:r>
              <a:rPr lang="en-US" sz="2000" dirty="0" smtClean="0">
                <a:latin typeface="Bookman Old Style" pitchFamily="18" charset="0"/>
              </a:rPr>
              <a:t> Gang” was arrested by police in </a:t>
            </a:r>
            <a:r>
              <a:rPr lang="en-US" sz="2000" dirty="0" err="1" smtClean="0">
                <a:latin typeface="Bookman Old Style" pitchFamily="18" charset="0"/>
              </a:rPr>
              <a:t>Mehsana</a:t>
            </a:r>
            <a:r>
              <a:rPr lang="en-US" sz="2000" dirty="0" smtClean="0">
                <a:latin typeface="Bookman Old Style" pitchFamily="18" charset="0"/>
              </a:rPr>
              <a:t> town for a violation of the Arms Act. He was in illegal possession of two country made pistols. The pistols were turned over to the DFS for detailed analysis on the new 3D IBIS system.</a:t>
            </a:r>
          </a:p>
          <a:p>
            <a:pPr marL="274320" indent="-274320" eaLnBrk="1" fontAlgn="auto" hangingPunct="1">
              <a:lnSpc>
                <a:spcPct val="200000"/>
              </a:lnSpc>
              <a:spcAft>
                <a:spcPts val="0"/>
              </a:spcAft>
              <a:buFont typeface="Wingdings"/>
              <a:buChar char=""/>
              <a:defRPr/>
            </a:pPr>
            <a:r>
              <a:rPr lang="en-US" sz="2200" dirty="0" smtClean="0">
                <a:latin typeface="Bookman Old Style" pitchFamily="18" charset="0"/>
              </a:rPr>
              <a:t>The two cases could be linked and thus solved.</a:t>
            </a:r>
            <a:endParaRPr lang="en-US" sz="2200" dirty="0">
              <a:latin typeface="Bookman Old Style" pitchFamily="18" charset="0"/>
            </a:endParaRPr>
          </a:p>
          <a:p>
            <a:pPr marL="274320" indent="-274320" eaLnBrk="1" fontAlgn="auto" hangingPunct="1">
              <a:lnSpc>
                <a:spcPct val="90000"/>
              </a:lnSpc>
              <a:spcAft>
                <a:spcPts val="0"/>
              </a:spcAft>
              <a:buFont typeface="Wingdings" pitchFamily="2" charset="2"/>
              <a:buNone/>
              <a:defRPr/>
            </a:pPr>
            <a:endParaRPr lang="en-US" dirty="0"/>
          </a:p>
          <a:p>
            <a:pPr marL="274320" indent="-274320" eaLnBrk="1" fontAlgn="auto" hangingPunct="1">
              <a:lnSpc>
                <a:spcPct val="90000"/>
              </a:lnSpc>
              <a:spcAft>
                <a:spcPts val="0"/>
              </a:spcAft>
              <a:buFont typeface="Wingdings"/>
              <a:buChar char=""/>
              <a:defRPr/>
            </a:pPr>
            <a:endParaRPr lang="en-US" dirty="0"/>
          </a:p>
        </p:txBody>
      </p:sp>
    </p:spTree>
    <p:extLst>
      <p:ext uri="{BB962C8B-B14F-4D97-AF65-F5344CB8AC3E}">
        <p14:creationId xmlns:p14="http://schemas.microsoft.com/office/powerpoint/2010/main" val="85250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fontAlgn="auto" hangingPunct="1">
              <a:spcAft>
                <a:spcPts val="0"/>
              </a:spcAft>
              <a:defRPr/>
            </a:pPr>
            <a:r>
              <a:rPr lang="en-US" sz="5400" b="1" dirty="0" smtClean="0">
                <a:solidFill>
                  <a:schemeClr val="accent1">
                    <a:lumMod val="50000"/>
                  </a:schemeClr>
                </a:solidFill>
                <a:latin typeface="Adobe Caslon Pro Bold" pitchFamily="18" charset="0"/>
              </a:rPr>
              <a:t>IBIS</a:t>
            </a:r>
          </a:p>
        </p:txBody>
      </p:sp>
      <p:sp>
        <p:nvSpPr>
          <p:cNvPr id="53251" name="Rectangle 3"/>
          <p:cNvSpPr>
            <a:spLocks noGrp="1" noChangeArrowheads="1"/>
          </p:cNvSpPr>
          <p:nvPr>
            <p:ph type="body" idx="1"/>
          </p:nvPr>
        </p:nvSpPr>
        <p:spPr>
          <a:xfrm>
            <a:off x="304800" y="1600200"/>
            <a:ext cx="8458200" cy="4114800"/>
          </a:xfrm>
        </p:spPr>
        <p:txBody>
          <a:bodyPr>
            <a:normAutofit/>
          </a:bodyPr>
          <a:lstStyle/>
          <a:p>
            <a:pPr marL="274320" indent="-274320" algn="just" eaLnBrk="1" fontAlgn="auto" hangingPunct="1">
              <a:spcAft>
                <a:spcPts val="0"/>
              </a:spcAft>
              <a:buFontTx/>
              <a:buNone/>
              <a:defRPr/>
            </a:pPr>
            <a:r>
              <a:rPr lang="en-US" dirty="0" smtClean="0">
                <a:latin typeface="Times New Roman" pitchFamily="18" charset="0"/>
                <a:cs typeface="Times New Roman" pitchFamily="18" charset="0"/>
              </a:rPr>
              <a:t>IBIS introduced by forensic technology Inc</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 1991</a:t>
            </a:r>
            <a:endParaRPr lang="en-US" dirty="0" smtClean="0">
              <a:latin typeface="Times New Roman" pitchFamily="18" charset="0"/>
              <a:cs typeface="Times New Roman" pitchFamily="18" charset="0"/>
            </a:endParaRPr>
          </a:p>
          <a:p>
            <a:pPr marL="274320" indent="-274320" algn="just" eaLnBrk="1" fontAlgn="auto" hangingPunct="1">
              <a:spcAft>
                <a:spcPts val="0"/>
              </a:spcAft>
              <a:buFontTx/>
              <a:buNone/>
              <a:defRPr/>
            </a:pPr>
            <a:endParaRPr lang="en-US" dirty="0" smtClean="0">
              <a:latin typeface="Times New Roman" pitchFamily="18" charset="0"/>
              <a:cs typeface="Times New Roman" pitchFamily="18" charset="0"/>
            </a:endParaRPr>
          </a:p>
          <a:p>
            <a:pPr marL="274320" indent="-274320" algn="just" eaLnBrk="1" fontAlgn="auto" hangingPunct="1">
              <a:spcAft>
                <a:spcPts val="0"/>
              </a:spcAft>
              <a:buFontTx/>
              <a:buNone/>
              <a:defRPr/>
            </a:pPr>
            <a:r>
              <a:rPr lang="en-US" dirty="0" smtClean="0">
                <a:latin typeface="Times New Roman" pitchFamily="18" charset="0"/>
                <a:cs typeface="Times New Roman" pitchFamily="18" charset="0"/>
              </a:rPr>
              <a:t>Technology that solves firearm Crime:-</a:t>
            </a:r>
            <a:endParaRPr lang="en-US" dirty="0" smtClean="0">
              <a:latin typeface="Times New Roman" pitchFamily="18" charset="0"/>
              <a:cs typeface="Times New Roman" pitchFamily="18" charset="0"/>
            </a:endParaRPr>
          </a:p>
          <a:p>
            <a:pPr marL="274320" indent="-274320" algn="just" eaLnBrk="1" fontAlgn="auto" hangingPunct="1">
              <a:spcAft>
                <a:spcPts val="0"/>
              </a:spcAft>
              <a:buFontTx/>
              <a:buNone/>
              <a:defRPr/>
            </a:pP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IBIS </a:t>
            </a:r>
            <a:r>
              <a:rPr lang="en-US" sz="2800" dirty="0" smtClean="0">
                <a:latin typeface="Times New Roman" pitchFamily="18" charset="0"/>
                <a:cs typeface="Times New Roman" pitchFamily="18" charset="0"/>
              </a:rPr>
              <a:t>digitally captures the images of bullets &amp; cartridge cases, stores them in a database, performs automatic computer based  comparisons of the images &amp; ranks them according to the likelihood of  a match.</a:t>
            </a:r>
          </a:p>
        </p:txBody>
      </p:sp>
    </p:spTree>
    <p:extLst>
      <p:ext uri="{BB962C8B-B14F-4D97-AF65-F5344CB8AC3E}">
        <p14:creationId xmlns:p14="http://schemas.microsoft.com/office/powerpoint/2010/main" val="320943903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accent1">
                    <a:lumMod val="50000"/>
                  </a:schemeClr>
                </a:solidFill>
                <a:latin typeface="Adobe Caslon Pro Bold" pitchFamily="18" charset="0"/>
              </a:rPr>
              <a:t>Aim of IBIS</a:t>
            </a:r>
          </a:p>
        </p:txBody>
      </p:sp>
      <p:sp>
        <p:nvSpPr>
          <p:cNvPr id="112643" name="Rectangle 3"/>
          <p:cNvSpPr>
            <a:spLocks noGrp="1" noChangeArrowheads="1"/>
          </p:cNvSpPr>
          <p:nvPr>
            <p:ph type="body" idx="1"/>
          </p:nvPr>
        </p:nvSpPr>
        <p:spPr>
          <a:xfrm>
            <a:off x="457200" y="1600200"/>
            <a:ext cx="7467600" cy="4873625"/>
          </a:xfrm>
        </p:spPr>
        <p:txBody>
          <a:bodyPr>
            <a:normAutofit fontScale="92500" lnSpcReduction="10000"/>
          </a:bodyPr>
          <a:lstStyle/>
          <a:p>
            <a:pPr eaLnBrk="1" hangingPunct="1"/>
            <a:r>
              <a:rPr lang="en-US" dirty="0" smtClean="0">
                <a:latin typeface="Times New Roman" pitchFamily="18" charset="0"/>
                <a:cs typeface="Times New Roman" pitchFamily="18" charset="0"/>
              </a:rPr>
              <a:t>Information Sharing Between States  </a:t>
            </a:r>
          </a:p>
          <a:p>
            <a:pPr eaLnBrk="1" hangingPunct="1"/>
            <a:endParaRPr lang="en-US" dirty="0" smtClean="0">
              <a:latin typeface="Times New Roman" pitchFamily="18" charset="0"/>
              <a:cs typeface="Times New Roman" pitchFamily="18" charset="0"/>
            </a:endParaRPr>
          </a:p>
          <a:p>
            <a:pPr eaLnBrk="1" hangingPunct="1"/>
            <a:r>
              <a:rPr lang="en-US" dirty="0" smtClean="0">
                <a:latin typeface="Times New Roman" pitchFamily="18" charset="0"/>
                <a:cs typeface="Times New Roman" pitchFamily="18" charset="0"/>
              </a:rPr>
              <a:t>Centralized Correlation</a:t>
            </a:r>
          </a:p>
          <a:p>
            <a:pPr lvl="1" eaLnBrk="1" hangingPunct="1"/>
            <a:endParaRPr lang="en-US" dirty="0" smtClean="0">
              <a:latin typeface="Times New Roman" pitchFamily="18" charset="0"/>
              <a:cs typeface="Times New Roman" pitchFamily="18" charset="0"/>
            </a:endParaRPr>
          </a:p>
          <a:p>
            <a:pPr eaLnBrk="1" hangingPunct="1"/>
            <a:r>
              <a:rPr lang="en-US" dirty="0" smtClean="0">
                <a:latin typeface="Times New Roman" pitchFamily="18" charset="0"/>
                <a:cs typeface="Times New Roman" pitchFamily="18" charset="0"/>
              </a:rPr>
              <a:t>Restricted Data </a:t>
            </a:r>
            <a:r>
              <a:rPr lang="en-US" dirty="0" smtClean="0">
                <a:latin typeface="Times New Roman" pitchFamily="18" charset="0"/>
                <a:cs typeface="Times New Roman" pitchFamily="18" charset="0"/>
              </a:rPr>
              <a:t>Replication</a:t>
            </a:r>
          </a:p>
          <a:p>
            <a:pPr eaLnBrk="1" hangingPunct="1"/>
            <a:endParaRPr lang="en-US" dirty="0" smtClean="0">
              <a:latin typeface="Times New Roman" pitchFamily="18" charset="0"/>
              <a:cs typeface="Times New Roman" pitchFamily="18" charset="0"/>
            </a:endParaRPr>
          </a:p>
          <a:p>
            <a:pPr eaLnBrk="1" hangingPunct="1"/>
            <a:r>
              <a:rPr lang="en-US" dirty="0" smtClean="0">
                <a:latin typeface="Times New Roman" pitchFamily="18" charset="0"/>
                <a:cs typeface="Times New Roman" pitchFamily="18" charset="0"/>
              </a:rPr>
              <a:t>Links suspected projectile, cartridge case with other projectiles or firearms.</a:t>
            </a:r>
          </a:p>
          <a:p>
            <a:pPr eaLnBrk="1" hangingPunct="1"/>
            <a:endParaRPr lang="en-US" dirty="0" smtClean="0">
              <a:latin typeface="Times New Roman" pitchFamily="18" charset="0"/>
              <a:cs typeface="Times New Roman" pitchFamily="18" charset="0"/>
            </a:endParaRPr>
          </a:p>
          <a:p>
            <a:pPr eaLnBrk="1" hangingPunct="1"/>
            <a:r>
              <a:rPr lang="en-US" dirty="0" smtClean="0">
                <a:latin typeface="Times New Roman" pitchFamily="18" charset="0"/>
                <a:cs typeface="Times New Roman" pitchFamily="18" charset="0"/>
              </a:rPr>
              <a:t>Database formulation</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415127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52" y="214290"/>
            <a:ext cx="7467600" cy="792162"/>
          </a:xfrm>
        </p:spPr>
        <p:txBody>
          <a:bodyPr>
            <a:normAutofit/>
          </a:bodyPr>
          <a:lstStyle/>
          <a:p>
            <a:pPr algn="ctr" eaLnBrk="1" fontAlgn="auto" hangingPunct="1">
              <a:spcAft>
                <a:spcPts val="0"/>
              </a:spcAft>
              <a:defRPr/>
            </a:pPr>
            <a:r>
              <a:rPr lang="en-US" b="1" dirty="0" smtClean="0">
                <a:solidFill>
                  <a:schemeClr val="tx2">
                    <a:lumMod val="75000"/>
                  </a:schemeClr>
                </a:solidFill>
              </a:rPr>
              <a:t>System</a:t>
            </a:r>
            <a:endParaRPr lang="en-IN" b="1" dirty="0">
              <a:solidFill>
                <a:schemeClr val="tx2">
                  <a:lumMod val="75000"/>
                </a:schemeClr>
              </a:solidFill>
            </a:endParaRPr>
          </a:p>
        </p:txBody>
      </p:sp>
      <p:sp>
        <p:nvSpPr>
          <p:cNvPr id="3" name="Content Placeholder 2"/>
          <p:cNvSpPr>
            <a:spLocks noGrp="1"/>
          </p:cNvSpPr>
          <p:nvPr>
            <p:ph sz="quarter" idx="1"/>
          </p:nvPr>
        </p:nvSpPr>
        <p:spPr>
          <a:xfrm>
            <a:off x="571472" y="1500174"/>
            <a:ext cx="7929618" cy="5143536"/>
          </a:xfrm>
        </p:spPr>
        <p:txBody>
          <a:bodyPr>
            <a:normAutofit/>
          </a:bodyPr>
          <a:lstStyle/>
          <a:p>
            <a:pPr>
              <a:defRPr/>
            </a:pPr>
            <a:r>
              <a:rPr lang="en-US" dirty="0" smtClean="0"/>
              <a:t>Brass </a:t>
            </a:r>
            <a:r>
              <a:rPr lang="en-US" dirty="0" err="1" smtClean="0"/>
              <a:t>Trax</a:t>
            </a:r>
            <a:endParaRPr lang="en-US" dirty="0" smtClean="0"/>
          </a:p>
          <a:p>
            <a:pPr>
              <a:defRPr/>
            </a:pPr>
            <a:r>
              <a:rPr lang="en-US" dirty="0" smtClean="0"/>
              <a:t>Bullet </a:t>
            </a:r>
            <a:r>
              <a:rPr lang="en-US" dirty="0" err="1" smtClean="0"/>
              <a:t>Trax</a:t>
            </a:r>
            <a:endParaRPr lang="en-US" dirty="0" smtClean="0"/>
          </a:p>
          <a:p>
            <a:pPr>
              <a:defRPr/>
            </a:pPr>
            <a:r>
              <a:rPr lang="en-US" dirty="0" smtClean="0"/>
              <a:t>Match Point</a:t>
            </a:r>
          </a:p>
          <a:p>
            <a:pPr>
              <a:defRPr/>
            </a:pPr>
            <a:r>
              <a:rPr lang="en-US" dirty="0" smtClean="0"/>
              <a:t>Digital Automated Server</a:t>
            </a:r>
          </a:p>
          <a:p>
            <a:pPr>
              <a:defRPr/>
            </a:pPr>
            <a:r>
              <a:rPr lang="en-US" dirty="0" smtClean="0"/>
              <a:t>Correlation Server</a:t>
            </a:r>
          </a:p>
          <a:p>
            <a:pPr>
              <a:defRPr/>
            </a:pPr>
            <a:r>
              <a:rPr lang="en-US" dirty="0" smtClean="0"/>
              <a:t>Signature Analysis </a:t>
            </a:r>
            <a:r>
              <a:rPr lang="en-US" dirty="0" smtClean="0"/>
              <a:t>Server</a:t>
            </a:r>
          </a:p>
          <a:p>
            <a:pPr>
              <a:defRPr/>
            </a:pPr>
            <a:r>
              <a:rPr lang="en-US" dirty="0" smtClean="0"/>
              <a:t>Storage</a:t>
            </a:r>
          </a:p>
          <a:p>
            <a:pPr lvl="1">
              <a:buNone/>
            </a:pPr>
            <a:r>
              <a:rPr lang="en-US" sz="2000" dirty="0" smtClean="0">
                <a:latin typeface="Times New Roman" pitchFamily="18" charset="0"/>
                <a:cs typeface="Times New Roman" pitchFamily="18" charset="0"/>
              </a:rPr>
              <a:t>From 60,000 Cartridge Cases to more than 250,000</a:t>
            </a:r>
          </a:p>
          <a:p>
            <a:pPr lvl="1">
              <a:buNone/>
            </a:pPr>
            <a:r>
              <a:rPr lang="en-US" sz="2000" dirty="0" smtClean="0">
                <a:latin typeface="Times New Roman" pitchFamily="18" charset="0"/>
                <a:cs typeface="Times New Roman" pitchFamily="18" charset="0"/>
              </a:rPr>
              <a:t>From </a:t>
            </a:r>
            <a:r>
              <a:rPr lang="en-US" sz="2000" dirty="0">
                <a:latin typeface="Times New Roman" pitchFamily="18" charset="0"/>
                <a:cs typeface="Times New Roman" pitchFamily="18" charset="0"/>
              </a:rPr>
              <a:t>33,000 Bullets to more than 125,000</a:t>
            </a:r>
          </a:p>
          <a:p>
            <a:pPr>
              <a:defRPr/>
            </a:pPr>
            <a:endParaRPr lang="en-US" dirty="0" smtClean="0"/>
          </a:p>
        </p:txBody>
      </p:sp>
    </p:spTree>
    <p:extLst>
      <p:ext uri="{BB962C8B-B14F-4D97-AF65-F5344CB8AC3E}">
        <p14:creationId xmlns:p14="http://schemas.microsoft.com/office/powerpoint/2010/main" val="165860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0"/>
            <a:ext cx="8229600" cy="1143000"/>
          </a:xfrm>
        </p:spPr>
        <p:txBody>
          <a:bodyPr/>
          <a:lstStyle/>
          <a:p>
            <a:pPr eaLnBrk="1" fontAlgn="auto" hangingPunct="1">
              <a:spcAft>
                <a:spcPts val="0"/>
              </a:spcAft>
              <a:defRPr/>
            </a:pPr>
            <a:r>
              <a:rPr lang="en-US" b="1" dirty="0" smtClean="0">
                <a:solidFill>
                  <a:srgbClr val="0070C0"/>
                </a:solidFill>
                <a:latin typeface="Bookman Old Style" pitchFamily="18" charset="0"/>
              </a:rPr>
              <a:t>IBIS</a:t>
            </a:r>
            <a:endParaRPr lang="en-IN" dirty="0"/>
          </a:p>
        </p:txBody>
      </p:sp>
      <p:pic>
        <p:nvPicPr>
          <p:cNvPr id="123907" name="Picture 5" descr="DSC_000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15"/>
          <p:cNvSpPr>
            <a:spLocks noChangeArrowheads="1"/>
          </p:cNvSpPr>
          <p:nvPr/>
        </p:nvSpPr>
        <p:spPr bwMode="auto">
          <a:xfrm>
            <a:off x="1785938" y="1500188"/>
            <a:ext cx="2743200" cy="579437"/>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3200" b="1" dirty="0">
                <a:solidFill>
                  <a:schemeClr val="bg1"/>
                </a:solidFill>
                <a:effectLst>
                  <a:outerShdw blurRad="38100" dist="38100" dir="2700000" algn="tl">
                    <a:srgbClr val="000000"/>
                  </a:outerShdw>
                </a:effectLst>
                <a:latin typeface="+mn-lt"/>
                <a:cs typeface="+mn-cs"/>
              </a:rPr>
              <a:t>IBIS-TRAX</a:t>
            </a:r>
          </a:p>
        </p:txBody>
      </p:sp>
      <p:sp>
        <p:nvSpPr>
          <p:cNvPr id="5" name="Rectangle 11"/>
          <p:cNvSpPr>
            <a:spLocks noChangeArrowheads="1"/>
          </p:cNvSpPr>
          <p:nvPr/>
        </p:nvSpPr>
        <p:spPr bwMode="auto">
          <a:xfrm>
            <a:off x="1428750" y="4429125"/>
            <a:ext cx="1601788" cy="36988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dirty="0">
                <a:solidFill>
                  <a:schemeClr val="bg1"/>
                </a:solidFill>
                <a:effectLst>
                  <a:outerShdw blurRad="38100" dist="38100" dir="2700000" algn="tl">
                    <a:srgbClr val="000000"/>
                  </a:outerShdw>
                </a:effectLst>
                <a:latin typeface="+mn-lt"/>
                <a:cs typeface="+mn-cs"/>
              </a:rPr>
              <a:t>BulletTRAX- 3D</a:t>
            </a:r>
          </a:p>
        </p:txBody>
      </p:sp>
      <p:sp>
        <p:nvSpPr>
          <p:cNvPr id="6" name="Rectangle 6"/>
          <p:cNvSpPr>
            <a:spLocks noChangeArrowheads="1"/>
          </p:cNvSpPr>
          <p:nvPr/>
        </p:nvSpPr>
        <p:spPr bwMode="auto">
          <a:xfrm>
            <a:off x="0" y="4953000"/>
            <a:ext cx="2362200" cy="1465263"/>
          </a:xfrm>
          <a:prstGeom prst="rect">
            <a:avLst/>
          </a:prstGeom>
          <a:noFill/>
          <a:ln w="9525">
            <a:noFill/>
            <a:miter lim="800000"/>
            <a:headEnd/>
            <a:tailEnd/>
          </a:ln>
          <a:effectLst/>
        </p:spPr>
        <p:txBody>
          <a:bodyPr>
            <a:spAutoFit/>
          </a:bodyPr>
          <a:lstStyle/>
          <a:p>
            <a:pPr fontAlgn="auto">
              <a:spcBef>
                <a:spcPts val="0"/>
              </a:spcBef>
              <a:spcAft>
                <a:spcPts val="0"/>
              </a:spcAft>
              <a:defRPr/>
            </a:pPr>
            <a:r>
              <a:rPr lang="en-US" b="1" dirty="0">
                <a:solidFill>
                  <a:schemeClr val="bg1"/>
                </a:solidFill>
                <a:effectLst>
                  <a:outerShdw blurRad="38100" dist="38100" dir="2700000" algn="tl">
                    <a:srgbClr val="000000"/>
                  </a:outerShdw>
                </a:effectLst>
                <a:latin typeface="+mn-lt"/>
                <a:cs typeface="+mn-cs"/>
              </a:rPr>
              <a:t> </a:t>
            </a:r>
            <a:r>
              <a:rPr lang="en-US" dirty="0">
                <a:solidFill>
                  <a:schemeClr val="bg1"/>
                </a:solidFill>
                <a:effectLst>
                  <a:outerShdw blurRad="38100" dist="38100" dir="2700000" algn="tl">
                    <a:srgbClr val="000000"/>
                  </a:outerShdw>
                </a:effectLst>
                <a:latin typeface="+mn-lt"/>
                <a:cs typeface="+mn-cs"/>
              </a:rPr>
              <a:t>Correlation Server</a:t>
            </a:r>
            <a:endParaRPr lang="en-US" b="1" dirty="0">
              <a:solidFill>
                <a:schemeClr val="bg1"/>
              </a:solidFill>
              <a:effectLst>
                <a:outerShdw blurRad="38100" dist="38100" dir="2700000" algn="tl">
                  <a:srgbClr val="000000"/>
                </a:outerShdw>
              </a:effectLst>
              <a:latin typeface="+mn-lt"/>
              <a:cs typeface="+mn-cs"/>
            </a:endParaRPr>
          </a:p>
          <a:p>
            <a:pPr fontAlgn="auto">
              <a:spcBef>
                <a:spcPts val="0"/>
              </a:spcBef>
              <a:spcAft>
                <a:spcPts val="0"/>
              </a:spcAft>
              <a:defRPr/>
            </a:pPr>
            <a:endParaRPr lang="en-US" dirty="0">
              <a:effectLst>
                <a:outerShdw blurRad="38100" dist="38100" dir="2700000" algn="tl">
                  <a:srgbClr val="000000"/>
                </a:outerShdw>
              </a:effectLst>
              <a:latin typeface="+mn-lt"/>
              <a:cs typeface="+mn-cs"/>
            </a:endParaRPr>
          </a:p>
          <a:p>
            <a:pPr fontAlgn="auto">
              <a:spcBef>
                <a:spcPts val="0"/>
              </a:spcBef>
              <a:spcAft>
                <a:spcPts val="0"/>
              </a:spcAft>
              <a:defRPr/>
            </a:pPr>
            <a:endParaRPr lang="en-US" b="1" dirty="0">
              <a:effectLst>
                <a:outerShdw blurRad="38100" dist="38100" dir="2700000" algn="tl">
                  <a:srgbClr val="000000"/>
                </a:outerShdw>
              </a:effectLst>
              <a:latin typeface="+mn-lt"/>
              <a:cs typeface="+mn-cs"/>
            </a:endParaRPr>
          </a:p>
          <a:p>
            <a:pPr fontAlgn="auto">
              <a:spcBef>
                <a:spcPts val="0"/>
              </a:spcBef>
              <a:spcAft>
                <a:spcPts val="0"/>
              </a:spcAft>
              <a:defRPr/>
            </a:pPr>
            <a:endParaRPr lang="en-US" dirty="0">
              <a:effectLst>
                <a:outerShdw blurRad="38100" dist="38100" dir="2700000" algn="tl">
                  <a:srgbClr val="000000"/>
                </a:outerShdw>
              </a:effectLst>
              <a:latin typeface="+mn-lt"/>
              <a:cs typeface="+mn-cs"/>
            </a:endParaRPr>
          </a:p>
          <a:p>
            <a:pPr fontAlgn="auto">
              <a:spcBef>
                <a:spcPts val="0"/>
              </a:spcBef>
              <a:spcAft>
                <a:spcPts val="0"/>
              </a:spcAft>
              <a:defRPr/>
            </a:pPr>
            <a:r>
              <a:rPr lang="en-US" dirty="0">
                <a:effectLst>
                  <a:outerShdw blurRad="38100" dist="38100" dir="2700000" algn="tl">
                    <a:srgbClr val="000000"/>
                  </a:outerShdw>
                </a:effectLst>
                <a:latin typeface="+mn-lt"/>
                <a:cs typeface="+mn-cs"/>
              </a:rPr>
              <a:t> </a:t>
            </a:r>
          </a:p>
        </p:txBody>
      </p:sp>
      <p:sp>
        <p:nvSpPr>
          <p:cNvPr id="7" name="Rectangle 13"/>
          <p:cNvSpPr>
            <a:spLocks noChangeArrowheads="1"/>
          </p:cNvSpPr>
          <p:nvPr/>
        </p:nvSpPr>
        <p:spPr bwMode="auto">
          <a:xfrm rot="21363446">
            <a:off x="3654425" y="4567238"/>
            <a:ext cx="1939925" cy="36830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a:solidFill>
                  <a:schemeClr val="bg1"/>
                </a:solidFill>
                <a:effectLst>
                  <a:outerShdw blurRad="38100" dist="38100" dir="2700000" algn="tl">
                    <a:srgbClr val="000000"/>
                  </a:outerShdw>
                </a:effectLst>
                <a:latin typeface="+mn-lt"/>
                <a:cs typeface="+mn-cs"/>
              </a:rPr>
              <a:t>Data Concentrator</a:t>
            </a:r>
          </a:p>
        </p:txBody>
      </p:sp>
      <p:sp>
        <p:nvSpPr>
          <p:cNvPr id="123912" name="Line 14"/>
          <p:cNvSpPr>
            <a:spLocks noChangeShapeType="1"/>
          </p:cNvSpPr>
          <p:nvPr/>
        </p:nvSpPr>
        <p:spPr bwMode="auto">
          <a:xfrm flipV="1">
            <a:off x="4572000" y="3500438"/>
            <a:ext cx="461963" cy="1143000"/>
          </a:xfrm>
          <a:prstGeom prst="line">
            <a:avLst/>
          </a:prstGeom>
          <a:noFill/>
          <a:ln w="9525">
            <a:solidFill>
              <a:schemeClr val="bg1"/>
            </a:solidFill>
            <a:round/>
            <a:headEnd/>
            <a:tailEnd type="triangle" w="med" len="med"/>
          </a:ln>
        </p:spPr>
        <p:txBody>
          <a:bodyPr/>
          <a:lstStyle/>
          <a:p>
            <a:endParaRPr lang="en-IN"/>
          </a:p>
        </p:txBody>
      </p:sp>
      <p:sp>
        <p:nvSpPr>
          <p:cNvPr id="10" name="Rectangle 10"/>
          <p:cNvSpPr>
            <a:spLocks noChangeArrowheads="1"/>
          </p:cNvSpPr>
          <p:nvPr/>
        </p:nvSpPr>
        <p:spPr bwMode="auto">
          <a:xfrm rot="10676396" flipV="1">
            <a:off x="5435600" y="3738563"/>
            <a:ext cx="1295400" cy="366712"/>
          </a:xfrm>
          <a:prstGeom prst="rect">
            <a:avLst/>
          </a:prstGeom>
          <a:noFill/>
          <a:ln w="9525">
            <a:noFill/>
            <a:miter lim="800000"/>
            <a:headEnd/>
            <a:tailEnd/>
          </a:ln>
          <a:effectLst/>
        </p:spPr>
        <p:txBody>
          <a:bodyPr>
            <a:spAutoFit/>
          </a:bodyPr>
          <a:lstStyle/>
          <a:p>
            <a:pPr fontAlgn="auto">
              <a:spcBef>
                <a:spcPts val="0"/>
              </a:spcBef>
              <a:spcAft>
                <a:spcPts val="0"/>
              </a:spcAft>
              <a:defRPr/>
            </a:pPr>
            <a:r>
              <a:rPr lang="en-US" b="1" dirty="0">
                <a:solidFill>
                  <a:schemeClr val="bg1"/>
                </a:solidFill>
                <a:effectLst>
                  <a:outerShdw blurRad="38100" dist="38100" dir="2700000" algn="tl">
                    <a:srgbClr val="000000"/>
                  </a:outerShdw>
                </a:effectLst>
                <a:latin typeface="+mn-lt"/>
                <a:cs typeface="+mn-cs"/>
              </a:rPr>
              <a:t>BrassTRAX</a:t>
            </a:r>
          </a:p>
        </p:txBody>
      </p:sp>
      <p:sp>
        <p:nvSpPr>
          <p:cNvPr id="11" name="Rectangle 10"/>
          <p:cNvSpPr/>
          <p:nvPr/>
        </p:nvSpPr>
        <p:spPr>
          <a:xfrm>
            <a:off x="7524750" y="3860800"/>
            <a:ext cx="1463675" cy="369888"/>
          </a:xfrm>
          <a:prstGeom prst="rect">
            <a:avLst/>
          </a:prstGeom>
        </p:spPr>
        <p:txBody>
          <a:bodyPr wrap="none">
            <a:spAutoFit/>
          </a:bodyPr>
          <a:lstStyle/>
          <a:p>
            <a:pPr fontAlgn="auto">
              <a:spcBef>
                <a:spcPts val="0"/>
              </a:spcBef>
              <a:spcAft>
                <a:spcPts val="0"/>
              </a:spcAft>
              <a:defRPr/>
            </a:pPr>
            <a:r>
              <a:rPr lang="en-US" b="1" dirty="0">
                <a:solidFill>
                  <a:schemeClr val="bg1"/>
                </a:solidFill>
                <a:effectLst>
                  <a:outerShdw blurRad="38100" dist="38100" dir="2700000" algn="tl">
                    <a:srgbClr val="000000"/>
                  </a:outerShdw>
                </a:effectLst>
                <a:latin typeface="+mn-lt"/>
                <a:cs typeface="+mn-cs"/>
              </a:rPr>
              <a:t>MatchPoint +</a:t>
            </a:r>
          </a:p>
        </p:txBody>
      </p:sp>
    </p:spTree>
    <p:extLst>
      <p:ext uri="{BB962C8B-B14F-4D97-AF65-F5344CB8AC3E}">
        <p14:creationId xmlns:p14="http://schemas.microsoft.com/office/powerpoint/2010/main" val="2295000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5" name="Picture 4" descr="DSC_0015"/>
          <p:cNvPicPr>
            <a:picLocks noChangeAspect="1" noChangeArrowheads="1"/>
          </p:cNvPicPr>
          <p:nvPr/>
        </p:nvPicPr>
        <p:blipFill>
          <a:blip r:embed="rId2" cstate="print"/>
          <a:srcRect l="6990" r="31548"/>
          <a:stretch>
            <a:fillRect/>
          </a:stretch>
        </p:blipFill>
        <p:spPr bwMode="auto">
          <a:xfrm>
            <a:off x="5214942" y="2071678"/>
            <a:ext cx="3643306" cy="2876550"/>
          </a:xfrm>
          <a:prstGeom prst="rect">
            <a:avLst/>
          </a:prstGeom>
          <a:noFill/>
          <a:ln w="9525">
            <a:noFill/>
            <a:miter lim="800000"/>
            <a:headEnd/>
            <a:tailEnd/>
          </a:ln>
        </p:spPr>
      </p:pic>
      <p:pic>
        <p:nvPicPr>
          <p:cNvPr id="7" name="Picture 4"/>
          <p:cNvPicPr>
            <a:picLocks noChangeAspect="1" noChangeArrowheads="1"/>
          </p:cNvPicPr>
          <p:nvPr/>
        </p:nvPicPr>
        <p:blipFill>
          <a:blip r:embed="rId3"/>
          <a:srcRect/>
          <a:stretch>
            <a:fillRect/>
          </a:stretch>
        </p:blipFill>
        <p:spPr>
          <a:xfrm>
            <a:off x="285720" y="500042"/>
            <a:ext cx="4786346" cy="2847068"/>
          </a:xfrm>
          <a:prstGeom prst="rect">
            <a:avLst/>
          </a:prstGeom>
        </p:spPr>
      </p:pic>
      <p:pic>
        <p:nvPicPr>
          <p:cNvPr id="8" name="Picture 2"/>
          <p:cNvPicPr>
            <a:picLocks noChangeAspect="1" noChangeArrowheads="1"/>
          </p:cNvPicPr>
          <p:nvPr/>
        </p:nvPicPr>
        <p:blipFill>
          <a:blip r:embed="rId4"/>
          <a:srcRect/>
          <a:stretch>
            <a:fillRect/>
          </a:stretch>
        </p:blipFill>
        <p:spPr>
          <a:xfrm>
            <a:off x="285720" y="3429001"/>
            <a:ext cx="4807922" cy="2857520"/>
          </a:xfrm>
          <a:prstGeom prst="rect">
            <a:avLst/>
          </a:prstGeom>
        </p:spPr>
      </p:pic>
    </p:spTree>
    <p:extLst>
      <p:ext uri="{BB962C8B-B14F-4D97-AF65-F5344CB8AC3E}">
        <p14:creationId xmlns:p14="http://schemas.microsoft.com/office/powerpoint/2010/main" val="3911068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5214938" y="3929063"/>
            <a:ext cx="3633787" cy="2000250"/>
            <a:chOff x="975" y="1415"/>
            <a:chExt cx="3674" cy="2650"/>
          </a:xfrm>
        </p:grpSpPr>
        <p:pic>
          <p:nvPicPr>
            <p:cNvPr id="134152" name="Picture 12" descr="finalResults"/>
            <p:cNvPicPr>
              <a:picLocks noChangeAspect="1" noChangeArrowheads="1"/>
            </p:cNvPicPr>
            <p:nvPr/>
          </p:nvPicPr>
          <p:blipFill>
            <a:blip r:embed="rId2"/>
            <a:srcRect/>
            <a:stretch>
              <a:fillRect/>
            </a:stretch>
          </p:blipFill>
          <p:spPr bwMode="auto">
            <a:xfrm>
              <a:off x="975" y="1415"/>
              <a:ext cx="3674" cy="2650"/>
            </a:xfrm>
            <a:prstGeom prst="rect">
              <a:avLst/>
            </a:prstGeom>
            <a:noFill/>
            <a:ln w="9525">
              <a:noFill/>
              <a:miter lim="800000"/>
              <a:headEnd/>
              <a:tailEnd/>
            </a:ln>
          </p:spPr>
        </p:pic>
        <p:sp>
          <p:nvSpPr>
            <p:cNvPr id="134153" name="Line 13"/>
            <p:cNvSpPr>
              <a:spLocks noChangeShapeType="1"/>
            </p:cNvSpPr>
            <p:nvPr/>
          </p:nvSpPr>
          <p:spPr bwMode="auto">
            <a:xfrm>
              <a:off x="1655" y="2096"/>
              <a:ext cx="2677" cy="680"/>
            </a:xfrm>
            <a:prstGeom prst="line">
              <a:avLst/>
            </a:prstGeom>
            <a:noFill/>
            <a:ln w="19050">
              <a:solidFill>
                <a:srgbClr val="FF0000"/>
              </a:solidFill>
              <a:round/>
              <a:headEnd/>
              <a:tailEnd/>
            </a:ln>
          </p:spPr>
          <p:txBody>
            <a:bodyPr/>
            <a:lstStyle/>
            <a:p>
              <a:endParaRPr lang="en-IN"/>
            </a:p>
          </p:txBody>
        </p:sp>
        <p:sp>
          <p:nvSpPr>
            <p:cNvPr id="134154" name="Line 14"/>
            <p:cNvSpPr>
              <a:spLocks noChangeShapeType="1"/>
            </p:cNvSpPr>
            <p:nvPr/>
          </p:nvSpPr>
          <p:spPr bwMode="auto">
            <a:xfrm>
              <a:off x="975" y="3638"/>
              <a:ext cx="862" cy="0"/>
            </a:xfrm>
            <a:prstGeom prst="line">
              <a:avLst/>
            </a:prstGeom>
            <a:noFill/>
            <a:ln w="19050">
              <a:solidFill>
                <a:srgbClr val="FF0000"/>
              </a:solidFill>
              <a:round/>
              <a:headEnd/>
              <a:tailEnd/>
            </a:ln>
          </p:spPr>
          <p:txBody>
            <a:bodyPr/>
            <a:lstStyle/>
            <a:p>
              <a:endParaRPr lang="en-IN"/>
            </a:p>
          </p:txBody>
        </p:sp>
        <p:sp>
          <p:nvSpPr>
            <p:cNvPr id="134155" name="Rectangle 15"/>
            <p:cNvSpPr>
              <a:spLocks noChangeArrowheads="1"/>
            </p:cNvSpPr>
            <p:nvPr/>
          </p:nvSpPr>
          <p:spPr bwMode="auto">
            <a:xfrm>
              <a:off x="975" y="1434"/>
              <a:ext cx="3674" cy="2631"/>
            </a:xfrm>
            <a:prstGeom prst="rect">
              <a:avLst/>
            </a:prstGeom>
            <a:noFill/>
            <a:ln w="38100">
              <a:solidFill>
                <a:srgbClr val="3366FF"/>
              </a:solidFill>
              <a:miter lim="800000"/>
              <a:headEnd/>
              <a:tailEnd/>
            </a:ln>
          </p:spPr>
          <p:txBody>
            <a:bodyPr wrap="none" anchor="ctr"/>
            <a:lstStyle/>
            <a:p>
              <a:endParaRPr lang="en-US"/>
            </a:p>
          </p:txBody>
        </p:sp>
      </p:grpSp>
      <p:sp>
        <p:nvSpPr>
          <p:cNvPr id="134149" name="Text Box 24"/>
          <p:cNvSpPr txBox="1">
            <a:spLocks noChangeArrowheads="1"/>
          </p:cNvSpPr>
          <p:nvPr/>
        </p:nvSpPr>
        <p:spPr bwMode="auto">
          <a:xfrm>
            <a:off x="4953000" y="6000750"/>
            <a:ext cx="4191000" cy="366713"/>
          </a:xfrm>
          <a:prstGeom prst="rect">
            <a:avLst/>
          </a:prstGeom>
          <a:noFill/>
          <a:ln w="9525">
            <a:noFill/>
            <a:miter lim="800000"/>
            <a:headEnd/>
            <a:tailEnd/>
          </a:ln>
        </p:spPr>
        <p:txBody>
          <a:bodyPr>
            <a:spAutoFit/>
          </a:bodyPr>
          <a:lstStyle/>
          <a:p>
            <a:pPr algn="ctr">
              <a:spcBef>
                <a:spcPct val="50000"/>
              </a:spcBef>
            </a:pPr>
            <a:r>
              <a:rPr lang="en-US"/>
              <a:t>3D Bullet Image from Bullet trax 3D</a:t>
            </a:r>
          </a:p>
        </p:txBody>
      </p:sp>
      <p:pic>
        <p:nvPicPr>
          <p:cNvPr id="134150" name="Picture 17" descr="IBIS Bullet"/>
          <p:cNvPicPr>
            <a:picLocks noChangeAspect="1" noChangeArrowheads="1"/>
          </p:cNvPicPr>
          <p:nvPr/>
        </p:nvPicPr>
        <p:blipFill>
          <a:blip r:embed="rId3"/>
          <a:srcRect/>
          <a:stretch>
            <a:fillRect/>
          </a:stretch>
        </p:blipFill>
        <p:spPr bwMode="auto">
          <a:xfrm>
            <a:off x="5286375" y="642938"/>
            <a:ext cx="3643313" cy="2189162"/>
          </a:xfrm>
          <a:prstGeom prst="rect">
            <a:avLst/>
          </a:prstGeom>
          <a:noFill/>
          <a:ln w="9525">
            <a:noFill/>
            <a:miter lim="800000"/>
            <a:headEnd/>
            <a:tailEnd/>
          </a:ln>
        </p:spPr>
      </p:pic>
      <p:sp>
        <p:nvSpPr>
          <p:cNvPr id="134151" name="Text Box 18"/>
          <p:cNvSpPr txBox="1">
            <a:spLocks noChangeArrowheads="1"/>
          </p:cNvSpPr>
          <p:nvPr/>
        </p:nvSpPr>
        <p:spPr bwMode="auto">
          <a:xfrm>
            <a:off x="5786438" y="2928938"/>
            <a:ext cx="2590800" cy="366712"/>
          </a:xfrm>
          <a:prstGeom prst="rect">
            <a:avLst/>
          </a:prstGeom>
          <a:noFill/>
          <a:ln w="9525">
            <a:noFill/>
            <a:miter lim="800000"/>
            <a:headEnd/>
            <a:tailEnd/>
          </a:ln>
        </p:spPr>
        <p:txBody>
          <a:bodyPr>
            <a:spAutoFit/>
          </a:bodyPr>
          <a:lstStyle/>
          <a:p>
            <a:pPr algn="ctr">
              <a:spcBef>
                <a:spcPct val="50000"/>
              </a:spcBef>
            </a:pPr>
            <a:r>
              <a:rPr lang="en-US"/>
              <a:t>2D IBIS Bullet Image</a:t>
            </a:r>
          </a:p>
        </p:txBody>
      </p:sp>
      <p:pic>
        <p:nvPicPr>
          <p:cNvPr id="12" name="Picture 4"/>
          <p:cNvPicPr>
            <a:picLocks noChangeAspect="1" noChangeArrowheads="1"/>
          </p:cNvPicPr>
          <p:nvPr/>
        </p:nvPicPr>
        <p:blipFill>
          <a:blip r:embed="rId4"/>
          <a:srcRect/>
          <a:stretch>
            <a:fillRect/>
          </a:stretch>
        </p:blipFill>
        <p:spPr bwMode="auto">
          <a:xfrm>
            <a:off x="214314" y="1500191"/>
            <a:ext cx="4857752" cy="3429007"/>
          </a:xfrm>
          <a:prstGeom prst="rect">
            <a:avLst/>
          </a:prstGeom>
          <a:noFill/>
          <a:ln w="9525">
            <a:noFill/>
            <a:miter lim="800000"/>
            <a:headEnd/>
            <a:tailEnd/>
          </a:ln>
        </p:spPr>
      </p:pic>
    </p:spTree>
    <p:extLst>
      <p:ext uri="{BB962C8B-B14F-4D97-AF65-F5344CB8AC3E}">
        <p14:creationId xmlns:p14="http://schemas.microsoft.com/office/powerpoint/2010/main" val="2047541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4" descr="DSC_0063"/>
          <p:cNvPicPr>
            <a:picLocks noChangeAspect="1" noChangeArrowheads="1"/>
          </p:cNvPicPr>
          <p:nvPr/>
        </p:nvPicPr>
        <p:blipFill>
          <a:blip r:embed="rId3"/>
          <a:srcRect/>
          <a:stretch>
            <a:fillRect/>
          </a:stretch>
        </p:blipFill>
        <p:spPr bwMode="auto">
          <a:xfrm>
            <a:off x="838200" y="1600200"/>
            <a:ext cx="6827838" cy="4535488"/>
          </a:xfrm>
          <a:prstGeom prst="rect">
            <a:avLst/>
          </a:prstGeom>
          <a:noFill/>
          <a:ln w="9525">
            <a:noFill/>
            <a:miter lim="800000"/>
            <a:headEnd/>
            <a:tailEnd/>
          </a:ln>
        </p:spPr>
      </p:pic>
      <p:sp>
        <p:nvSpPr>
          <p:cNvPr id="149510" name="Rectangle 6"/>
          <p:cNvSpPr>
            <a:spLocks noGrp="1" noChangeArrowheads="1"/>
          </p:cNvSpPr>
          <p:nvPr>
            <p:ph type="title"/>
          </p:nvPr>
        </p:nvSpPr>
        <p:spPr/>
        <p:txBody>
          <a:bodyPr/>
          <a:lstStyle/>
          <a:p>
            <a:pPr eaLnBrk="1" fontAlgn="auto" hangingPunct="1">
              <a:spcAft>
                <a:spcPts val="0"/>
              </a:spcAft>
              <a:defRPr/>
            </a:pPr>
            <a:r>
              <a:rPr lang="en-US"/>
              <a:t>LEA &amp; GEA MARKING</a:t>
            </a:r>
          </a:p>
        </p:txBody>
      </p:sp>
    </p:spTree>
    <p:extLst>
      <p:ext uri="{BB962C8B-B14F-4D97-AF65-F5344CB8AC3E}">
        <p14:creationId xmlns:p14="http://schemas.microsoft.com/office/powerpoint/2010/main" val="3889926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p:txBody>
          <a:bodyPr>
            <a:normAutofit/>
          </a:bodyPr>
          <a:lstStyle/>
          <a:p>
            <a:pPr eaLnBrk="1" fontAlgn="auto" hangingPunct="1">
              <a:spcAft>
                <a:spcPts val="0"/>
              </a:spcAft>
              <a:defRPr/>
            </a:pPr>
            <a:r>
              <a:rPr lang="en-US" sz="3600" b="1" dirty="0" smtClean="0">
                <a:solidFill>
                  <a:srgbClr val="0070C0"/>
                </a:solidFill>
                <a:latin typeface="Bookman Old Style" pitchFamily="18" charset="0"/>
              </a:rPr>
              <a:t>Full Surface Scans of Bullets</a:t>
            </a:r>
          </a:p>
        </p:txBody>
      </p:sp>
      <p:grpSp>
        <p:nvGrpSpPr>
          <p:cNvPr id="2" name="Group 5"/>
          <p:cNvGrpSpPr>
            <a:grpSpLocks/>
          </p:cNvGrpSpPr>
          <p:nvPr/>
        </p:nvGrpSpPr>
        <p:grpSpPr bwMode="auto">
          <a:xfrm>
            <a:off x="357188" y="1447800"/>
            <a:ext cx="8572500" cy="5257800"/>
            <a:chOff x="748" y="935"/>
            <a:chExt cx="4128" cy="3130"/>
          </a:xfrm>
        </p:grpSpPr>
        <p:pic>
          <p:nvPicPr>
            <p:cNvPr id="137220" name="Picture 6" descr="CompareAB"/>
            <p:cNvPicPr>
              <a:picLocks noChangeAspect="1" noChangeArrowheads="1"/>
            </p:cNvPicPr>
            <p:nvPr/>
          </p:nvPicPr>
          <p:blipFill>
            <a:blip r:embed="rId2"/>
            <a:srcRect/>
            <a:stretch>
              <a:fillRect/>
            </a:stretch>
          </p:blipFill>
          <p:spPr bwMode="auto">
            <a:xfrm>
              <a:off x="975" y="1007"/>
              <a:ext cx="3674" cy="371"/>
            </a:xfrm>
            <a:prstGeom prst="rect">
              <a:avLst/>
            </a:prstGeom>
            <a:noFill/>
            <a:ln w="9525">
              <a:noFill/>
              <a:miter lim="800000"/>
              <a:headEnd/>
              <a:tailEnd/>
            </a:ln>
          </p:spPr>
        </p:pic>
        <p:sp>
          <p:nvSpPr>
            <p:cNvPr id="137221" name="Line 7"/>
            <p:cNvSpPr>
              <a:spLocks noChangeShapeType="1"/>
            </p:cNvSpPr>
            <p:nvPr/>
          </p:nvSpPr>
          <p:spPr bwMode="auto">
            <a:xfrm>
              <a:off x="748" y="1189"/>
              <a:ext cx="4128" cy="0"/>
            </a:xfrm>
            <a:prstGeom prst="line">
              <a:avLst/>
            </a:prstGeom>
            <a:noFill/>
            <a:ln w="19050">
              <a:solidFill>
                <a:srgbClr val="FF0000"/>
              </a:solidFill>
              <a:round/>
              <a:headEnd/>
              <a:tailEnd/>
            </a:ln>
          </p:spPr>
          <p:txBody>
            <a:bodyPr/>
            <a:lstStyle/>
            <a:p>
              <a:endParaRPr lang="en-IN"/>
            </a:p>
          </p:txBody>
        </p:sp>
        <p:grpSp>
          <p:nvGrpSpPr>
            <p:cNvPr id="3" name="Group 8"/>
            <p:cNvGrpSpPr>
              <a:grpSpLocks/>
            </p:cNvGrpSpPr>
            <p:nvPr/>
          </p:nvGrpSpPr>
          <p:grpSpPr bwMode="auto">
            <a:xfrm>
              <a:off x="975" y="1415"/>
              <a:ext cx="3674" cy="2650"/>
              <a:chOff x="975" y="1415"/>
              <a:chExt cx="3674" cy="2650"/>
            </a:xfrm>
          </p:grpSpPr>
          <p:pic>
            <p:nvPicPr>
              <p:cNvPr id="137224" name="Picture 9" descr="finalResults"/>
              <p:cNvPicPr>
                <a:picLocks noChangeAspect="1" noChangeArrowheads="1"/>
              </p:cNvPicPr>
              <p:nvPr/>
            </p:nvPicPr>
            <p:blipFill>
              <a:blip r:embed="rId3"/>
              <a:srcRect/>
              <a:stretch>
                <a:fillRect/>
              </a:stretch>
            </p:blipFill>
            <p:spPr bwMode="auto">
              <a:xfrm>
                <a:off x="975" y="1415"/>
                <a:ext cx="3674" cy="2650"/>
              </a:xfrm>
              <a:prstGeom prst="rect">
                <a:avLst/>
              </a:prstGeom>
              <a:noFill/>
              <a:ln w="9525">
                <a:noFill/>
                <a:miter lim="800000"/>
                <a:headEnd/>
                <a:tailEnd/>
              </a:ln>
            </p:spPr>
          </p:pic>
          <p:sp>
            <p:nvSpPr>
              <p:cNvPr id="137225" name="Line 10"/>
              <p:cNvSpPr>
                <a:spLocks noChangeShapeType="1"/>
              </p:cNvSpPr>
              <p:nvPr/>
            </p:nvSpPr>
            <p:spPr bwMode="auto">
              <a:xfrm>
                <a:off x="1655" y="2096"/>
                <a:ext cx="2677" cy="680"/>
              </a:xfrm>
              <a:prstGeom prst="line">
                <a:avLst/>
              </a:prstGeom>
              <a:noFill/>
              <a:ln w="19050">
                <a:solidFill>
                  <a:srgbClr val="FF0000"/>
                </a:solidFill>
                <a:round/>
                <a:headEnd/>
                <a:tailEnd/>
              </a:ln>
            </p:spPr>
            <p:txBody>
              <a:bodyPr/>
              <a:lstStyle/>
              <a:p>
                <a:endParaRPr lang="en-IN"/>
              </a:p>
            </p:txBody>
          </p:sp>
          <p:sp>
            <p:nvSpPr>
              <p:cNvPr id="137226" name="Line 11"/>
              <p:cNvSpPr>
                <a:spLocks noChangeShapeType="1"/>
              </p:cNvSpPr>
              <p:nvPr/>
            </p:nvSpPr>
            <p:spPr bwMode="auto">
              <a:xfrm>
                <a:off x="975" y="3638"/>
                <a:ext cx="862" cy="0"/>
              </a:xfrm>
              <a:prstGeom prst="line">
                <a:avLst/>
              </a:prstGeom>
              <a:noFill/>
              <a:ln w="19050">
                <a:solidFill>
                  <a:srgbClr val="FF0000"/>
                </a:solidFill>
                <a:round/>
                <a:headEnd/>
                <a:tailEnd/>
              </a:ln>
            </p:spPr>
            <p:txBody>
              <a:bodyPr/>
              <a:lstStyle/>
              <a:p>
                <a:endParaRPr lang="en-IN"/>
              </a:p>
            </p:txBody>
          </p:sp>
          <p:sp>
            <p:nvSpPr>
              <p:cNvPr id="137227" name="Rectangle 12"/>
              <p:cNvSpPr>
                <a:spLocks noChangeArrowheads="1"/>
              </p:cNvSpPr>
              <p:nvPr/>
            </p:nvSpPr>
            <p:spPr bwMode="auto">
              <a:xfrm>
                <a:off x="975" y="1434"/>
                <a:ext cx="3674" cy="2631"/>
              </a:xfrm>
              <a:prstGeom prst="rect">
                <a:avLst/>
              </a:prstGeom>
              <a:noFill/>
              <a:ln w="38100">
                <a:solidFill>
                  <a:srgbClr val="3366FF"/>
                </a:solidFill>
                <a:miter lim="800000"/>
                <a:headEnd/>
                <a:tailEnd/>
              </a:ln>
            </p:spPr>
            <p:txBody>
              <a:bodyPr wrap="none" anchor="ctr"/>
              <a:lstStyle/>
              <a:p>
                <a:pPr algn="ctr"/>
                <a:endParaRPr lang="hi-IN">
                  <a:cs typeface="Mangal" pitchFamily="18" charset="0"/>
                </a:endParaRPr>
              </a:p>
            </p:txBody>
          </p:sp>
        </p:grpSp>
        <p:sp>
          <p:nvSpPr>
            <p:cNvPr id="137223" name="Rectangle 13"/>
            <p:cNvSpPr>
              <a:spLocks noChangeArrowheads="1"/>
            </p:cNvSpPr>
            <p:nvPr/>
          </p:nvSpPr>
          <p:spPr bwMode="auto">
            <a:xfrm>
              <a:off x="976" y="935"/>
              <a:ext cx="271" cy="499"/>
            </a:xfrm>
            <a:prstGeom prst="rect">
              <a:avLst/>
            </a:prstGeom>
            <a:noFill/>
            <a:ln w="38100">
              <a:solidFill>
                <a:srgbClr val="0000FF"/>
              </a:solidFill>
              <a:miter lim="800000"/>
              <a:headEnd/>
              <a:tailEnd/>
            </a:ln>
          </p:spPr>
          <p:txBody>
            <a:bodyPr wrap="none" anchor="ctr"/>
            <a:lstStyle/>
            <a:p>
              <a:pPr algn="ctr"/>
              <a:endParaRPr lang="hi-IN">
                <a:cs typeface="Mangal" pitchFamily="18" charset="0"/>
              </a:endParaRPr>
            </a:p>
          </p:txBody>
        </p:sp>
      </p:grpSp>
    </p:spTree>
    <p:extLst>
      <p:ext uri="{BB962C8B-B14F-4D97-AF65-F5344CB8AC3E}">
        <p14:creationId xmlns:p14="http://schemas.microsoft.com/office/powerpoint/2010/main" val="1492887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803</Words>
  <Application>Microsoft Office PowerPoint</Application>
  <PresentationFormat>On-screen Show (4:3)</PresentationFormat>
  <Paragraphs>78</Paragraphs>
  <Slides>11</Slides>
  <Notes>2</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IBIS Integrated ballistic identification system</vt:lpstr>
      <vt:lpstr>IBIS</vt:lpstr>
      <vt:lpstr>Aim of IBIS</vt:lpstr>
      <vt:lpstr>System</vt:lpstr>
      <vt:lpstr>IBIS</vt:lpstr>
      <vt:lpstr>PowerPoint Presentation</vt:lpstr>
      <vt:lpstr>PowerPoint Presentation</vt:lpstr>
      <vt:lpstr>LEA &amp; GEA MARKING</vt:lpstr>
      <vt:lpstr>Full Surface Scans of Bullets</vt:lpstr>
      <vt:lpstr>Correlation results &amp; Comparison of multiple images</vt:lpstr>
      <vt:lpstr>Cases solved by ibis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CUTM</dc:creator>
  <cp:lastModifiedBy>CUTM</cp:lastModifiedBy>
  <cp:revision>7</cp:revision>
  <dcterms:created xsi:type="dcterms:W3CDTF">2024-01-08T09:14:18Z</dcterms:created>
  <dcterms:modified xsi:type="dcterms:W3CDTF">2024-01-10T11:04:56Z</dcterms:modified>
</cp:coreProperties>
</file>