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8" r:id="rId10"/>
    <p:sldId id="266" r:id="rId11"/>
    <p:sldId id="267"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C8FB4-186D-4D7F-A523-D3CC65531347}" type="datetimeFigureOut">
              <a:rPr lang="en-IN" smtClean="0">
                <a:solidFill>
                  <a:prstClr val="black">
                    <a:tint val="75000"/>
                  </a:prstClr>
                </a:solidFill>
              </a:rPr>
              <a:pPr/>
              <a:t>12-02-2024</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02A9D-97ED-4D31-9FEC-3B92ED7B2497}" type="slidenum">
              <a:rPr lang="en-IN" smtClean="0">
                <a:solidFill>
                  <a:prstClr val="black">
                    <a:tint val="75000"/>
                  </a:prstClr>
                </a:solidFill>
              </a:rPr>
              <a:pPr/>
              <a:t>‹#›</a:t>
            </a:fld>
            <a:endParaRPr lang="en-I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Kg_P3NBsES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219200"/>
            <a:ext cx="7772400" cy="2514600"/>
          </a:xfrm>
        </p:spPr>
        <p:txBody>
          <a:bodyPr>
            <a:noAutofit/>
          </a:bodyPr>
          <a:lstStyle/>
          <a:p>
            <a:r>
              <a:rPr lang="en-IN" sz="5400" b="1" u="sng" dirty="0" smtClean="0">
                <a:latin typeface="Schadow BT" pitchFamily="18" charset="0"/>
                <a:ea typeface="Verdana" pitchFamily="34" charset="0"/>
              </a:rPr>
              <a:t>Action Mechanism </a:t>
            </a:r>
            <a:r>
              <a:rPr lang="en-IN" sz="5400" b="1" u="sng" dirty="0" smtClean="0">
                <a:latin typeface="Schadow BT" pitchFamily="18" charset="0"/>
                <a:ea typeface="Verdana" pitchFamily="34" charset="0"/>
              </a:rPr>
              <a:t>of </a:t>
            </a:r>
            <a:r>
              <a:rPr lang="en-IN" sz="5400" b="1" u="sng" dirty="0" smtClean="0">
                <a:latin typeface="Schadow BT" pitchFamily="18" charset="0"/>
                <a:ea typeface="Verdana" pitchFamily="34" charset="0"/>
              </a:rPr>
              <a:t>firearms</a:t>
            </a:r>
            <a:endParaRPr lang="en-US" sz="5400" b="1" u="sng" dirty="0">
              <a:latin typeface="Schadow BT" pitchFamily="18" charset="0"/>
              <a:ea typeface="Verdana" pitchFamily="34" charset="0"/>
            </a:endParaRPr>
          </a:p>
        </p:txBody>
      </p:sp>
      <p:sp>
        <p:nvSpPr>
          <p:cNvPr id="3" name="Subtitle 2"/>
          <p:cNvSpPr>
            <a:spLocks noGrp="1"/>
          </p:cNvSpPr>
          <p:nvPr>
            <p:ph type="subTitle" idx="1"/>
          </p:nvPr>
        </p:nvSpPr>
        <p:spPr>
          <a:xfrm>
            <a:off x="2209800" y="3886200"/>
            <a:ext cx="4953000" cy="1143000"/>
          </a:xfrm>
          <a:ln>
            <a:solidFill>
              <a:schemeClr val="tx1">
                <a:lumMod val="95000"/>
                <a:lumOff val="5000"/>
              </a:schemeClr>
            </a:solidFill>
          </a:ln>
        </p:spPr>
        <p:txBody>
          <a:bodyPr/>
          <a:lstStyle/>
          <a:p>
            <a:r>
              <a:rPr lang="en-US" dirty="0" smtClean="0">
                <a:solidFill>
                  <a:schemeClr val="tx2">
                    <a:lumMod val="75000"/>
                  </a:schemeClr>
                </a:solidFill>
              </a:rPr>
              <a:t>Ujaala Jain</a:t>
            </a:r>
          </a:p>
          <a:p>
            <a:r>
              <a:rPr lang="en-US" sz="2000" dirty="0" smtClean="0">
                <a:solidFill>
                  <a:schemeClr val="tx2">
                    <a:lumMod val="75000"/>
                  </a:schemeClr>
                </a:solidFill>
              </a:rPr>
              <a:t>Assistant Professor, </a:t>
            </a:r>
            <a:r>
              <a:rPr lang="en-US" sz="2000" dirty="0" err="1" smtClean="0">
                <a:solidFill>
                  <a:schemeClr val="tx2">
                    <a:lumMod val="75000"/>
                  </a:schemeClr>
                </a:solidFill>
              </a:rPr>
              <a:t>SoFS</a:t>
            </a:r>
            <a:endParaRPr lang="en-US" sz="2000" dirty="0" smtClean="0">
              <a:solidFill>
                <a:schemeClr val="tx2">
                  <a:lumMod val="75000"/>
                </a:schemeClr>
              </a:solidFill>
            </a:endParaRPr>
          </a:p>
        </p:txBody>
      </p:sp>
    </p:spTree>
    <p:extLst>
      <p:ext uri="{BB962C8B-B14F-4D97-AF65-F5344CB8AC3E}">
        <p14:creationId xmlns:p14="http://schemas.microsoft.com/office/powerpoint/2010/main" xmlns="" val="1750296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05800" cy="1706562"/>
          </a:xfrm>
        </p:spPr>
        <p:txBody>
          <a:bodyPr>
            <a:noAutofit/>
          </a:bodyPr>
          <a:lstStyle/>
          <a:p>
            <a:r>
              <a:rPr lang="en-IN" sz="4800" b="1" dirty="0" smtClean="0"/>
              <a:t>Loading in Chamber</a:t>
            </a:r>
            <a:br>
              <a:rPr lang="en-IN" sz="4800" b="1" dirty="0" smtClean="0"/>
            </a:br>
            <a:r>
              <a:rPr lang="en-IN" sz="4800" b="1" dirty="0" smtClean="0"/>
              <a:t>(Muzzle- Match Lock)</a:t>
            </a:r>
            <a:endParaRPr lang="en-IN" sz="4800" b="1" dirty="0"/>
          </a:p>
        </p:txBody>
      </p:sp>
      <p:sp>
        <p:nvSpPr>
          <p:cNvPr id="2050" name="AutoShape 2" descr="matchlock rif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matchlock rif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 name="Picture 5" descr="matchlock.jpg">
            <a:hlinkClick r:id="rId2"/>
          </p:cNvPr>
          <p:cNvPicPr>
            <a:picLocks noChangeAspect="1"/>
          </p:cNvPicPr>
          <p:nvPr/>
        </p:nvPicPr>
        <p:blipFill>
          <a:blip r:embed="rId3" cstate="print"/>
          <a:stretch>
            <a:fillRect/>
          </a:stretch>
        </p:blipFill>
        <p:spPr>
          <a:xfrm>
            <a:off x="354056" y="1974730"/>
            <a:ext cx="8538424" cy="47666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05800" cy="1706562"/>
          </a:xfrm>
        </p:spPr>
        <p:txBody>
          <a:bodyPr>
            <a:noAutofit/>
          </a:bodyPr>
          <a:lstStyle/>
          <a:p>
            <a:r>
              <a:rPr lang="en-IN" sz="4800" b="1" dirty="0" smtClean="0"/>
              <a:t>Loading in Chamber</a:t>
            </a:r>
            <a:br>
              <a:rPr lang="en-IN" sz="4800" b="1" dirty="0" smtClean="0"/>
            </a:br>
            <a:r>
              <a:rPr lang="en-IN" sz="4800" b="1" dirty="0" smtClean="0"/>
              <a:t>(Muzzle- Wheel Lock)</a:t>
            </a:r>
            <a:endParaRPr lang="en-IN" sz="4800" b="1" dirty="0"/>
          </a:p>
        </p:txBody>
      </p:sp>
      <p:sp>
        <p:nvSpPr>
          <p:cNvPr id="1026" name="AutoShape 2" descr="https://www.nrafamily.org/media/ozigdsyq/wheelloc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 name="Picture 3" descr="wheellock.jpg"/>
          <p:cNvPicPr>
            <a:picLocks noChangeAspect="1"/>
          </p:cNvPicPr>
          <p:nvPr/>
        </p:nvPicPr>
        <p:blipFill>
          <a:blip r:embed="rId2" cstate="print"/>
          <a:srcRect l="12404"/>
          <a:stretch>
            <a:fillRect/>
          </a:stretch>
        </p:blipFill>
        <p:spPr>
          <a:xfrm>
            <a:off x="899592" y="1844824"/>
            <a:ext cx="7416824" cy="465300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305800" cy="1706562"/>
          </a:xfrm>
        </p:spPr>
        <p:txBody>
          <a:bodyPr>
            <a:noAutofit/>
          </a:bodyPr>
          <a:lstStyle/>
          <a:p>
            <a:r>
              <a:rPr lang="en-IN" sz="4800" b="1" dirty="0" smtClean="0"/>
              <a:t>Loading in Chamber</a:t>
            </a:r>
            <a:br>
              <a:rPr lang="en-IN" sz="4800" b="1" dirty="0" smtClean="0"/>
            </a:br>
            <a:r>
              <a:rPr lang="en-IN" sz="4800" b="1" dirty="0" smtClean="0"/>
              <a:t>(Muzzle- Flint Lock)</a:t>
            </a:r>
            <a:endParaRPr lang="en-IN" sz="4800" b="1" dirty="0"/>
          </a:p>
        </p:txBody>
      </p:sp>
      <p:pic>
        <p:nvPicPr>
          <p:cNvPr id="3" name="Picture 2" descr="flintlock.jpg"/>
          <p:cNvPicPr>
            <a:picLocks noChangeAspect="1"/>
          </p:cNvPicPr>
          <p:nvPr/>
        </p:nvPicPr>
        <p:blipFill>
          <a:blip r:embed="rId2" cstate="print"/>
          <a:stretch>
            <a:fillRect/>
          </a:stretch>
        </p:blipFill>
        <p:spPr>
          <a:xfrm>
            <a:off x="438150" y="2125935"/>
            <a:ext cx="4133850" cy="4543425"/>
          </a:xfrm>
          <a:prstGeom prst="rect">
            <a:avLst/>
          </a:prstGeom>
        </p:spPr>
      </p:pic>
      <p:pic>
        <p:nvPicPr>
          <p:cNvPr id="12290" name="Picture 2" descr="File:Flintlock ignition animation.gif - Wikipedia"/>
          <p:cNvPicPr>
            <a:picLocks noChangeAspect="1" noChangeArrowheads="1" noCrop="1"/>
          </p:cNvPicPr>
          <p:nvPr/>
        </p:nvPicPr>
        <p:blipFill>
          <a:blip r:embed="rId3" cstate="print"/>
          <a:srcRect/>
          <a:stretch>
            <a:fillRect/>
          </a:stretch>
        </p:blipFill>
        <p:spPr bwMode="auto">
          <a:xfrm>
            <a:off x="4572000" y="2276872"/>
            <a:ext cx="4324980" cy="41764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Action Mechanism</a:t>
            </a:r>
            <a:endParaRPr lang="en-IN" dirty="0"/>
          </a:p>
        </p:txBody>
      </p:sp>
      <p:sp>
        <p:nvSpPr>
          <p:cNvPr id="3" name="Content Placeholder 2"/>
          <p:cNvSpPr>
            <a:spLocks noGrp="1"/>
          </p:cNvSpPr>
          <p:nvPr>
            <p:ph idx="1"/>
          </p:nvPr>
        </p:nvSpPr>
        <p:spPr/>
        <p:txBody>
          <a:bodyPr>
            <a:normAutofit/>
          </a:bodyPr>
          <a:lstStyle/>
          <a:p>
            <a:pPr lvl="0"/>
            <a:r>
              <a:rPr lang="en-IN" dirty="0" smtClean="0"/>
              <a:t>Automatic Action- Only one trigger press is needed and the entire process is done automatically.</a:t>
            </a:r>
          </a:p>
          <a:p>
            <a:pPr lvl="0"/>
            <a:r>
              <a:rPr lang="en-IN" dirty="0" smtClean="0"/>
              <a:t>Semi-automatic Action- The process is completed till unloading of the cartridge case and after that a new trigger press is required.</a:t>
            </a:r>
          </a:p>
          <a:p>
            <a:pPr lvl="0"/>
            <a:r>
              <a:rPr lang="en-IN" dirty="0" smtClean="0"/>
              <a:t>Manual- Everything has to be done manually by the operator.</a:t>
            </a:r>
          </a:p>
          <a:p>
            <a:pPr algn="just"/>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Loading and Unloading mechanism</a:t>
            </a:r>
            <a:endParaRPr lang="en-IN" dirty="0"/>
          </a:p>
        </p:txBody>
      </p:sp>
      <p:sp>
        <p:nvSpPr>
          <p:cNvPr id="3" name="Content Placeholder 2"/>
          <p:cNvSpPr>
            <a:spLocks noGrp="1"/>
          </p:cNvSpPr>
          <p:nvPr>
            <p:ph idx="1"/>
          </p:nvPr>
        </p:nvSpPr>
        <p:spPr>
          <a:xfrm>
            <a:off x="457200" y="1295401"/>
            <a:ext cx="8229600" cy="2438399"/>
          </a:xfrm>
        </p:spPr>
        <p:txBody>
          <a:bodyPr>
            <a:normAutofit/>
          </a:bodyPr>
          <a:lstStyle/>
          <a:p>
            <a:pPr lvl="0">
              <a:buNone/>
            </a:pPr>
            <a:r>
              <a:rPr lang="en-IN" sz="2800" b="1" dirty="0" smtClean="0"/>
              <a:t>Bolt Action</a:t>
            </a:r>
          </a:p>
          <a:p>
            <a:pPr algn="just"/>
            <a:r>
              <a:rPr lang="en-IN" sz="2800" dirty="0" smtClean="0">
                <a:latin typeface="Times New Roman" pitchFamily="18" charset="0"/>
                <a:cs typeface="Times New Roman" pitchFamily="18" charset="0"/>
              </a:rPr>
              <a:t>The mechanism combines the firing pin, a spring, and an extractor, all housed in a locking breechblock. The spring-loaded firing pin slide back and forth inside the bolt, which itself is the breechblock.</a:t>
            </a:r>
          </a:p>
        </p:txBody>
      </p:sp>
      <p:pic>
        <p:nvPicPr>
          <p:cNvPr id="4" name="Picture 3" descr="The Firing Cycle Of A Bolt Action Rifle | HUNTINGsmart!"/>
          <p:cNvPicPr/>
          <p:nvPr/>
        </p:nvPicPr>
        <p:blipFill>
          <a:blip r:embed="rId2" cstate="print"/>
          <a:srcRect/>
          <a:stretch>
            <a:fillRect/>
          </a:stretch>
        </p:blipFill>
        <p:spPr bwMode="auto">
          <a:xfrm>
            <a:off x="2057400" y="3733800"/>
            <a:ext cx="4953000" cy="2743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Loading and Unloading mechanism</a:t>
            </a:r>
            <a:endParaRPr lang="en-IN" dirty="0"/>
          </a:p>
        </p:txBody>
      </p:sp>
      <p:sp>
        <p:nvSpPr>
          <p:cNvPr id="3" name="Content Placeholder 2"/>
          <p:cNvSpPr>
            <a:spLocks noGrp="1"/>
          </p:cNvSpPr>
          <p:nvPr>
            <p:ph idx="1"/>
          </p:nvPr>
        </p:nvSpPr>
        <p:spPr>
          <a:xfrm>
            <a:off x="457200" y="1295401"/>
            <a:ext cx="8229600" cy="2438399"/>
          </a:xfrm>
        </p:spPr>
        <p:txBody>
          <a:bodyPr>
            <a:normAutofit/>
          </a:bodyPr>
          <a:lstStyle/>
          <a:p>
            <a:pPr lvl="0" algn="just">
              <a:buNone/>
            </a:pPr>
            <a:r>
              <a:rPr lang="en-IN" sz="2800" b="1" dirty="0" smtClean="0">
                <a:latin typeface="Times New Roman" pitchFamily="18" charset="0"/>
                <a:cs typeface="Times New Roman" pitchFamily="18" charset="0"/>
              </a:rPr>
              <a:t>Lever Action</a:t>
            </a:r>
          </a:p>
          <a:p>
            <a:pPr algn="just"/>
            <a:r>
              <a:rPr lang="en-IN" sz="2000" dirty="0" smtClean="0">
                <a:latin typeface="Times New Roman" pitchFamily="18" charset="0"/>
                <a:cs typeface="Times New Roman" pitchFamily="18" charset="0"/>
              </a:rPr>
              <a:t>It is a type of action for repeating firearms that uses a manually operated cocking handle located around the trigger guard area that pivots forward to move the slider via internal linkages, which will feed and extract cartridges into and out of the chamber, and cock the firing pin mechanism.</a:t>
            </a:r>
            <a:endParaRPr lang="en-IN" sz="2000" dirty="0">
              <a:latin typeface="Times New Roman" pitchFamily="18" charset="0"/>
              <a:cs typeface="Times New Roman" pitchFamily="18" charset="0"/>
            </a:endParaRPr>
          </a:p>
        </p:txBody>
      </p:sp>
      <p:pic>
        <p:nvPicPr>
          <p:cNvPr id="5" name="Picture 4" descr="Cowboy 101: How To Run A Lever-Action Rifle - Gun Digest"/>
          <p:cNvPicPr/>
          <p:nvPr/>
        </p:nvPicPr>
        <p:blipFill>
          <a:blip r:embed="rId2" cstate="print"/>
          <a:srcRect/>
          <a:stretch>
            <a:fillRect/>
          </a:stretch>
        </p:blipFill>
        <p:spPr bwMode="auto">
          <a:xfrm>
            <a:off x="1219200" y="3429000"/>
            <a:ext cx="3276600" cy="2895600"/>
          </a:xfrm>
          <a:prstGeom prst="rect">
            <a:avLst/>
          </a:prstGeom>
          <a:noFill/>
          <a:ln w="9525">
            <a:noFill/>
            <a:miter lim="800000"/>
            <a:headEnd/>
            <a:tailEnd/>
          </a:ln>
        </p:spPr>
      </p:pic>
      <p:pic>
        <p:nvPicPr>
          <p:cNvPr id="6" name="Picture 5" descr="POF Tombstone Lever-Action PCC | RECOIL"/>
          <p:cNvPicPr/>
          <p:nvPr/>
        </p:nvPicPr>
        <p:blipFill>
          <a:blip r:embed="rId3" cstate="print"/>
          <a:srcRect/>
          <a:stretch>
            <a:fillRect/>
          </a:stretch>
        </p:blipFill>
        <p:spPr bwMode="auto">
          <a:xfrm>
            <a:off x="4572000" y="3352800"/>
            <a:ext cx="3886200" cy="2895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Loading and Unloading mechanism</a:t>
            </a:r>
            <a:endParaRPr lang="en-IN" dirty="0"/>
          </a:p>
        </p:txBody>
      </p:sp>
      <p:sp>
        <p:nvSpPr>
          <p:cNvPr id="3" name="Content Placeholder 2"/>
          <p:cNvSpPr>
            <a:spLocks noGrp="1"/>
          </p:cNvSpPr>
          <p:nvPr>
            <p:ph idx="1"/>
          </p:nvPr>
        </p:nvSpPr>
        <p:spPr>
          <a:xfrm>
            <a:off x="457200" y="1295401"/>
            <a:ext cx="8229600" cy="2438399"/>
          </a:xfrm>
        </p:spPr>
        <p:txBody>
          <a:bodyPr>
            <a:normAutofit fontScale="92500" lnSpcReduction="20000"/>
          </a:bodyPr>
          <a:lstStyle/>
          <a:p>
            <a:pPr lvl="0">
              <a:buNone/>
            </a:pPr>
            <a:r>
              <a:rPr lang="en-IN" sz="2800" b="1" dirty="0" smtClean="0"/>
              <a:t>Pump Action</a:t>
            </a:r>
          </a:p>
          <a:p>
            <a:pPr algn="just"/>
            <a:r>
              <a:rPr lang="en-IN" sz="2800" dirty="0" smtClean="0">
                <a:latin typeface="Times New Roman" pitchFamily="18" charset="0"/>
                <a:cs typeface="Times New Roman" pitchFamily="18" charset="0"/>
              </a:rPr>
              <a:t>Pump action is a type of manual firearm action that is operated by moving a sliding </a:t>
            </a:r>
            <a:r>
              <a:rPr lang="en-IN" sz="2800" dirty="0" err="1" smtClean="0">
                <a:latin typeface="Times New Roman" pitchFamily="18" charset="0"/>
                <a:cs typeface="Times New Roman" pitchFamily="18" charset="0"/>
              </a:rPr>
              <a:t>handguard</a:t>
            </a:r>
            <a:r>
              <a:rPr lang="en-IN" sz="2800" dirty="0" smtClean="0">
                <a:latin typeface="Times New Roman" pitchFamily="18" charset="0"/>
                <a:cs typeface="Times New Roman" pitchFamily="18" charset="0"/>
              </a:rPr>
              <a:t> on the gun's </a:t>
            </a:r>
            <a:r>
              <a:rPr lang="en-IN" sz="2800" dirty="0" err="1" smtClean="0">
                <a:latin typeface="Times New Roman" pitchFamily="18" charset="0"/>
                <a:cs typeface="Times New Roman" pitchFamily="18" charset="0"/>
              </a:rPr>
              <a:t>forestock</a:t>
            </a:r>
            <a:r>
              <a:rPr lang="en-IN" sz="2800" dirty="0" smtClean="0">
                <a:latin typeface="Times New Roman" pitchFamily="18" charset="0"/>
                <a:cs typeface="Times New Roman" pitchFamily="18" charset="0"/>
              </a:rPr>
              <a:t>. When shooting, the sliding </a:t>
            </a:r>
            <a:r>
              <a:rPr lang="en-IN" sz="2800" dirty="0" err="1" smtClean="0">
                <a:latin typeface="Times New Roman" pitchFamily="18" charset="0"/>
                <a:cs typeface="Times New Roman" pitchFamily="18" charset="0"/>
              </a:rPr>
              <a:t>forend</a:t>
            </a:r>
            <a:r>
              <a:rPr lang="en-IN" sz="2800" dirty="0" smtClean="0">
                <a:latin typeface="Times New Roman" pitchFamily="18" charset="0"/>
                <a:cs typeface="Times New Roman" pitchFamily="18" charset="0"/>
              </a:rPr>
              <a:t> is pulled rearward to eject any expended cartridge and typically to cock the hammer or striker, and then pushed forward to load a new cartridge into the chamber.</a:t>
            </a:r>
          </a:p>
        </p:txBody>
      </p:sp>
      <p:pic>
        <p:nvPicPr>
          <p:cNvPr id="5" name="Picture 4" descr="Funport Pump Action Spas Shotgun with 6mm BB Bullets Guns &amp; Darts - Pump  Action Spas Shotgun with 6mm BB Bullets . shop for Funport products in  India. | Flipkart.com"/>
          <p:cNvPicPr/>
          <p:nvPr/>
        </p:nvPicPr>
        <p:blipFill>
          <a:blip r:embed="rId2" cstate="print"/>
          <a:srcRect/>
          <a:stretch>
            <a:fillRect/>
          </a:stretch>
        </p:blipFill>
        <p:spPr bwMode="auto">
          <a:xfrm>
            <a:off x="2133600" y="3733800"/>
            <a:ext cx="5029200" cy="2743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706562"/>
          </a:xfrm>
        </p:spPr>
        <p:txBody>
          <a:bodyPr>
            <a:noAutofit/>
          </a:bodyPr>
          <a:lstStyle/>
          <a:p>
            <a:r>
              <a:rPr lang="en-IN" sz="4800" b="1" dirty="0" smtClean="0"/>
              <a:t>Loading in Chamber</a:t>
            </a:r>
            <a:br>
              <a:rPr lang="en-IN" sz="4800" b="1" dirty="0" smtClean="0"/>
            </a:br>
            <a:r>
              <a:rPr lang="en-IN" sz="4800" b="1" dirty="0" smtClean="0"/>
              <a:t>(Magazine- Simple)</a:t>
            </a:r>
            <a:endParaRPr lang="en-IN" sz="4800" b="1" dirty="0"/>
          </a:p>
        </p:txBody>
      </p:sp>
      <p:pic>
        <p:nvPicPr>
          <p:cNvPr id="74754" name="Picture 2" descr="MA Loader for AR-15 | Mean Arms"/>
          <p:cNvPicPr>
            <a:picLocks noChangeAspect="1" noChangeArrowheads="1"/>
          </p:cNvPicPr>
          <p:nvPr/>
        </p:nvPicPr>
        <p:blipFill>
          <a:blip r:embed="rId2" cstate="print"/>
          <a:srcRect/>
          <a:stretch>
            <a:fillRect/>
          </a:stretch>
        </p:blipFill>
        <p:spPr bwMode="auto">
          <a:xfrm>
            <a:off x="304800" y="1905000"/>
            <a:ext cx="5669276" cy="2209800"/>
          </a:xfrm>
          <a:prstGeom prst="rect">
            <a:avLst/>
          </a:prstGeom>
          <a:noFill/>
        </p:spPr>
      </p:pic>
      <p:pic>
        <p:nvPicPr>
          <p:cNvPr id="74756" name="Picture 4" descr="Épinglé sur Gifs"/>
          <p:cNvPicPr>
            <a:picLocks noChangeAspect="1" noChangeArrowheads="1"/>
          </p:cNvPicPr>
          <p:nvPr/>
        </p:nvPicPr>
        <p:blipFill>
          <a:blip r:embed="rId3" cstate="print"/>
          <a:srcRect/>
          <a:stretch>
            <a:fillRect/>
          </a:stretch>
        </p:blipFill>
        <p:spPr bwMode="auto">
          <a:xfrm>
            <a:off x="6096000" y="1905000"/>
            <a:ext cx="2667000" cy="2209800"/>
          </a:xfrm>
          <a:prstGeom prst="rect">
            <a:avLst/>
          </a:prstGeom>
          <a:noFill/>
        </p:spPr>
      </p:pic>
      <p:sp>
        <p:nvSpPr>
          <p:cNvPr id="74758" name="AutoShape 6" descr="What is a good speed loader for GBB M4 mags. Do any winding loaders work? I  have a VFC GBBR : r/GasBlowBa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74760" name="AutoShape 8" descr="What is a good speed loader for GBB M4 mags. Do any winding loaders work? I  have a VFC GBBR : r/GasBlowBa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74762" name="AutoShape 10" descr="What is a good speed loader for GBB M4 mags. Do any winding loaders work? I  have a VFC GBBR : r/GasBlowBa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pic>
        <p:nvPicPr>
          <p:cNvPr id="74764" name="Picture 12" descr="r/GasBlowBack - What is a good speed loader for GBB M4 mags. Do any winding loaders work? I have a VFC GBBR"/>
          <p:cNvPicPr>
            <a:picLocks noChangeAspect="1" noChangeArrowheads="1"/>
          </p:cNvPicPr>
          <p:nvPr/>
        </p:nvPicPr>
        <p:blipFill>
          <a:blip r:embed="rId4" cstate="print"/>
          <a:srcRect/>
          <a:stretch>
            <a:fillRect/>
          </a:stretch>
        </p:blipFill>
        <p:spPr bwMode="auto">
          <a:xfrm>
            <a:off x="1447800" y="4191000"/>
            <a:ext cx="6096000" cy="2438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706562"/>
          </a:xfrm>
        </p:spPr>
        <p:txBody>
          <a:bodyPr>
            <a:noAutofit/>
          </a:bodyPr>
          <a:lstStyle/>
          <a:p>
            <a:r>
              <a:rPr lang="en-IN" sz="4800" b="1" dirty="0" smtClean="0"/>
              <a:t>Loading in Chamber</a:t>
            </a:r>
            <a:br>
              <a:rPr lang="en-IN" sz="4800" b="1" dirty="0" smtClean="0"/>
            </a:br>
            <a:r>
              <a:rPr lang="en-IN" sz="4800" b="1" dirty="0" smtClean="0"/>
              <a:t>(Magazine-Rolled)</a:t>
            </a:r>
            <a:endParaRPr lang="en-IN" sz="4800" b="1" dirty="0"/>
          </a:p>
        </p:txBody>
      </p:sp>
      <p:pic>
        <p:nvPicPr>
          <p:cNvPr id="94210" name="Picture 2" descr="The HK51B: Belt Fed and the size of a MP5 but in 7.62 NATO/.308 Win.  [1800x1200] : r/GunPorn"/>
          <p:cNvPicPr>
            <a:picLocks noChangeAspect="1" noChangeArrowheads="1"/>
          </p:cNvPicPr>
          <p:nvPr/>
        </p:nvPicPr>
        <p:blipFill>
          <a:blip r:embed="rId2" cstate="print"/>
          <a:srcRect/>
          <a:stretch>
            <a:fillRect/>
          </a:stretch>
        </p:blipFill>
        <p:spPr bwMode="auto">
          <a:xfrm>
            <a:off x="299194" y="2590800"/>
            <a:ext cx="3886200" cy="2997200"/>
          </a:xfrm>
          <a:prstGeom prst="rect">
            <a:avLst/>
          </a:prstGeom>
          <a:noFill/>
        </p:spPr>
      </p:pic>
      <p:sp>
        <p:nvSpPr>
          <p:cNvPr id="94212" name="AutoShape 4" descr="How does a belt-fed machine gun work?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pic>
        <p:nvPicPr>
          <p:cNvPr id="94214" name="Picture 6" descr="How does a belt-fed machine gun work? - Quora"/>
          <p:cNvPicPr>
            <a:picLocks noChangeAspect="1" noChangeArrowheads="1" noCrop="1"/>
          </p:cNvPicPr>
          <p:nvPr/>
        </p:nvPicPr>
        <p:blipFill>
          <a:blip r:embed="rId3" cstate="print"/>
          <a:srcRect/>
          <a:stretch>
            <a:fillRect/>
          </a:stretch>
        </p:blipFill>
        <p:spPr bwMode="auto">
          <a:xfrm>
            <a:off x="4419600" y="2590800"/>
            <a:ext cx="4501406" cy="304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305800" cy="1706562"/>
          </a:xfrm>
        </p:spPr>
        <p:txBody>
          <a:bodyPr>
            <a:noAutofit/>
          </a:bodyPr>
          <a:lstStyle/>
          <a:p>
            <a:r>
              <a:rPr lang="en-IN" sz="4800" b="1" dirty="0" smtClean="0"/>
              <a:t>Loading in Chamber</a:t>
            </a:r>
            <a:br>
              <a:rPr lang="en-IN" sz="4800" b="1" dirty="0" smtClean="0"/>
            </a:br>
            <a:r>
              <a:rPr lang="en-IN" sz="4800" b="1" dirty="0" smtClean="0"/>
              <a:t>(Breech End)</a:t>
            </a:r>
            <a:endParaRPr lang="en-IN" sz="4800" b="1" dirty="0"/>
          </a:p>
        </p:txBody>
      </p:sp>
      <p:sp>
        <p:nvSpPr>
          <p:cNvPr id="93186" name="AutoShape 2" descr="What is a breech in a firearm?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93188" name="AutoShape 4" descr="What is a breech in a firearm?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93190" name="AutoShape 6" descr="What was a breech-loading firearm? Is it used today as wel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93192" name="AutoShape 8" descr="What was a breech-loading firearm? Is it used today as wel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93194" name="AutoShape 10" descr="What was a breech-loading firearm? Is it used today as wel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pic>
        <p:nvPicPr>
          <p:cNvPr id="93196" name="Picture 12" descr="Breech-Loading Gun&quot; Images – Browse 155 Stock Photos, Vectors, and Video |  Adobe Stock"/>
          <p:cNvPicPr>
            <a:picLocks noChangeAspect="1" noChangeArrowheads="1"/>
          </p:cNvPicPr>
          <p:nvPr/>
        </p:nvPicPr>
        <p:blipFill>
          <a:blip r:embed="rId2" cstate="print"/>
          <a:srcRect r="13513" b="13514"/>
          <a:stretch>
            <a:fillRect/>
          </a:stretch>
        </p:blipFill>
        <p:spPr bwMode="auto">
          <a:xfrm>
            <a:off x="4114800" y="2819400"/>
            <a:ext cx="4732020" cy="2743200"/>
          </a:xfrm>
          <a:prstGeom prst="rect">
            <a:avLst/>
          </a:prstGeom>
          <a:noFill/>
        </p:spPr>
      </p:pic>
      <p:pic>
        <p:nvPicPr>
          <p:cNvPr id="93198" name="Picture 14" descr="Original 19th Century Early Experimental Breech Loader - Smooth Bore w –  International Military Antiques"/>
          <p:cNvPicPr>
            <a:picLocks noChangeAspect="1" noChangeArrowheads="1"/>
          </p:cNvPicPr>
          <p:nvPr/>
        </p:nvPicPr>
        <p:blipFill>
          <a:blip r:embed="rId3" cstate="print"/>
          <a:srcRect/>
          <a:stretch>
            <a:fillRect/>
          </a:stretch>
        </p:blipFill>
        <p:spPr bwMode="auto">
          <a:xfrm>
            <a:off x="228600" y="2514600"/>
            <a:ext cx="3886200" cy="3886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305800" cy="1706562"/>
          </a:xfrm>
        </p:spPr>
        <p:txBody>
          <a:bodyPr>
            <a:noAutofit/>
          </a:bodyPr>
          <a:lstStyle/>
          <a:p>
            <a:r>
              <a:rPr lang="en-IN" sz="4800" b="1" dirty="0" smtClean="0"/>
              <a:t>Loading in Chamber</a:t>
            </a:r>
            <a:br>
              <a:rPr lang="en-IN" sz="4800" b="1" dirty="0" smtClean="0"/>
            </a:br>
            <a:r>
              <a:rPr lang="en-IN" sz="4800" b="1" dirty="0" smtClean="0"/>
              <a:t>(Muzzle)</a:t>
            </a:r>
            <a:endParaRPr lang="en-IN" sz="4800" b="1" dirty="0"/>
          </a:p>
        </p:txBody>
      </p:sp>
      <p:sp>
        <p:nvSpPr>
          <p:cNvPr id="93186" name="AutoShape 2" descr="What is a breech in a firearm?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93188" name="AutoShape 4" descr="What is a breech in a firearm?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93190" name="AutoShape 6" descr="What was a breech-loading firearm? Is it used today as wel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93192" name="AutoShape 8" descr="What was a breech-loading firearm? Is it used today as wel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93194" name="AutoShape 10" descr="What was a breech-loading firearm? Is it used today as well?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pic>
        <p:nvPicPr>
          <p:cNvPr id="37890" name="Picture 2" descr="What is a muzzle loaded firearm? - Quora"/>
          <p:cNvPicPr>
            <a:picLocks noChangeAspect="1" noChangeArrowheads="1"/>
          </p:cNvPicPr>
          <p:nvPr/>
        </p:nvPicPr>
        <p:blipFill>
          <a:blip r:embed="rId2" cstate="print"/>
          <a:srcRect l="10112" r="30337"/>
          <a:stretch>
            <a:fillRect/>
          </a:stretch>
        </p:blipFill>
        <p:spPr bwMode="auto">
          <a:xfrm>
            <a:off x="2051720" y="2204864"/>
            <a:ext cx="4896544" cy="43751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105</Words>
  <Application>Microsoft Office PowerPoint</Application>
  <PresentationFormat>On-screen Show (4:3)</PresentationFormat>
  <Paragraphs>23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Action Mechanism of firearms</vt:lpstr>
      <vt:lpstr>Action Mechanism</vt:lpstr>
      <vt:lpstr>Loading and Unloading mechanism</vt:lpstr>
      <vt:lpstr>Loading and Unloading mechanism</vt:lpstr>
      <vt:lpstr>Loading and Unloading mechanism</vt:lpstr>
      <vt:lpstr>Loading in Chamber (Magazine- Simple)</vt:lpstr>
      <vt:lpstr>Loading in Chamber (Magazine-Rolled)</vt:lpstr>
      <vt:lpstr>Loading in Chamber (Breech End)</vt:lpstr>
      <vt:lpstr>Loading in Chamber (Muzzle)</vt:lpstr>
      <vt:lpstr>Loading in Chamber (Muzzle- Match Lock)</vt:lpstr>
      <vt:lpstr>Loading in Chamber (Muzzle- Wheel Lock)</vt:lpstr>
      <vt:lpstr>Loading in Chamber (Muzzle- Flint Lock)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Mechanism and Operating principle of firearms</dc:title>
  <dc:creator>Ujaala Jain</dc:creator>
  <cp:lastModifiedBy>Ujaala Jain</cp:lastModifiedBy>
  <cp:revision>2</cp:revision>
  <dcterms:created xsi:type="dcterms:W3CDTF">2024-02-11T18:06:25Z</dcterms:created>
  <dcterms:modified xsi:type="dcterms:W3CDTF">2024-02-12T05:14:33Z</dcterms:modified>
</cp:coreProperties>
</file>