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63" r:id="rId4"/>
    <p:sldId id="264" r:id="rId5"/>
    <p:sldId id="265" r:id="rId6"/>
    <p:sldId id="266" r:id="rId7"/>
    <p:sldId id="259" r:id="rId8"/>
    <p:sldId id="260" r:id="rId9"/>
    <p:sldId id="261" r:id="rId10"/>
    <p:sldId id="262" r:id="rId11"/>
    <p:sldId id="274" r:id="rId12"/>
    <p:sldId id="267" r:id="rId13"/>
    <p:sldId id="268" r:id="rId14"/>
    <p:sldId id="269" r:id="rId15"/>
    <p:sldId id="270" r:id="rId16"/>
    <p:sldId id="271" r:id="rId17"/>
    <p:sldId id="272" r:id="rId18"/>
    <p:sldId id="275" r:id="rId19"/>
    <p:sldId id="276" r:id="rId20"/>
    <p:sldId id="277" r:id="rId21"/>
    <p:sldId id="273"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napToGrid="0">
      <p:cViewPr varScale="1">
        <p:scale>
          <a:sx n="70" d="100"/>
          <a:sy n="70"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233E1-FCD2-49FD-BC9B-71F30A2D9792}" type="datetimeFigureOut">
              <a:rPr lang="en-IN" smtClean="0"/>
              <a:t>24-12-2013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FF85C-DB23-4F31-8F75-9F3B835696FA}" type="slidenum">
              <a:rPr lang="en-IN" smtClean="0"/>
              <a:t>‹#›</a:t>
            </a:fld>
            <a:endParaRPr lang="en-IN"/>
          </a:p>
        </p:txBody>
      </p:sp>
    </p:spTree>
    <p:extLst>
      <p:ext uri="{BB962C8B-B14F-4D97-AF65-F5344CB8AC3E}">
        <p14:creationId xmlns:p14="http://schemas.microsoft.com/office/powerpoint/2010/main" val="222057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0770335-DFA1-43AD-9646-3410CB825037}" type="slidenum">
              <a:rPr lang="en-US" smtClean="0"/>
              <a:pPr/>
              <a:t>20</a:t>
            </a:fld>
            <a:endParaRPr lang="en-US" smtClean="0"/>
          </a:p>
        </p:txBody>
      </p:sp>
      <p:sp>
        <p:nvSpPr>
          <p:cNvPr id="29699" name="Rectangle 2"/>
          <p:cNvSpPr>
            <a:spLocks noGrp="1" noRot="1" noChangeAspect="1" noChangeArrowheads="1" noTextEdit="1"/>
          </p:cNvSpPr>
          <p:nvPr>
            <p:ph type="sldImg"/>
          </p:nvPr>
        </p:nvSpPr>
        <p:spPr>
          <a:xfrm>
            <a:off x="381000" y="685800"/>
            <a:ext cx="6096000" cy="3429000"/>
          </a:xfrm>
          <a:ln/>
        </p:spPr>
      </p:sp>
      <p:sp>
        <p:nvSpPr>
          <p:cNvPr id="297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85971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79009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0CF0C-73C3-4DC3-9508-11CF098D4464}" type="datetimeFigureOut">
              <a:rPr lang="en-IN" smtClean="0"/>
              <a:t>24-12-2013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99543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240136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3025439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926115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80CF0C-73C3-4DC3-9508-11CF098D4464}" type="datetimeFigureOut">
              <a:rPr lang="en-IN" smtClean="0"/>
              <a:t>24-12-2013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2731211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80CF0C-73C3-4DC3-9508-11CF098D4464}" type="datetimeFigureOut">
              <a:rPr lang="en-IN" smtClean="0"/>
              <a:t>24-12-2013</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594030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3121872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16647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23624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0CF0C-73C3-4DC3-9508-11CF098D4464}" type="datetimeFigureOut">
              <a:rPr lang="en-IN" smtClean="0"/>
              <a:t>24-12-2013</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56024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80CF0C-73C3-4DC3-9508-11CF098D4464}" type="datetimeFigureOut">
              <a:rPr lang="en-IN" smtClean="0"/>
              <a:t>24-12-2013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32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80CF0C-73C3-4DC3-9508-11CF098D4464}" type="datetimeFigureOut">
              <a:rPr lang="en-IN" smtClean="0"/>
              <a:t>24-12-2013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317702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80CF0C-73C3-4DC3-9508-11CF098D4464}" type="datetimeFigureOut">
              <a:rPr lang="en-IN" smtClean="0"/>
              <a:t>24-12-2013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64964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0CF0C-73C3-4DC3-9508-11CF098D4464}" type="datetimeFigureOut">
              <a:rPr lang="en-IN" smtClean="0"/>
              <a:t>24-12-2013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79736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0CF0C-73C3-4DC3-9508-11CF098D4464}" type="datetimeFigureOut">
              <a:rPr lang="en-IN" smtClean="0"/>
              <a:t>24-12-2013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73082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0CF0C-73C3-4DC3-9508-11CF098D4464}" type="datetimeFigureOut">
              <a:rPr lang="en-IN" smtClean="0"/>
              <a:t>24-12-2013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DA5B8CF-D256-455C-ADE3-C40C3979F892}" type="slidenum">
              <a:rPr lang="en-IN" smtClean="0"/>
              <a:t>‹#›</a:t>
            </a:fld>
            <a:endParaRPr lang="en-IN"/>
          </a:p>
        </p:txBody>
      </p:sp>
    </p:spTree>
    <p:extLst>
      <p:ext uri="{BB962C8B-B14F-4D97-AF65-F5344CB8AC3E}">
        <p14:creationId xmlns:p14="http://schemas.microsoft.com/office/powerpoint/2010/main" val="17641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180CF0C-73C3-4DC3-9508-11CF098D4464}" type="datetimeFigureOut">
              <a:rPr lang="en-IN" smtClean="0"/>
              <a:t>24-12-2013</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DA5B8CF-D256-455C-ADE3-C40C3979F892}" type="slidenum">
              <a:rPr lang="en-IN" smtClean="0"/>
              <a:t>‹#›</a:t>
            </a:fld>
            <a:endParaRPr lang="en-IN"/>
          </a:p>
        </p:txBody>
      </p:sp>
    </p:spTree>
    <p:extLst>
      <p:ext uri="{BB962C8B-B14F-4D97-AF65-F5344CB8AC3E}">
        <p14:creationId xmlns:p14="http://schemas.microsoft.com/office/powerpoint/2010/main" val="3382618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HR PLANNING</a:t>
            </a:r>
            <a:endParaRPr lang="en-IN" dirty="0"/>
          </a:p>
        </p:txBody>
      </p:sp>
    </p:spTree>
    <p:extLst>
      <p:ext uri="{BB962C8B-B14F-4D97-AF65-F5344CB8AC3E}">
        <p14:creationId xmlns:p14="http://schemas.microsoft.com/office/powerpoint/2010/main" val="2850781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lstStyle/>
          <a:p>
            <a:r>
              <a:rPr lang="en-IN" b="1" dirty="0" smtClean="0"/>
              <a:t>Foundation for personnel functions</a:t>
            </a:r>
            <a:endParaRPr lang="en-IN" dirty="0" smtClean="0"/>
          </a:p>
          <a:p>
            <a:pPr marL="0" indent="0">
              <a:buNone/>
            </a:pPr>
            <a:r>
              <a:rPr lang="en-IN" dirty="0"/>
              <a:t>	</a:t>
            </a:r>
            <a:r>
              <a:rPr lang="en-IN" dirty="0" smtClean="0"/>
              <a:t>HRP provides essential information for designing and implementing 	functions such as recruitment, selection personnel movement(transfers, 	promotions, layoff’s) and training and development</a:t>
            </a:r>
            <a:endParaRPr lang="en-IN" dirty="0"/>
          </a:p>
          <a:p>
            <a:r>
              <a:rPr lang="en-IN" dirty="0" smtClean="0"/>
              <a:t>	</a:t>
            </a:r>
            <a:r>
              <a:rPr lang="en-IN" b="1" dirty="0" smtClean="0"/>
              <a:t>Unite the Perspective of Line and Staff Managers</a:t>
            </a:r>
            <a:endParaRPr lang="en-IN" dirty="0" smtClean="0"/>
          </a:p>
          <a:p>
            <a:pPr marL="0" indent="0">
              <a:buNone/>
            </a:pPr>
            <a:r>
              <a:rPr lang="en-IN" b="1" dirty="0"/>
              <a:t>	</a:t>
            </a:r>
            <a:r>
              <a:rPr lang="en-IN" dirty="0" smtClean="0"/>
              <a:t>HRP is initiated and executed by the Corporate HR staff, it requires the 	input and cooperation of all managers in the organization.</a:t>
            </a:r>
          </a:p>
          <a:p>
            <a:pPr marL="0" indent="0">
              <a:buNone/>
            </a:pPr>
            <a:r>
              <a:rPr lang="en-IN" b="1" dirty="0"/>
              <a:t>	</a:t>
            </a:r>
            <a:r>
              <a:rPr lang="en-IN" dirty="0" smtClean="0"/>
              <a:t>Communication between HR staff and the line managers is essential for 	the success of HR planning initiatives</a:t>
            </a:r>
            <a:endParaRPr lang="en-IN" b="1" dirty="0"/>
          </a:p>
        </p:txBody>
      </p:sp>
    </p:spTree>
    <p:extLst>
      <p:ext uri="{BB962C8B-B14F-4D97-AF65-F5344CB8AC3E}">
        <p14:creationId xmlns:p14="http://schemas.microsoft.com/office/powerpoint/2010/main" val="417161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Benefits of HRP</a:t>
            </a:r>
            <a:endParaRPr lang="en-IN" dirty="0"/>
          </a:p>
        </p:txBody>
      </p:sp>
      <p:sp>
        <p:nvSpPr>
          <p:cNvPr id="3" name="Content Placeholder 2"/>
          <p:cNvSpPr>
            <a:spLocks noGrp="1"/>
          </p:cNvSpPr>
          <p:nvPr>
            <p:ph idx="1"/>
          </p:nvPr>
        </p:nvSpPr>
        <p:spPr/>
        <p:txBody>
          <a:bodyPr/>
          <a:lstStyle/>
          <a:p>
            <a:r>
              <a:rPr lang="en-IN" dirty="0" smtClean="0"/>
              <a:t>Upper management has a better view of HR dimensions of Business decision</a:t>
            </a:r>
          </a:p>
          <a:p>
            <a:r>
              <a:rPr lang="en-IN" dirty="0" smtClean="0"/>
              <a:t>Personnel costs may be less because of management can anticipate imbalances before they become unmanageable and expensive</a:t>
            </a:r>
          </a:p>
          <a:p>
            <a:r>
              <a:rPr lang="en-IN" dirty="0" smtClean="0"/>
              <a:t>More time is provide to locate talent</a:t>
            </a:r>
          </a:p>
          <a:p>
            <a:r>
              <a:rPr lang="en-IN" dirty="0" smtClean="0"/>
              <a:t>Better opportunities exist to include women and minority groups in future growth plans</a:t>
            </a:r>
          </a:p>
          <a:p>
            <a:r>
              <a:rPr lang="en-IN" dirty="0" smtClean="0"/>
              <a:t>Better planning of assignments to develop managers can be done</a:t>
            </a:r>
          </a:p>
          <a:p>
            <a:r>
              <a:rPr lang="en-IN" dirty="0" smtClean="0"/>
              <a:t>Major successful demands on local labour markets can be made</a:t>
            </a:r>
            <a:endParaRPr lang="en-IN" dirty="0"/>
          </a:p>
        </p:txBody>
      </p:sp>
    </p:spTree>
    <p:extLst>
      <p:ext uri="{BB962C8B-B14F-4D97-AF65-F5344CB8AC3E}">
        <p14:creationId xmlns:p14="http://schemas.microsoft.com/office/powerpoint/2010/main" val="228096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Factors affecting HR Planning</a:t>
            </a:r>
            <a:endParaRPr lang="en-IN" dirty="0"/>
          </a:p>
        </p:txBody>
      </p:sp>
      <p:sp>
        <p:nvSpPr>
          <p:cNvPr id="3" name="Content Placeholder 2"/>
          <p:cNvSpPr>
            <a:spLocks noGrp="1"/>
          </p:cNvSpPr>
          <p:nvPr>
            <p:ph idx="1"/>
          </p:nvPr>
        </p:nvSpPr>
        <p:spPr/>
        <p:txBody>
          <a:bodyPr/>
          <a:lstStyle/>
          <a:p>
            <a:r>
              <a:rPr lang="en-IN" b="1" dirty="0" smtClean="0"/>
              <a:t>Type and Strategy of the Organization</a:t>
            </a:r>
          </a:p>
          <a:p>
            <a:pPr marL="0" indent="0">
              <a:buNone/>
            </a:pPr>
            <a:r>
              <a:rPr lang="en-IN" dirty="0"/>
              <a:t>	</a:t>
            </a:r>
            <a:endParaRPr lang="en-IN" dirty="0" smtClean="0"/>
          </a:p>
          <a:p>
            <a:pPr marL="0" indent="0">
              <a:buNone/>
            </a:pPr>
            <a:r>
              <a:rPr lang="en-IN" dirty="0"/>
              <a:t>	</a:t>
            </a:r>
            <a:r>
              <a:rPr lang="en-IN" dirty="0" smtClean="0"/>
              <a:t>The type of organization determines the production process involved and 	the number of staff needed, and the supervisory and the managerial 	personnel required.</a:t>
            </a:r>
          </a:p>
          <a:p>
            <a:pPr marL="400050" lvl="1" indent="0" algn="just">
              <a:buNone/>
            </a:pPr>
            <a:r>
              <a:rPr lang="en-IN" sz="1800" dirty="0"/>
              <a:t>	</a:t>
            </a:r>
            <a:r>
              <a:rPr lang="en-IN" sz="1800" dirty="0" smtClean="0"/>
              <a:t>The strategy of the organization defines the organization’s HR needs. For 	ex, a strategy of organic growth means the additional employees must be hired, whereas Acquisitions or mergers probably need to plan for layoff’s, since the mergers tend to create, duplicate or overlapping positions that can be handled more efficiently with fewer employees</a:t>
            </a:r>
            <a:endParaRPr lang="en-IN" sz="1800" dirty="0"/>
          </a:p>
        </p:txBody>
      </p:sp>
    </p:spTree>
    <p:extLst>
      <p:ext uri="{BB962C8B-B14F-4D97-AF65-F5344CB8AC3E}">
        <p14:creationId xmlns:p14="http://schemas.microsoft.com/office/powerpoint/2010/main" val="313451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smtClean="0"/>
              <a:t>Organizational growth cycles and planning</a:t>
            </a:r>
          </a:p>
          <a:p>
            <a:pPr marL="0" indent="0">
              <a:buNone/>
            </a:pPr>
            <a:r>
              <a:rPr lang="en-IN" dirty="0"/>
              <a:t>	</a:t>
            </a:r>
            <a:r>
              <a:rPr lang="en-IN" dirty="0" smtClean="0"/>
              <a:t>The stage of an organization’s growth can have considerable influence 	on HRP.</a:t>
            </a:r>
          </a:p>
          <a:p>
            <a:pPr marL="0" indent="0">
              <a:buNone/>
            </a:pPr>
            <a:r>
              <a:rPr lang="en-IN" dirty="0"/>
              <a:t>	</a:t>
            </a:r>
            <a:r>
              <a:rPr lang="en-IN" dirty="0" smtClean="0"/>
              <a:t>Planning becomes more formalized and less flexible and innovative</a:t>
            </a:r>
            <a:endParaRPr lang="en-IN" dirty="0"/>
          </a:p>
          <a:p>
            <a:pPr marL="0" indent="0">
              <a:buNone/>
            </a:pPr>
            <a:r>
              <a:rPr lang="en-IN" dirty="0" smtClean="0"/>
              <a:t>	Issues like retirement and possible retrenchment dominate planning</a:t>
            </a:r>
          </a:p>
          <a:p>
            <a:pPr marL="0" indent="0">
              <a:buNone/>
            </a:pPr>
            <a:r>
              <a:rPr lang="en-IN" dirty="0"/>
              <a:t>	</a:t>
            </a:r>
            <a:r>
              <a:rPr lang="en-IN" dirty="0" smtClean="0"/>
              <a:t>Small Organizations may not have personnel planning</a:t>
            </a:r>
          </a:p>
          <a:p>
            <a:pPr marL="0" indent="0">
              <a:buNone/>
            </a:pPr>
            <a:r>
              <a:rPr lang="en-IN" dirty="0"/>
              <a:t>	</a:t>
            </a:r>
            <a:r>
              <a:rPr lang="en-IN" dirty="0" smtClean="0"/>
              <a:t>HR Planning becomes more crucial when the organization enters the 	growth stage</a:t>
            </a:r>
          </a:p>
          <a:p>
            <a:pPr marL="0" indent="0">
              <a:buNone/>
            </a:pPr>
            <a:r>
              <a:rPr lang="en-IN" dirty="0"/>
              <a:t>	</a:t>
            </a:r>
            <a:r>
              <a:rPr lang="en-IN" dirty="0" smtClean="0"/>
              <a:t>Finally, in the declining stage, HRP takes a different focus for layoff, 	retrenchment, and retirement.</a:t>
            </a:r>
            <a:endParaRPr lang="en-IN" dirty="0"/>
          </a:p>
        </p:txBody>
      </p:sp>
    </p:spTree>
    <p:extLst>
      <p:ext uri="{BB962C8B-B14F-4D97-AF65-F5344CB8AC3E}">
        <p14:creationId xmlns:p14="http://schemas.microsoft.com/office/powerpoint/2010/main" val="1489585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b="1" dirty="0" smtClean="0"/>
              <a:t>Environmental Uncertainties</a:t>
            </a:r>
          </a:p>
          <a:p>
            <a:endParaRPr lang="en-IN" dirty="0"/>
          </a:p>
          <a:p>
            <a:pPr marL="457200" lvl="1" indent="0">
              <a:buNone/>
            </a:pPr>
            <a:r>
              <a:rPr lang="en-IN" sz="2000" dirty="0" smtClean="0"/>
              <a:t>HR managers rarely have the privilege of operating in a stable and predictable environment as political, social and economic changes affect all organizations.</a:t>
            </a:r>
          </a:p>
          <a:p>
            <a:pPr marL="457200" lvl="1" indent="0">
              <a:buNone/>
            </a:pPr>
            <a:r>
              <a:rPr lang="en-IN" sz="2000" dirty="0" smtClean="0"/>
              <a:t>Personnel planners deal with environmental uncertainties by carefully formulating recruitment, selection, and training and development policies and programmes.</a:t>
            </a:r>
          </a:p>
          <a:p>
            <a:pPr marL="457200" lvl="1" indent="0">
              <a:buNone/>
            </a:pPr>
            <a:r>
              <a:rPr lang="en-IN" sz="2000" dirty="0" smtClean="0"/>
              <a:t>Balancing mechanisms are built into the HRM programme through succession planning, promotion channels, layoffs, flexitime, job sharing, retirement, VRS, and other personnel related arrangements.</a:t>
            </a:r>
            <a:endParaRPr lang="en-IN" sz="2000" dirty="0"/>
          </a:p>
        </p:txBody>
      </p:sp>
    </p:spTree>
    <p:extLst>
      <p:ext uri="{BB962C8B-B14F-4D97-AF65-F5344CB8AC3E}">
        <p14:creationId xmlns:p14="http://schemas.microsoft.com/office/powerpoint/2010/main" val="281713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088107"/>
            <a:ext cx="8825659" cy="4517409"/>
          </a:xfrm>
        </p:spPr>
        <p:txBody>
          <a:bodyPr/>
          <a:lstStyle/>
          <a:p>
            <a:r>
              <a:rPr lang="en-IN" sz="2000" b="1" dirty="0" smtClean="0"/>
              <a:t>Time Horizons</a:t>
            </a:r>
          </a:p>
          <a:p>
            <a:pPr marL="0" indent="0">
              <a:buNone/>
            </a:pPr>
            <a:r>
              <a:rPr lang="en-IN" dirty="0"/>
              <a:t>	</a:t>
            </a:r>
            <a:endParaRPr lang="en-IN" dirty="0" smtClean="0"/>
          </a:p>
          <a:p>
            <a:pPr marL="0" indent="0">
              <a:buNone/>
            </a:pPr>
            <a:r>
              <a:rPr lang="en-IN" dirty="0"/>
              <a:t>	</a:t>
            </a:r>
          </a:p>
        </p:txBody>
      </p:sp>
      <p:graphicFrame>
        <p:nvGraphicFramePr>
          <p:cNvPr id="4" name="Table 3"/>
          <p:cNvGraphicFramePr>
            <a:graphicFrameLocks noGrp="1"/>
          </p:cNvGraphicFramePr>
          <p:nvPr>
            <p:extLst>
              <p:ext uri="{D42A27DB-BD31-4B8C-83A1-F6EECF244321}">
                <p14:modId xmlns:p14="http://schemas.microsoft.com/office/powerpoint/2010/main" val="2734118560"/>
              </p:ext>
            </p:extLst>
          </p:nvPr>
        </p:nvGraphicFramePr>
        <p:xfrm>
          <a:off x="1852613" y="2657648"/>
          <a:ext cx="9747984" cy="3947868"/>
        </p:xfrm>
        <a:graphic>
          <a:graphicData uri="http://schemas.openxmlformats.org/drawingml/2006/table">
            <a:tbl>
              <a:tblPr firstRow="1" bandRow="1">
                <a:tableStyleId>{5C22544A-7EE6-4342-B048-85BDC9FD1C3A}</a:tableStyleId>
              </a:tblPr>
              <a:tblGrid>
                <a:gridCol w="4862086"/>
                <a:gridCol w="4885898"/>
              </a:tblGrid>
              <a:tr h="1054708">
                <a:tc>
                  <a:txBody>
                    <a:bodyPr/>
                    <a:lstStyle/>
                    <a:p>
                      <a:r>
                        <a:rPr lang="en-IN" dirty="0" smtClean="0"/>
                        <a:t>Short Planning Period( 6m-1yr)</a:t>
                      </a:r>
                    </a:p>
                    <a:p>
                      <a:r>
                        <a:rPr lang="en-IN" dirty="0" smtClean="0"/>
                        <a:t>(Uncertainty/Instability)</a:t>
                      </a:r>
                      <a:endParaRPr lang="en-IN" dirty="0"/>
                    </a:p>
                  </a:txBody>
                  <a:tcPr/>
                </a:tc>
                <a:tc>
                  <a:txBody>
                    <a:bodyPr/>
                    <a:lstStyle/>
                    <a:p>
                      <a:r>
                        <a:rPr lang="en-IN" dirty="0" smtClean="0"/>
                        <a:t>Long planning</a:t>
                      </a:r>
                      <a:r>
                        <a:rPr lang="en-IN" baseline="0" dirty="0" smtClean="0"/>
                        <a:t> period( &gt;3 </a:t>
                      </a:r>
                      <a:r>
                        <a:rPr lang="en-IN" baseline="0" dirty="0" err="1" smtClean="0"/>
                        <a:t>yrs</a:t>
                      </a:r>
                      <a:r>
                        <a:rPr lang="en-IN" baseline="0" dirty="0" smtClean="0"/>
                        <a:t>)</a:t>
                      </a:r>
                    </a:p>
                    <a:p>
                      <a:r>
                        <a:rPr lang="en-IN" baseline="0" dirty="0" smtClean="0"/>
                        <a:t>(Certainty/Stability)</a:t>
                      </a:r>
                      <a:endParaRPr lang="en-IN" dirty="0"/>
                    </a:p>
                  </a:txBody>
                  <a:tcPr/>
                </a:tc>
              </a:tr>
              <a:tr h="2893160">
                <a:tc>
                  <a:txBody>
                    <a:bodyPr/>
                    <a:lstStyle/>
                    <a:p>
                      <a:pPr marL="285750" indent="-285750">
                        <a:buFont typeface="Arial" panose="020B0604020202020204" pitchFamily="34" charset="0"/>
                        <a:buChar char="•"/>
                      </a:pPr>
                      <a:r>
                        <a:rPr lang="en-IN" dirty="0" smtClean="0"/>
                        <a:t>Many new competitors</a:t>
                      </a:r>
                    </a:p>
                    <a:p>
                      <a:pPr marL="285750" indent="-285750">
                        <a:buFont typeface="Arial" panose="020B0604020202020204" pitchFamily="34" charset="0"/>
                        <a:buChar char="•"/>
                      </a:pPr>
                      <a:r>
                        <a:rPr lang="en-IN" dirty="0" smtClean="0"/>
                        <a:t>Rapid changes in socio-economic</a:t>
                      </a:r>
                      <a:r>
                        <a:rPr lang="en-IN" baseline="0" dirty="0" smtClean="0"/>
                        <a:t> conditions</a:t>
                      </a:r>
                    </a:p>
                    <a:p>
                      <a:pPr marL="285750" indent="-285750">
                        <a:buFont typeface="Arial" panose="020B0604020202020204" pitchFamily="34" charset="0"/>
                        <a:buChar char="•"/>
                      </a:pPr>
                      <a:r>
                        <a:rPr lang="en-IN" baseline="0" dirty="0" smtClean="0"/>
                        <a:t>Unstable product/service demand patterns</a:t>
                      </a:r>
                    </a:p>
                    <a:p>
                      <a:pPr marL="285750" indent="-285750">
                        <a:buFont typeface="Arial" panose="020B0604020202020204" pitchFamily="34" charset="0"/>
                        <a:buChar char="•"/>
                      </a:pPr>
                      <a:r>
                        <a:rPr lang="en-IN" baseline="0" dirty="0" smtClean="0"/>
                        <a:t>Small organizational size, poor management Practices(crisis management)</a:t>
                      </a:r>
                    </a:p>
                    <a:p>
                      <a:pPr marL="0" indent="0">
                        <a:buFont typeface="Arial" panose="020B0604020202020204" pitchFamily="34" charset="0"/>
                        <a:buNone/>
                      </a:pPr>
                      <a:endParaRPr lang="en-IN" dirty="0"/>
                    </a:p>
                  </a:txBody>
                  <a:tcPr/>
                </a:tc>
                <a:tc>
                  <a:txBody>
                    <a:bodyPr/>
                    <a:lstStyle/>
                    <a:p>
                      <a:pPr marL="285750" indent="-285750">
                        <a:buFont typeface="Arial" panose="020B0604020202020204" pitchFamily="34" charset="0"/>
                        <a:buChar char="•"/>
                      </a:pPr>
                      <a:r>
                        <a:rPr lang="en-IN" dirty="0" smtClean="0"/>
                        <a:t>Strong</a:t>
                      </a:r>
                      <a:r>
                        <a:rPr lang="en-IN" baseline="0" dirty="0" smtClean="0"/>
                        <a:t> competitive position</a:t>
                      </a:r>
                    </a:p>
                    <a:p>
                      <a:pPr marL="285750" indent="-285750">
                        <a:buFont typeface="Arial" panose="020B0604020202020204" pitchFamily="34" charset="0"/>
                        <a:buChar char="•"/>
                      </a:pPr>
                      <a:r>
                        <a:rPr lang="en-IN" baseline="0" dirty="0" smtClean="0"/>
                        <a:t>Evolutionary, rather than rapid, social, political and technological change</a:t>
                      </a:r>
                    </a:p>
                    <a:p>
                      <a:pPr marL="285750" indent="-285750">
                        <a:buFont typeface="Arial" panose="020B0604020202020204" pitchFamily="34" charset="0"/>
                        <a:buChar char="•"/>
                      </a:pPr>
                      <a:r>
                        <a:rPr lang="en-IN" baseline="0" dirty="0" smtClean="0"/>
                        <a:t>Stable demand patterns</a:t>
                      </a:r>
                    </a:p>
                    <a:p>
                      <a:pPr marL="285750" indent="-285750">
                        <a:buFont typeface="Arial" panose="020B0604020202020204" pitchFamily="34" charset="0"/>
                        <a:buChar char="•"/>
                      </a:pPr>
                      <a:r>
                        <a:rPr lang="en-IN" baseline="0" dirty="0" smtClean="0"/>
                        <a:t>Strong management practices</a:t>
                      </a:r>
                      <a:endParaRPr lang="en-IN" dirty="0"/>
                    </a:p>
                  </a:txBody>
                  <a:tcPr/>
                </a:tc>
              </a:tr>
            </a:tbl>
          </a:graphicData>
        </a:graphic>
      </p:graphicFrame>
    </p:spTree>
    <p:extLst>
      <p:ext uri="{BB962C8B-B14F-4D97-AF65-F5344CB8AC3E}">
        <p14:creationId xmlns:p14="http://schemas.microsoft.com/office/powerpoint/2010/main" val="174830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Labour Market</a:t>
            </a:r>
          </a:p>
          <a:p>
            <a:pPr marL="457200" lvl="1" indent="0">
              <a:buNone/>
            </a:pPr>
            <a:r>
              <a:rPr lang="en-IN" dirty="0" smtClean="0"/>
              <a:t>It comprises people with skills and abilities that can be trapped as and when need arises.</a:t>
            </a:r>
          </a:p>
          <a:p>
            <a:pPr marL="457200" lvl="1" indent="0">
              <a:buNone/>
            </a:pPr>
            <a:r>
              <a:rPr lang="en-IN" dirty="0" smtClean="0"/>
              <a:t>It includes:</a:t>
            </a:r>
          </a:p>
          <a:p>
            <a:pPr marL="457200" lvl="1" indent="0">
              <a:buNone/>
            </a:pPr>
            <a:r>
              <a:rPr lang="en-IN" dirty="0" smtClean="0"/>
              <a:t>The size, age, gender and educational composition of the population</a:t>
            </a:r>
          </a:p>
          <a:p>
            <a:pPr marL="457200" lvl="1" indent="0">
              <a:buNone/>
            </a:pPr>
            <a:r>
              <a:rPr lang="en-IN" dirty="0" smtClean="0"/>
              <a:t>The demand for goods and services in the country</a:t>
            </a:r>
          </a:p>
          <a:p>
            <a:pPr marL="457200" lvl="1" indent="0">
              <a:buNone/>
            </a:pPr>
            <a:r>
              <a:rPr lang="en-IN" dirty="0" smtClean="0"/>
              <a:t>The nature of production technology</a:t>
            </a:r>
          </a:p>
          <a:p>
            <a:pPr marL="457200" lvl="1" indent="0">
              <a:buNone/>
            </a:pPr>
            <a:r>
              <a:rPr lang="en-IN" dirty="0" smtClean="0"/>
              <a:t>Employability of the people</a:t>
            </a:r>
            <a:endParaRPr lang="en-IN" dirty="0"/>
          </a:p>
        </p:txBody>
      </p:sp>
    </p:spTree>
    <p:extLst>
      <p:ext uri="{BB962C8B-B14F-4D97-AF65-F5344CB8AC3E}">
        <p14:creationId xmlns:p14="http://schemas.microsoft.com/office/powerpoint/2010/main" val="708227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Outsourcing</a:t>
            </a:r>
            <a:endParaRPr lang="en-IN" b="1" dirty="0"/>
          </a:p>
          <a:p>
            <a:pPr marL="0" indent="0">
              <a:buNone/>
            </a:pPr>
            <a:r>
              <a:rPr lang="en-IN" b="1" dirty="0" smtClean="0"/>
              <a:t>	</a:t>
            </a:r>
            <a:r>
              <a:rPr lang="en-IN" dirty="0"/>
              <a:t>I</a:t>
            </a:r>
            <a:r>
              <a:rPr lang="en-IN" dirty="0" smtClean="0"/>
              <a:t>t means organizations outsource part of their work to outside parties 	either in the form of subcontracting or ancillarisation.</a:t>
            </a:r>
          </a:p>
          <a:p>
            <a:pPr marL="0" indent="0">
              <a:buNone/>
            </a:pPr>
            <a:r>
              <a:rPr lang="en-IN" b="1" dirty="0" smtClean="0"/>
              <a:t>	</a:t>
            </a:r>
            <a:r>
              <a:rPr lang="en-IN" dirty="0" smtClean="0"/>
              <a:t>It is a regular feature both in the public sector as well as in the private 	sector</a:t>
            </a:r>
          </a:p>
          <a:p>
            <a:pPr marL="0" indent="0">
              <a:buNone/>
            </a:pPr>
            <a:r>
              <a:rPr lang="en-IN" dirty="0"/>
              <a:t>	</a:t>
            </a:r>
          </a:p>
        </p:txBody>
      </p:sp>
    </p:spTree>
    <p:extLst>
      <p:ext uri="{BB962C8B-B14F-4D97-AF65-F5344CB8AC3E}">
        <p14:creationId xmlns:p14="http://schemas.microsoft.com/office/powerpoint/2010/main" val="405059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3200" dirty="0">
                <a:latin typeface="Georgia" pitchFamily="18" charset="0"/>
              </a:rPr>
              <a:t>Macro Dimensions of HR Planning.</a:t>
            </a:r>
          </a:p>
        </p:txBody>
      </p:sp>
      <p:sp>
        <p:nvSpPr>
          <p:cNvPr id="11267" name="Rectangle 3"/>
          <p:cNvSpPr>
            <a:spLocks noGrp="1" noChangeArrowheads="1"/>
          </p:cNvSpPr>
          <p:nvPr>
            <p:ph type="body" idx="1"/>
          </p:nvPr>
        </p:nvSpPr>
        <p:spPr/>
        <p:txBody>
          <a:bodyPr>
            <a:normAutofit lnSpcReduction="10000"/>
          </a:bodyPr>
          <a:lstStyle/>
          <a:p>
            <a:pPr eaLnBrk="1" hangingPunct="1"/>
            <a:endParaRPr lang="en-US" dirty="0" smtClean="0"/>
          </a:p>
          <a:p>
            <a:pPr eaLnBrk="1" hangingPunct="1"/>
            <a:r>
              <a:rPr lang="en-US" sz="3200" dirty="0">
                <a:latin typeface="Georgia" pitchFamily="18" charset="0"/>
              </a:rPr>
              <a:t> Labor market.</a:t>
            </a:r>
          </a:p>
          <a:p>
            <a:pPr eaLnBrk="1" hangingPunct="1"/>
            <a:r>
              <a:rPr lang="en-US" sz="3200" dirty="0">
                <a:latin typeface="Georgia" pitchFamily="18" charset="0"/>
              </a:rPr>
              <a:t>Globalization.</a:t>
            </a:r>
          </a:p>
          <a:p>
            <a:pPr eaLnBrk="1" hangingPunct="1"/>
            <a:r>
              <a:rPr lang="en-US" sz="3200" dirty="0">
                <a:latin typeface="Georgia" pitchFamily="18" charset="0"/>
              </a:rPr>
              <a:t>Changing Demographics.</a:t>
            </a:r>
          </a:p>
          <a:p>
            <a:pPr eaLnBrk="1" hangingPunct="1"/>
            <a:r>
              <a:rPr lang="en-US" sz="3200" dirty="0">
                <a:latin typeface="Georgia" pitchFamily="18" charset="0"/>
              </a:rPr>
              <a:t>Technology.</a:t>
            </a:r>
          </a:p>
          <a:p>
            <a:pPr eaLnBrk="1" hangingPunct="1"/>
            <a:r>
              <a:rPr lang="en-US" sz="3200" dirty="0">
                <a:latin typeface="Georgia" pitchFamily="18" charset="0"/>
              </a:rPr>
              <a:t>Legislation.</a:t>
            </a:r>
          </a:p>
          <a:p>
            <a:pPr eaLnBrk="1" hangingPunct="1"/>
            <a:endParaRPr lang="en-US" sz="3200" dirty="0">
              <a:latin typeface="Georgia" pitchFamily="18" charset="0"/>
            </a:endParaRPr>
          </a:p>
        </p:txBody>
      </p:sp>
    </p:spTree>
    <p:extLst>
      <p:ext uri="{BB962C8B-B14F-4D97-AF65-F5344CB8AC3E}">
        <p14:creationId xmlns:p14="http://schemas.microsoft.com/office/powerpoint/2010/main" val="2772144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dirty="0">
                <a:latin typeface="Georgia" pitchFamily="18" charset="0"/>
              </a:rPr>
              <a:t>Micro Dimensions of HR Planning</a:t>
            </a:r>
            <a:r>
              <a:rPr lang="en-US" sz="4667" dirty="0"/>
              <a:t>.</a:t>
            </a:r>
          </a:p>
        </p:txBody>
      </p:sp>
      <p:sp>
        <p:nvSpPr>
          <p:cNvPr id="12291" name="Rectangle 3"/>
          <p:cNvSpPr>
            <a:spLocks noGrp="1" noChangeArrowheads="1"/>
          </p:cNvSpPr>
          <p:nvPr>
            <p:ph type="body" idx="1"/>
          </p:nvPr>
        </p:nvSpPr>
        <p:spPr/>
        <p:txBody>
          <a:bodyPr>
            <a:normAutofit lnSpcReduction="10000"/>
          </a:bodyPr>
          <a:lstStyle/>
          <a:p>
            <a:pPr eaLnBrk="1" hangingPunct="1"/>
            <a:endParaRPr lang="en-US" dirty="0" smtClean="0"/>
          </a:p>
          <a:p>
            <a:pPr eaLnBrk="1" hangingPunct="1"/>
            <a:r>
              <a:rPr lang="en-US" sz="3200" dirty="0">
                <a:latin typeface="Georgia" pitchFamily="18" charset="0"/>
              </a:rPr>
              <a:t>Organization Restructuring.</a:t>
            </a:r>
          </a:p>
          <a:p>
            <a:pPr eaLnBrk="1" hangingPunct="1"/>
            <a:r>
              <a:rPr lang="en-US" sz="3200" dirty="0">
                <a:latin typeface="Georgia" pitchFamily="18" charset="0"/>
              </a:rPr>
              <a:t>Management Processes.</a:t>
            </a:r>
          </a:p>
          <a:p>
            <a:pPr eaLnBrk="1" hangingPunct="1"/>
            <a:r>
              <a:rPr lang="en-US" sz="3200" dirty="0">
                <a:latin typeface="Georgia" pitchFamily="18" charset="0"/>
              </a:rPr>
              <a:t>Corporate policy.</a:t>
            </a:r>
          </a:p>
          <a:p>
            <a:pPr eaLnBrk="1" hangingPunct="1"/>
            <a:r>
              <a:rPr lang="en-US" sz="3200" dirty="0">
                <a:latin typeface="Georgia" pitchFamily="18" charset="0"/>
              </a:rPr>
              <a:t>Competitiveness for the skills.</a:t>
            </a:r>
          </a:p>
          <a:p>
            <a:pPr eaLnBrk="1" hangingPunct="1"/>
            <a:r>
              <a:rPr lang="en-US" sz="3200" dirty="0">
                <a:latin typeface="Georgia" pitchFamily="18" charset="0"/>
              </a:rPr>
              <a:t>Trade union Pressures.</a:t>
            </a:r>
          </a:p>
        </p:txBody>
      </p:sp>
    </p:spTree>
    <p:extLst>
      <p:ext uri="{BB962C8B-B14F-4D97-AF65-F5344CB8AC3E}">
        <p14:creationId xmlns:p14="http://schemas.microsoft.com/office/powerpoint/2010/main" val="61682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HR PLANNING</a:t>
            </a:r>
            <a:endParaRPr lang="en-IN" dirty="0"/>
          </a:p>
        </p:txBody>
      </p:sp>
      <p:sp>
        <p:nvSpPr>
          <p:cNvPr id="3" name="Content Placeholder 2"/>
          <p:cNvSpPr>
            <a:spLocks noGrp="1"/>
          </p:cNvSpPr>
          <p:nvPr>
            <p:ph idx="1"/>
          </p:nvPr>
        </p:nvSpPr>
        <p:spPr/>
        <p:txBody>
          <a:bodyPr/>
          <a:lstStyle/>
          <a:p>
            <a:r>
              <a:rPr lang="en-IN" sz="3200" i="1" dirty="0" smtClean="0"/>
              <a:t>It is the process of forecasting a firm’s future demand for, and supply of, the right type of people in right number.</a:t>
            </a:r>
          </a:p>
          <a:p>
            <a:endParaRPr lang="en-IN" dirty="0"/>
          </a:p>
        </p:txBody>
      </p:sp>
    </p:spTree>
    <p:extLst>
      <p:ext uri="{BB962C8B-B14F-4D97-AF65-F5344CB8AC3E}">
        <p14:creationId xmlns:p14="http://schemas.microsoft.com/office/powerpoint/2010/main" val="210869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blackWhite">
          <a:xfrm>
            <a:off x="2912535" y="1219200"/>
            <a:ext cx="3145367" cy="381000"/>
          </a:xfrm>
          <a:prstGeom prst="rect">
            <a:avLst/>
          </a:prstGeom>
          <a:solidFill>
            <a:schemeClr val="accent2"/>
          </a:solidFill>
          <a:ln w="317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a:spcBef>
                <a:spcPct val="50000"/>
              </a:spcBef>
              <a:defRPr/>
            </a:pPr>
            <a:r>
              <a:rPr lang="en-US" sz="1867" b="1">
                <a:solidFill>
                  <a:schemeClr val="bg1"/>
                </a:solidFill>
                <a:effectLst>
                  <a:outerShdw blurRad="38100" dist="38100" dir="2700000" algn="tl">
                    <a:srgbClr val="000000"/>
                  </a:outerShdw>
                </a:effectLst>
              </a:rPr>
              <a:t>FORECASTING DEMAND</a:t>
            </a:r>
          </a:p>
        </p:txBody>
      </p:sp>
      <p:sp>
        <p:nvSpPr>
          <p:cNvPr id="13317" name="Rectangle 3"/>
          <p:cNvSpPr>
            <a:spLocks noGrp="1" noChangeArrowheads="1"/>
          </p:cNvSpPr>
          <p:nvPr>
            <p:ph type="title"/>
          </p:nvPr>
        </p:nvSpPr>
        <p:spPr>
          <a:xfrm>
            <a:off x="1199456" y="457200"/>
            <a:ext cx="10382944" cy="914400"/>
          </a:xfrm>
        </p:spPr>
        <p:txBody>
          <a:bodyPr>
            <a:normAutofit/>
          </a:bodyPr>
          <a:lstStyle/>
          <a:p>
            <a:r>
              <a:rPr lang="en-US" sz="3200" dirty="0">
                <a:latin typeface="Georgia" pitchFamily="18" charset="0"/>
              </a:rPr>
              <a:t>Human Resource Planning Model</a:t>
            </a:r>
          </a:p>
        </p:txBody>
      </p:sp>
      <p:sp>
        <p:nvSpPr>
          <p:cNvPr id="13318" name="Text Box 5"/>
          <p:cNvSpPr txBox="1">
            <a:spLocks noChangeArrowheads="1"/>
          </p:cNvSpPr>
          <p:nvPr/>
        </p:nvSpPr>
        <p:spPr bwMode="auto">
          <a:xfrm>
            <a:off x="9042400" y="6043280"/>
            <a:ext cx="2438400" cy="205121"/>
          </a:xfrm>
          <a:prstGeom prst="rect">
            <a:avLst/>
          </a:prstGeom>
          <a:noFill/>
          <a:ln w="9525">
            <a:noFill/>
            <a:miter lim="800000"/>
            <a:headEnd/>
            <a:tailEnd/>
          </a:ln>
        </p:spPr>
        <p:txBody>
          <a:bodyPr lIns="0" tIns="0" rIns="0" bIns="0" anchor="b">
            <a:spAutoFit/>
          </a:bodyPr>
          <a:lstStyle/>
          <a:p>
            <a:pPr algn="r">
              <a:spcBef>
                <a:spcPct val="50000"/>
              </a:spcBef>
            </a:pPr>
            <a:r>
              <a:rPr lang="en-US" sz="1333" b="1"/>
              <a:t> </a:t>
            </a:r>
          </a:p>
        </p:txBody>
      </p:sp>
      <p:sp>
        <p:nvSpPr>
          <p:cNvPr id="132102" name="Text Box 6"/>
          <p:cNvSpPr txBox="1">
            <a:spLocks noChangeArrowheads="1"/>
          </p:cNvSpPr>
          <p:nvPr/>
        </p:nvSpPr>
        <p:spPr bwMode="blackWhite">
          <a:xfrm>
            <a:off x="812800" y="1508787"/>
            <a:ext cx="3657600" cy="2496277"/>
          </a:xfrm>
          <a:prstGeom prst="rect">
            <a:avLst/>
          </a:prstGeom>
          <a:solidFill>
            <a:srgbClr val="336699"/>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dirty="0">
                <a:solidFill>
                  <a:schemeClr val="bg1"/>
                </a:solidFill>
                <a:effectLst>
                  <a:outerShdw blurRad="38100" dist="38100" dir="2700000" algn="tl">
                    <a:srgbClr val="000000"/>
                  </a:outerShdw>
                </a:effectLst>
              </a:rPr>
              <a:t>Considerations</a:t>
            </a:r>
          </a:p>
          <a:p>
            <a:pPr>
              <a:spcBef>
                <a:spcPct val="20000"/>
              </a:spcBef>
              <a:buFontTx/>
              <a:buChar char="•"/>
              <a:defRPr/>
            </a:pPr>
            <a:r>
              <a:rPr lang="en-US" sz="1867" b="1" dirty="0">
                <a:solidFill>
                  <a:schemeClr val="bg1"/>
                </a:solidFill>
                <a:effectLst>
                  <a:outerShdw blurRad="38100" dist="38100" dir="2700000" algn="tl">
                    <a:srgbClr val="000000"/>
                  </a:outerShdw>
                </a:effectLst>
              </a:rPr>
              <a:t> Product/service demand</a:t>
            </a:r>
          </a:p>
          <a:p>
            <a:pPr>
              <a:spcBef>
                <a:spcPct val="20000"/>
              </a:spcBef>
              <a:buFontTx/>
              <a:buChar char="•"/>
              <a:defRPr/>
            </a:pPr>
            <a:r>
              <a:rPr lang="en-US" sz="1867" b="1" dirty="0">
                <a:solidFill>
                  <a:schemeClr val="bg1"/>
                </a:solidFill>
                <a:effectLst>
                  <a:outerShdw blurRad="38100" dist="38100" dir="2700000" algn="tl">
                    <a:srgbClr val="000000"/>
                  </a:outerShdw>
                </a:effectLst>
              </a:rPr>
              <a:t> Technology</a:t>
            </a:r>
          </a:p>
          <a:p>
            <a:pPr>
              <a:spcBef>
                <a:spcPct val="20000"/>
              </a:spcBef>
              <a:buFontTx/>
              <a:buChar char="•"/>
              <a:defRPr/>
            </a:pPr>
            <a:r>
              <a:rPr lang="en-US" sz="1867" b="1" dirty="0">
                <a:solidFill>
                  <a:schemeClr val="bg1"/>
                </a:solidFill>
                <a:effectLst>
                  <a:outerShdw blurRad="38100" dist="38100" dir="2700000" algn="tl">
                    <a:srgbClr val="000000"/>
                  </a:outerShdw>
                </a:effectLst>
              </a:rPr>
              <a:t> Financial resources</a:t>
            </a:r>
          </a:p>
          <a:p>
            <a:pPr>
              <a:spcBef>
                <a:spcPct val="20000"/>
              </a:spcBef>
              <a:buFontTx/>
              <a:buChar char="•"/>
              <a:defRPr/>
            </a:pPr>
            <a:r>
              <a:rPr lang="en-US" sz="1867" b="1" dirty="0">
                <a:solidFill>
                  <a:schemeClr val="bg1"/>
                </a:solidFill>
                <a:effectLst>
                  <a:outerShdw blurRad="38100" dist="38100" dir="2700000" algn="tl">
                    <a:srgbClr val="000000"/>
                  </a:outerShdw>
                </a:effectLst>
              </a:rPr>
              <a:t> Absenteeism/turnover</a:t>
            </a:r>
          </a:p>
          <a:p>
            <a:pPr>
              <a:spcBef>
                <a:spcPct val="20000"/>
              </a:spcBef>
              <a:buFontTx/>
              <a:buChar char="•"/>
              <a:defRPr/>
            </a:pPr>
            <a:r>
              <a:rPr lang="en-US" sz="1867" b="1" dirty="0">
                <a:solidFill>
                  <a:schemeClr val="bg1"/>
                </a:solidFill>
                <a:effectLst>
                  <a:outerShdw blurRad="38100" dist="38100" dir="2700000" algn="tl">
                    <a:srgbClr val="000000"/>
                  </a:outerShdw>
                </a:effectLst>
              </a:rPr>
              <a:t> Organizational growth</a:t>
            </a:r>
          </a:p>
          <a:p>
            <a:pPr>
              <a:spcBef>
                <a:spcPct val="20000"/>
              </a:spcBef>
              <a:buFontTx/>
              <a:buChar char="•"/>
              <a:defRPr/>
            </a:pPr>
            <a:r>
              <a:rPr lang="en-US" sz="1867" b="1" dirty="0">
                <a:solidFill>
                  <a:schemeClr val="bg1"/>
                </a:solidFill>
                <a:effectLst>
                  <a:outerShdw blurRad="38100" dist="38100" dir="2700000" algn="tl">
                    <a:srgbClr val="000000"/>
                  </a:outerShdw>
                </a:effectLst>
              </a:rPr>
              <a:t> Management philosophy</a:t>
            </a:r>
          </a:p>
        </p:txBody>
      </p:sp>
      <p:sp>
        <p:nvSpPr>
          <p:cNvPr id="132103" name="Text Box 7"/>
          <p:cNvSpPr txBox="1">
            <a:spLocks noChangeArrowheads="1"/>
          </p:cNvSpPr>
          <p:nvPr/>
        </p:nvSpPr>
        <p:spPr bwMode="blackWhite">
          <a:xfrm>
            <a:off x="4470400" y="1600200"/>
            <a:ext cx="3657600" cy="1981200"/>
          </a:xfrm>
          <a:prstGeom prst="rect">
            <a:avLst/>
          </a:prstGeom>
          <a:solidFill>
            <a:srgbClr val="CC6600"/>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dirty="0">
                <a:solidFill>
                  <a:schemeClr val="bg1"/>
                </a:solidFill>
                <a:effectLst>
                  <a:outerShdw blurRad="38100" dist="38100" dir="2700000" algn="tl">
                    <a:srgbClr val="000000"/>
                  </a:outerShdw>
                </a:effectLst>
              </a:rPr>
              <a:t>Techniques</a:t>
            </a:r>
          </a:p>
          <a:p>
            <a:pPr>
              <a:spcBef>
                <a:spcPct val="20000"/>
              </a:spcBef>
              <a:buFontTx/>
              <a:buChar char="•"/>
              <a:defRPr/>
            </a:pPr>
            <a:r>
              <a:rPr lang="en-US" sz="1867" b="1" dirty="0">
                <a:solidFill>
                  <a:schemeClr val="bg1"/>
                </a:solidFill>
                <a:effectLst>
                  <a:outerShdw blurRad="38100" dist="38100" dir="2700000" algn="tl">
                    <a:srgbClr val="000000"/>
                  </a:outerShdw>
                </a:effectLst>
              </a:rPr>
              <a:t> Trend analysis</a:t>
            </a:r>
          </a:p>
          <a:p>
            <a:pPr>
              <a:spcBef>
                <a:spcPct val="20000"/>
              </a:spcBef>
              <a:buFontTx/>
              <a:buChar char="•"/>
              <a:defRPr/>
            </a:pPr>
            <a:r>
              <a:rPr lang="en-US" sz="1867" b="1" dirty="0">
                <a:solidFill>
                  <a:schemeClr val="bg1"/>
                </a:solidFill>
                <a:effectLst>
                  <a:outerShdw blurRad="38100" dist="38100" dir="2700000" algn="tl">
                    <a:srgbClr val="000000"/>
                  </a:outerShdw>
                </a:effectLst>
              </a:rPr>
              <a:t> Managerial estimates</a:t>
            </a:r>
          </a:p>
          <a:p>
            <a:pPr>
              <a:spcBef>
                <a:spcPct val="20000"/>
              </a:spcBef>
              <a:buFontTx/>
              <a:buChar char="•"/>
              <a:defRPr/>
            </a:pPr>
            <a:r>
              <a:rPr lang="en-US" sz="1867" b="1" dirty="0">
                <a:solidFill>
                  <a:schemeClr val="bg1"/>
                </a:solidFill>
                <a:effectLst>
                  <a:outerShdw blurRad="38100" dist="38100" dir="2700000" algn="tl">
                    <a:srgbClr val="000000"/>
                  </a:outerShdw>
                </a:effectLst>
              </a:rPr>
              <a:t> Delphi technique</a:t>
            </a:r>
          </a:p>
        </p:txBody>
      </p:sp>
      <p:sp>
        <p:nvSpPr>
          <p:cNvPr id="132104" name="Text Box 8"/>
          <p:cNvSpPr txBox="1">
            <a:spLocks noChangeArrowheads="1"/>
          </p:cNvSpPr>
          <p:nvPr/>
        </p:nvSpPr>
        <p:spPr bwMode="blackWhite">
          <a:xfrm>
            <a:off x="812800" y="4101075"/>
            <a:ext cx="3657600" cy="2756925"/>
          </a:xfrm>
          <a:prstGeom prst="rect">
            <a:avLst/>
          </a:prstGeom>
          <a:solidFill>
            <a:srgbClr val="CC6600"/>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dirty="0">
                <a:solidFill>
                  <a:schemeClr val="bg1"/>
                </a:solidFill>
                <a:effectLst>
                  <a:outerShdw blurRad="38100" dist="38100" dir="2700000" algn="tl">
                    <a:srgbClr val="000000"/>
                  </a:outerShdw>
                </a:effectLst>
              </a:rPr>
              <a:t>Techniques</a:t>
            </a:r>
          </a:p>
          <a:p>
            <a:pPr>
              <a:spcBef>
                <a:spcPct val="20000"/>
              </a:spcBef>
              <a:buFontTx/>
              <a:buChar char="•"/>
              <a:defRPr/>
            </a:pPr>
            <a:r>
              <a:rPr lang="en-US" sz="1867" b="1" dirty="0">
                <a:solidFill>
                  <a:schemeClr val="bg1"/>
                </a:solidFill>
                <a:effectLst>
                  <a:outerShdw blurRad="38100" dist="38100" dir="2700000" algn="tl">
                    <a:srgbClr val="000000"/>
                  </a:outerShdw>
                </a:effectLst>
              </a:rPr>
              <a:t> Staffing tables</a:t>
            </a:r>
          </a:p>
          <a:p>
            <a:pPr>
              <a:spcBef>
                <a:spcPct val="20000"/>
              </a:spcBef>
              <a:buFontTx/>
              <a:buChar char="•"/>
              <a:defRPr/>
            </a:pPr>
            <a:r>
              <a:rPr lang="en-US" sz="1867" b="1" dirty="0">
                <a:solidFill>
                  <a:schemeClr val="bg1"/>
                </a:solidFill>
                <a:effectLst>
                  <a:outerShdw blurRad="38100" dist="38100" dir="2700000" algn="tl">
                    <a:srgbClr val="000000"/>
                  </a:outerShdw>
                </a:effectLst>
              </a:rPr>
              <a:t> Markov analysis</a:t>
            </a:r>
          </a:p>
          <a:p>
            <a:pPr>
              <a:spcBef>
                <a:spcPct val="20000"/>
              </a:spcBef>
              <a:buFontTx/>
              <a:buChar char="•"/>
              <a:defRPr/>
            </a:pPr>
            <a:r>
              <a:rPr lang="en-US" sz="1867" b="1" dirty="0">
                <a:solidFill>
                  <a:schemeClr val="bg1"/>
                </a:solidFill>
                <a:effectLst>
                  <a:outerShdw blurRad="38100" dist="38100" dir="2700000" algn="tl">
                    <a:srgbClr val="000000"/>
                  </a:outerShdw>
                </a:effectLst>
              </a:rPr>
              <a:t> Skills inventories</a:t>
            </a:r>
          </a:p>
          <a:p>
            <a:pPr>
              <a:spcBef>
                <a:spcPct val="20000"/>
              </a:spcBef>
              <a:buFontTx/>
              <a:buChar char="•"/>
              <a:defRPr/>
            </a:pPr>
            <a:r>
              <a:rPr lang="en-US" sz="1867" b="1" dirty="0">
                <a:solidFill>
                  <a:schemeClr val="bg1"/>
                </a:solidFill>
                <a:effectLst>
                  <a:outerShdw blurRad="38100" dist="38100" dir="2700000" algn="tl">
                    <a:srgbClr val="000000"/>
                  </a:outerShdw>
                </a:effectLst>
              </a:rPr>
              <a:t> Management inventories</a:t>
            </a:r>
          </a:p>
          <a:p>
            <a:pPr>
              <a:spcBef>
                <a:spcPct val="20000"/>
              </a:spcBef>
              <a:buFontTx/>
              <a:buChar char="•"/>
              <a:defRPr/>
            </a:pPr>
            <a:r>
              <a:rPr lang="en-US" sz="1867" b="1" dirty="0">
                <a:solidFill>
                  <a:schemeClr val="bg1"/>
                </a:solidFill>
                <a:effectLst>
                  <a:outerShdw blurRad="38100" dist="38100" dir="2700000" algn="tl">
                    <a:srgbClr val="000000"/>
                  </a:outerShdw>
                </a:effectLst>
              </a:rPr>
              <a:t> Replacement charts</a:t>
            </a:r>
          </a:p>
          <a:p>
            <a:pPr>
              <a:spcBef>
                <a:spcPct val="20000"/>
              </a:spcBef>
              <a:buFontTx/>
              <a:buChar char="•"/>
              <a:defRPr/>
            </a:pPr>
            <a:r>
              <a:rPr lang="en-US" sz="1867" b="1" dirty="0">
                <a:solidFill>
                  <a:schemeClr val="bg1"/>
                </a:solidFill>
                <a:effectLst>
                  <a:outerShdw blurRad="38100" dist="38100" dir="2700000" algn="tl">
                    <a:srgbClr val="000000"/>
                  </a:outerShdw>
                </a:effectLst>
              </a:rPr>
              <a:t> Succession Planning</a:t>
            </a:r>
          </a:p>
        </p:txBody>
      </p:sp>
      <p:sp>
        <p:nvSpPr>
          <p:cNvPr id="132105" name="Text Box 9"/>
          <p:cNvSpPr txBox="1">
            <a:spLocks noChangeArrowheads="1"/>
          </p:cNvSpPr>
          <p:nvPr/>
        </p:nvSpPr>
        <p:spPr bwMode="blackWhite">
          <a:xfrm>
            <a:off x="4470400" y="3886200"/>
            <a:ext cx="3657600" cy="2423120"/>
          </a:xfrm>
          <a:prstGeom prst="rect">
            <a:avLst/>
          </a:prstGeom>
          <a:solidFill>
            <a:srgbClr val="336699"/>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dirty="0">
                <a:solidFill>
                  <a:schemeClr val="bg1"/>
                </a:solidFill>
                <a:effectLst>
                  <a:outerShdw blurRad="38100" dist="38100" dir="2700000" algn="tl">
                    <a:srgbClr val="000000"/>
                  </a:outerShdw>
                </a:effectLst>
              </a:rPr>
              <a:t>External Considerations</a:t>
            </a:r>
          </a:p>
          <a:p>
            <a:pPr>
              <a:spcBef>
                <a:spcPct val="20000"/>
              </a:spcBef>
              <a:buFontTx/>
              <a:buChar char="•"/>
              <a:defRPr/>
            </a:pPr>
            <a:r>
              <a:rPr lang="en-US" sz="1867" b="1" dirty="0">
                <a:solidFill>
                  <a:schemeClr val="bg1"/>
                </a:solidFill>
                <a:effectLst>
                  <a:outerShdw blurRad="38100" dist="38100" dir="2700000" algn="tl">
                    <a:srgbClr val="000000"/>
                  </a:outerShdw>
                </a:effectLst>
              </a:rPr>
              <a:t> Demographic changes</a:t>
            </a:r>
          </a:p>
          <a:p>
            <a:pPr>
              <a:spcBef>
                <a:spcPct val="20000"/>
              </a:spcBef>
              <a:buFontTx/>
              <a:buChar char="•"/>
              <a:defRPr/>
            </a:pPr>
            <a:r>
              <a:rPr lang="en-US" sz="1867" b="1" dirty="0">
                <a:solidFill>
                  <a:schemeClr val="bg1"/>
                </a:solidFill>
                <a:effectLst>
                  <a:outerShdw blurRad="38100" dist="38100" dir="2700000" algn="tl">
                    <a:srgbClr val="000000"/>
                  </a:outerShdw>
                </a:effectLst>
              </a:rPr>
              <a:t> Education of the workforce</a:t>
            </a:r>
          </a:p>
          <a:p>
            <a:pPr>
              <a:spcBef>
                <a:spcPct val="20000"/>
              </a:spcBef>
              <a:buFontTx/>
              <a:buChar char="•"/>
              <a:defRPr/>
            </a:pPr>
            <a:r>
              <a:rPr lang="en-US" sz="1867" b="1" dirty="0">
                <a:solidFill>
                  <a:schemeClr val="bg1"/>
                </a:solidFill>
                <a:effectLst>
                  <a:outerShdw blurRad="38100" dist="38100" dir="2700000" algn="tl">
                    <a:srgbClr val="000000"/>
                  </a:outerShdw>
                </a:effectLst>
              </a:rPr>
              <a:t> </a:t>
            </a:r>
            <a:r>
              <a:rPr lang="en-US" sz="1867" b="1" dirty="0" err="1">
                <a:solidFill>
                  <a:schemeClr val="bg1"/>
                </a:solidFill>
                <a:effectLst>
                  <a:outerShdw blurRad="38100" dist="38100" dir="2700000" algn="tl">
                    <a:srgbClr val="000000"/>
                  </a:outerShdw>
                </a:effectLst>
              </a:rPr>
              <a:t>Labour</a:t>
            </a:r>
            <a:r>
              <a:rPr lang="en-US" sz="1867" b="1" dirty="0">
                <a:solidFill>
                  <a:schemeClr val="bg1"/>
                </a:solidFill>
                <a:effectLst>
                  <a:outerShdw blurRad="38100" dist="38100" dir="2700000" algn="tl">
                    <a:srgbClr val="000000"/>
                  </a:outerShdw>
                </a:effectLst>
              </a:rPr>
              <a:t> Mobility</a:t>
            </a:r>
          </a:p>
          <a:p>
            <a:pPr>
              <a:spcBef>
                <a:spcPct val="20000"/>
              </a:spcBef>
              <a:buFontTx/>
              <a:buChar char="•"/>
              <a:defRPr/>
            </a:pPr>
            <a:r>
              <a:rPr lang="en-US" sz="1867" b="1" dirty="0">
                <a:solidFill>
                  <a:schemeClr val="bg1"/>
                </a:solidFill>
                <a:effectLst>
                  <a:outerShdw blurRad="38100" dist="38100" dir="2700000" algn="tl">
                    <a:srgbClr val="000000"/>
                  </a:outerShdw>
                </a:effectLst>
              </a:rPr>
              <a:t> Government policies</a:t>
            </a:r>
          </a:p>
          <a:p>
            <a:pPr>
              <a:spcBef>
                <a:spcPct val="20000"/>
              </a:spcBef>
              <a:buFontTx/>
              <a:buChar char="•"/>
              <a:defRPr/>
            </a:pPr>
            <a:r>
              <a:rPr lang="en-US" sz="1867" b="1" dirty="0">
                <a:solidFill>
                  <a:schemeClr val="bg1"/>
                </a:solidFill>
                <a:effectLst>
                  <a:outerShdw blurRad="38100" dist="38100" dir="2700000" algn="tl">
                    <a:srgbClr val="000000"/>
                  </a:outerShdw>
                </a:effectLst>
              </a:rPr>
              <a:t> Unemployment rate</a:t>
            </a:r>
          </a:p>
        </p:txBody>
      </p:sp>
      <p:sp>
        <p:nvSpPr>
          <p:cNvPr id="132106" name="Text Box 10"/>
          <p:cNvSpPr txBox="1">
            <a:spLocks noChangeArrowheads="1"/>
          </p:cNvSpPr>
          <p:nvPr/>
        </p:nvSpPr>
        <p:spPr bwMode="blackWhite">
          <a:xfrm>
            <a:off x="3245562" y="6233120"/>
            <a:ext cx="3145367" cy="381000"/>
          </a:xfrm>
          <a:prstGeom prst="rect">
            <a:avLst/>
          </a:prstGeom>
          <a:solidFill>
            <a:srgbClr val="008000"/>
          </a:solidFill>
          <a:ln w="317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a:spcBef>
                <a:spcPct val="50000"/>
              </a:spcBef>
              <a:defRPr/>
            </a:pPr>
            <a:r>
              <a:rPr lang="en-US" sz="1867" b="1" dirty="0">
                <a:solidFill>
                  <a:schemeClr val="bg1"/>
                </a:solidFill>
                <a:effectLst>
                  <a:outerShdw blurRad="38100" dist="38100" dir="2700000" algn="tl">
                    <a:srgbClr val="000000"/>
                  </a:outerShdw>
                </a:effectLst>
              </a:rPr>
              <a:t>FORECASTING SUPPLY</a:t>
            </a:r>
          </a:p>
        </p:txBody>
      </p:sp>
      <p:sp>
        <p:nvSpPr>
          <p:cNvPr id="132107" name="Text Box 11"/>
          <p:cNvSpPr txBox="1">
            <a:spLocks noChangeArrowheads="1"/>
          </p:cNvSpPr>
          <p:nvPr/>
        </p:nvSpPr>
        <p:spPr bwMode="blackWhite">
          <a:xfrm>
            <a:off x="8636000" y="1600200"/>
            <a:ext cx="2844800" cy="838200"/>
          </a:xfrm>
          <a:prstGeom prst="rect">
            <a:avLst/>
          </a:prstGeom>
          <a:solidFill>
            <a:srgbClr val="008000"/>
          </a:solidFill>
          <a:ln w="317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a:spcBef>
                <a:spcPct val="50000"/>
              </a:spcBef>
              <a:defRPr/>
            </a:pPr>
            <a:r>
              <a:rPr lang="en-US" sz="1867" b="1">
                <a:solidFill>
                  <a:schemeClr val="bg1"/>
                </a:solidFill>
                <a:effectLst>
                  <a:outerShdw blurRad="38100" dist="38100" dir="2700000" algn="tl">
                    <a:srgbClr val="000000"/>
                  </a:outerShdw>
                </a:effectLst>
              </a:rPr>
              <a:t>BALANCING </a:t>
            </a:r>
            <a:br>
              <a:rPr lang="en-US" sz="1867" b="1">
                <a:solidFill>
                  <a:schemeClr val="bg1"/>
                </a:solidFill>
                <a:effectLst>
                  <a:outerShdw blurRad="38100" dist="38100" dir="2700000" algn="tl">
                    <a:srgbClr val="000000"/>
                  </a:outerShdw>
                </a:effectLst>
              </a:rPr>
            </a:br>
            <a:r>
              <a:rPr lang="en-US" sz="1867" b="1">
                <a:solidFill>
                  <a:schemeClr val="bg1"/>
                </a:solidFill>
                <a:effectLst>
                  <a:outerShdw blurRad="38100" dist="38100" dir="2700000" algn="tl">
                    <a:srgbClr val="000000"/>
                  </a:outerShdw>
                </a:effectLst>
              </a:rPr>
              <a:t>SUPPLY AND DEMAND</a:t>
            </a:r>
          </a:p>
        </p:txBody>
      </p:sp>
      <p:sp>
        <p:nvSpPr>
          <p:cNvPr id="132108" name="Text Box 12"/>
          <p:cNvSpPr txBox="1">
            <a:spLocks noChangeArrowheads="1"/>
          </p:cNvSpPr>
          <p:nvPr/>
        </p:nvSpPr>
        <p:spPr bwMode="blackWhite">
          <a:xfrm>
            <a:off x="8636000" y="2667000"/>
            <a:ext cx="2844800" cy="1447800"/>
          </a:xfrm>
          <a:prstGeom prst="rect">
            <a:avLst/>
          </a:prstGeom>
          <a:solidFill>
            <a:srgbClr val="CC9900"/>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a:solidFill>
                  <a:schemeClr val="bg1"/>
                </a:solidFill>
                <a:effectLst>
                  <a:outerShdw blurRad="38100" dist="38100" dir="2700000" algn="tl">
                    <a:srgbClr val="000000"/>
                  </a:outerShdw>
                </a:effectLst>
              </a:rPr>
              <a:t>(Shortage) Recruitment</a:t>
            </a:r>
          </a:p>
          <a:p>
            <a:pPr>
              <a:spcBef>
                <a:spcPct val="20000"/>
              </a:spcBef>
              <a:buFontTx/>
              <a:buChar char="•"/>
              <a:defRPr/>
            </a:pPr>
            <a:r>
              <a:rPr lang="en-US" sz="1867" b="1">
                <a:solidFill>
                  <a:schemeClr val="bg1"/>
                </a:solidFill>
                <a:effectLst>
                  <a:outerShdw blurRad="38100" dist="38100" dir="2700000" algn="tl">
                    <a:srgbClr val="000000"/>
                  </a:outerShdw>
                </a:effectLst>
              </a:rPr>
              <a:t> Full-time</a:t>
            </a:r>
          </a:p>
          <a:p>
            <a:pPr>
              <a:spcBef>
                <a:spcPct val="20000"/>
              </a:spcBef>
              <a:buFontTx/>
              <a:buChar char="•"/>
              <a:defRPr/>
            </a:pPr>
            <a:r>
              <a:rPr lang="en-US" sz="1867" b="1">
                <a:solidFill>
                  <a:schemeClr val="bg1"/>
                </a:solidFill>
                <a:effectLst>
                  <a:outerShdw blurRad="38100" dist="38100" dir="2700000" algn="tl">
                    <a:srgbClr val="000000"/>
                  </a:outerShdw>
                </a:effectLst>
              </a:rPr>
              <a:t> Part-time</a:t>
            </a:r>
          </a:p>
          <a:p>
            <a:pPr>
              <a:spcBef>
                <a:spcPct val="20000"/>
              </a:spcBef>
              <a:buFontTx/>
              <a:buChar char="•"/>
              <a:defRPr/>
            </a:pPr>
            <a:r>
              <a:rPr lang="en-US" sz="1867" b="1">
                <a:solidFill>
                  <a:schemeClr val="bg1"/>
                </a:solidFill>
                <a:effectLst>
                  <a:outerShdw blurRad="38100" dist="38100" dir="2700000" algn="tl">
                    <a:srgbClr val="000000"/>
                  </a:outerShdw>
                </a:effectLst>
              </a:rPr>
              <a:t> Recalls</a:t>
            </a:r>
          </a:p>
        </p:txBody>
      </p:sp>
      <p:sp>
        <p:nvSpPr>
          <p:cNvPr id="132109" name="Text Box 13"/>
          <p:cNvSpPr txBox="1">
            <a:spLocks noChangeArrowheads="1"/>
          </p:cNvSpPr>
          <p:nvPr/>
        </p:nvSpPr>
        <p:spPr bwMode="blackWhite">
          <a:xfrm>
            <a:off x="8636000" y="4114800"/>
            <a:ext cx="2844800" cy="2098509"/>
          </a:xfrm>
          <a:prstGeom prst="rect">
            <a:avLst/>
          </a:prstGeom>
          <a:solidFill>
            <a:srgbClr val="CC3300"/>
          </a:solidFill>
          <a:ln w="12700">
            <a:solidFill>
              <a:schemeClr val="tx1"/>
            </a:solidFill>
            <a:miter lim="800000"/>
            <a:headEnd/>
            <a:tailEnd/>
          </a:ln>
          <a:effectLst>
            <a:outerShdw dist="107763" dir="2700000" algn="ctr" rotWithShape="0">
              <a:schemeClr val="bg2">
                <a:alpha val="50000"/>
              </a:schemeClr>
            </a:outerShdw>
          </a:effectLst>
        </p:spPr>
        <p:txBody>
          <a:bodyPr tIns="121920"/>
          <a:lstStyle/>
          <a:p>
            <a:pPr algn="ctr">
              <a:spcBef>
                <a:spcPct val="20000"/>
              </a:spcBef>
              <a:defRPr/>
            </a:pPr>
            <a:r>
              <a:rPr lang="en-US" sz="2133" b="1" dirty="0">
                <a:solidFill>
                  <a:schemeClr val="bg1"/>
                </a:solidFill>
                <a:effectLst>
                  <a:outerShdw blurRad="38100" dist="38100" dir="2700000" algn="tl">
                    <a:srgbClr val="000000"/>
                  </a:outerShdw>
                </a:effectLst>
              </a:rPr>
              <a:t>(Surplus) Reductions</a:t>
            </a:r>
          </a:p>
          <a:p>
            <a:pPr>
              <a:spcBef>
                <a:spcPct val="20000"/>
              </a:spcBef>
              <a:buFontTx/>
              <a:buChar char="•"/>
              <a:defRPr/>
            </a:pPr>
            <a:r>
              <a:rPr lang="en-US" sz="1867" b="1" dirty="0">
                <a:solidFill>
                  <a:schemeClr val="bg1"/>
                </a:solidFill>
                <a:effectLst>
                  <a:outerShdw blurRad="38100" dist="38100" dir="2700000" algn="tl">
                    <a:srgbClr val="000000"/>
                  </a:outerShdw>
                </a:effectLst>
              </a:rPr>
              <a:t> Layoffs</a:t>
            </a:r>
          </a:p>
          <a:p>
            <a:pPr>
              <a:spcBef>
                <a:spcPct val="20000"/>
              </a:spcBef>
              <a:buFontTx/>
              <a:buChar char="•"/>
              <a:defRPr/>
            </a:pPr>
            <a:r>
              <a:rPr lang="en-US" sz="1867" b="1" dirty="0">
                <a:solidFill>
                  <a:schemeClr val="bg1"/>
                </a:solidFill>
                <a:effectLst>
                  <a:outerShdw blurRad="38100" dist="38100" dir="2700000" algn="tl">
                    <a:srgbClr val="000000"/>
                  </a:outerShdw>
                </a:effectLst>
              </a:rPr>
              <a:t> Terminations</a:t>
            </a:r>
          </a:p>
          <a:p>
            <a:pPr>
              <a:spcBef>
                <a:spcPct val="20000"/>
              </a:spcBef>
              <a:buFontTx/>
              <a:buChar char="•"/>
              <a:defRPr/>
            </a:pPr>
            <a:r>
              <a:rPr lang="en-US" sz="1867" b="1" dirty="0">
                <a:solidFill>
                  <a:schemeClr val="bg1"/>
                </a:solidFill>
                <a:effectLst>
                  <a:outerShdw blurRad="38100" dist="38100" dir="2700000" algn="tl">
                    <a:srgbClr val="000000"/>
                  </a:outerShdw>
                </a:effectLst>
              </a:rPr>
              <a:t> Demotions</a:t>
            </a:r>
          </a:p>
          <a:p>
            <a:pPr>
              <a:spcBef>
                <a:spcPct val="20000"/>
              </a:spcBef>
              <a:buFontTx/>
              <a:buChar char="•"/>
              <a:defRPr/>
            </a:pPr>
            <a:r>
              <a:rPr lang="en-US" sz="1867" b="1" dirty="0">
                <a:solidFill>
                  <a:schemeClr val="bg1"/>
                </a:solidFill>
                <a:effectLst>
                  <a:outerShdw blurRad="38100" dist="38100" dir="2700000" algn="tl">
                    <a:srgbClr val="000000"/>
                  </a:outerShdw>
                </a:effectLst>
              </a:rPr>
              <a:t> Retirements</a:t>
            </a:r>
          </a:p>
        </p:txBody>
      </p:sp>
      <p:sp>
        <p:nvSpPr>
          <p:cNvPr id="13327" name="AutoShape 14"/>
          <p:cNvSpPr>
            <a:spLocks noChangeArrowheads="1"/>
          </p:cNvSpPr>
          <p:nvPr/>
        </p:nvSpPr>
        <p:spPr bwMode="auto">
          <a:xfrm>
            <a:off x="8128000" y="3048000"/>
            <a:ext cx="508000" cy="457200"/>
          </a:xfrm>
          <a:prstGeom prst="rightArrow">
            <a:avLst>
              <a:gd name="adj1" fmla="val 53704"/>
              <a:gd name="adj2" fmla="val 49306"/>
            </a:avLst>
          </a:prstGeom>
          <a:solidFill>
            <a:srgbClr val="FF9900"/>
          </a:solidFill>
          <a:ln w="9525">
            <a:solidFill>
              <a:schemeClr val="tx1"/>
            </a:solidFill>
            <a:miter lim="800000"/>
            <a:headEnd/>
            <a:tailEnd/>
          </a:ln>
        </p:spPr>
        <p:txBody>
          <a:bodyPr wrap="none" anchor="ctr"/>
          <a:lstStyle/>
          <a:p>
            <a:endParaRPr lang="en-US" sz="2400"/>
          </a:p>
        </p:txBody>
      </p:sp>
      <p:sp>
        <p:nvSpPr>
          <p:cNvPr id="13328" name="AutoShape 15"/>
          <p:cNvSpPr>
            <a:spLocks noChangeArrowheads="1"/>
          </p:cNvSpPr>
          <p:nvPr/>
        </p:nvSpPr>
        <p:spPr bwMode="auto">
          <a:xfrm>
            <a:off x="8128000" y="4495800"/>
            <a:ext cx="508000" cy="457200"/>
          </a:xfrm>
          <a:prstGeom prst="rightArrow">
            <a:avLst>
              <a:gd name="adj1" fmla="val 53704"/>
              <a:gd name="adj2" fmla="val 49306"/>
            </a:avLst>
          </a:prstGeom>
          <a:solidFill>
            <a:srgbClr val="FF9900"/>
          </a:solidFill>
          <a:ln w="9525">
            <a:solidFill>
              <a:schemeClr val="tx1"/>
            </a:solidFill>
            <a:miter lim="800000"/>
            <a:headEnd/>
            <a:tailEnd/>
          </a:ln>
        </p:spPr>
        <p:txBody>
          <a:bodyPr wrap="none" anchor="ctr"/>
          <a:lstStyle/>
          <a:p>
            <a:endParaRPr lang="en-US" sz="2400"/>
          </a:p>
        </p:txBody>
      </p:sp>
    </p:spTree>
    <p:extLst>
      <p:ext uri="{BB962C8B-B14F-4D97-AF65-F5344CB8AC3E}">
        <p14:creationId xmlns:p14="http://schemas.microsoft.com/office/powerpoint/2010/main" val="1696432044"/>
      </p:ext>
    </p:extLst>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HR PLANNING PROCESS</a:t>
            </a:r>
            <a:endParaRPr lang="en-IN" dirty="0"/>
          </a:p>
        </p:txBody>
      </p:sp>
      <p:sp>
        <p:nvSpPr>
          <p:cNvPr id="3" name="Content Placeholder 2"/>
          <p:cNvSpPr>
            <a:spLocks noGrp="1"/>
          </p:cNvSpPr>
          <p:nvPr>
            <p:ph idx="1"/>
          </p:nvPr>
        </p:nvSpPr>
        <p:spPr/>
        <p:txBody>
          <a:bodyPr/>
          <a:lstStyle/>
          <a:p>
            <a:r>
              <a:rPr lang="en-IN" dirty="0" smtClean="0"/>
              <a:t>Environmental Scanning</a:t>
            </a:r>
          </a:p>
          <a:p>
            <a:r>
              <a:rPr lang="en-IN" dirty="0" smtClean="0"/>
              <a:t>Organizational Objectives and Policies</a:t>
            </a:r>
          </a:p>
          <a:p>
            <a:r>
              <a:rPr lang="en-IN" dirty="0" smtClean="0"/>
              <a:t>HR Demand Forecast</a:t>
            </a:r>
          </a:p>
          <a:p>
            <a:r>
              <a:rPr lang="en-IN" dirty="0" smtClean="0"/>
              <a:t>HR Supply Forecast</a:t>
            </a:r>
          </a:p>
          <a:p>
            <a:r>
              <a:rPr lang="en-IN" dirty="0" smtClean="0"/>
              <a:t>HR Programming</a:t>
            </a:r>
          </a:p>
          <a:p>
            <a:r>
              <a:rPr lang="en-IN" dirty="0" smtClean="0"/>
              <a:t>HRP Implementation</a:t>
            </a:r>
          </a:p>
          <a:p>
            <a:r>
              <a:rPr lang="en-IN" dirty="0" smtClean="0"/>
              <a:t>Control &amp; Evaluation of Programme</a:t>
            </a:r>
            <a:endParaRPr lang="en-IN" dirty="0"/>
          </a:p>
        </p:txBody>
      </p:sp>
    </p:spTree>
    <p:extLst>
      <p:ext uri="{BB962C8B-B14F-4D97-AF65-F5344CB8AC3E}">
        <p14:creationId xmlns:p14="http://schemas.microsoft.com/office/powerpoint/2010/main" val="171060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Environmental </a:t>
            </a:r>
            <a:r>
              <a:rPr lang="en-IN" dirty="0"/>
              <a:t>Scanning</a:t>
            </a:r>
            <a:br>
              <a:rPr lang="en-IN" dirty="0"/>
            </a:br>
            <a:endParaRPr lang="en-IN" dirty="0"/>
          </a:p>
        </p:txBody>
      </p:sp>
      <p:sp>
        <p:nvSpPr>
          <p:cNvPr id="3" name="Content Placeholder 2"/>
          <p:cNvSpPr>
            <a:spLocks noGrp="1"/>
          </p:cNvSpPr>
          <p:nvPr>
            <p:ph idx="1"/>
          </p:nvPr>
        </p:nvSpPr>
        <p:spPr/>
        <p:txBody>
          <a:bodyPr/>
          <a:lstStyle/>
          <a:p>
            <a:r>
              <a:rPr lang="en-IN" dirty="0" smtClean="0"/>
              <a:t>It refers to the systematic monitoring of the external forces influencing the organization. The several forces monitor by the  managers are </a:t>
            </a:r>
          </a:p>
          <a:p>
            <a:pPr marL="0" indent="0">
              <a:buNone/>
            </a:pPr>
            <a:r>
              <a:rPr lang="en-IN" dirty="0"/>
              <a:t>	</a:t>
            </a:r>
            <a:r>
              <a:rPr lang="en-IN" dirty="0" smtClean="0"/>
              <a:t>Economic factors, including general and regional conditions</a:t>
            </a:r>
          </a:p>
          <a:p>
            <a:pPr marL="0" indent="0">
              <a:buNone/>
            </a:pPr>
            <a:r>
              <a:rPr lang="en-IN" dirty="0"/>
              <a:t>	</a:t>
            </a:r>
            <a:r>
              <a:rPr lang="en-IN" dirty="0" smtClean="0"/>
              <a:t>Demographic changes, including age, composition and literacy</a:t>
            </a:r>
          </a:p>
          <a:p>
            <a:pPr marL="0" indent="0">
              <a:buNone/>
            </a:pPr>
            <a:r>
              <a:rPr lang="en-IN" dirty="0"/>
              <a:t>	</a:t>
            </a:r>
            <a:r>
              <a:rPr lang="en-IN" dirty="0" smtClean="0"/>
              <a:t>Technological changes, including robotics and automation</a:t>
            </a:r>
          </a:p>
          <a:p>
            <a:pPr marL="0" indent="0">
              <a:buNone/>
            </a:pPr>
            <a:r>
              <a:rPr lang="en-IN" dirty="0"/>
              <a:t>	</a:t>
            </a:r>
            <a:r>
              <a:rPr lang="en-IN" dirty="0" smtClean="0"/>
              <a:t>Political and legislative issues, including laws and administrative rulings</a:t>
            </a:r>
          </a:p>
          <a:p>
            <a:pPr marL="0" indent="0">
              <a:buNone/>
            </a:pPr>
            <a:r>
              <a:rPr lang="en-IN" dirty="0"/>
              <a:t>	</a:t>
            </a:r>
            <a:r>
              <a:rPr lang="en-IN" dirty="0" smtClean="0"/>
              <a:t>Social concerns, including child care, and educational facilities and 	priorities. </a:t>
            </a:r>
            <a:endParaRPr lang="en-IN" dirty="0"/>
          </a:p>
        </p:txBody>
      </p:sp>
    </p:spTree>
    <p:extLst>
      <p:ext uri="{BB962C8B-B14F-4D97-AF65-F5344CB8AC3E}">
        <p14:creationId xmlns:p14="http://schemas.microsoft.com/office/powerpoint/2010/main" val="133234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Organizational Objectives and Policies</a:t>
            </a:r>
          </a:p>
        </p:txBody>
      </p:sp>
      <p:sp>
        <p:nvSpPr>
          <p:cNvPr id="3" name="Content Placeholder 2"/>
          <p:cNvSpPr>
            <a:spLocks noGrp="1"/>
          </p:cNvSpPr>
          <p:nvPr>
            <p:ph idx="1"/>
          </p:nvPr>
        </p:nvSpPr>
        <p:spPr/>
        <p:txBody>
          <a:bodyPr>
            <a:normAutofit fontScale="92500" lnSpcReduction="10000"/>
          </a:bodyPr>
          <a:lstStyle/>
          <a:p>
            <a:r>
              <a:rPr lang="en-IN" dirty="0" smtClean="0"/>
              <a:t>HR plans mainly based on Organizational objectives</a:t>
            </a:r>
          </a:p>
          <a:p>
            <a:r>
              <a:rPr lang="en-IN" dirty="0" smtClean="0"/>
              <a:t>Organizational objectives are defined by the top management and the role of HRP is to sub serve the overall objectives by ensuring availability and utilization of human resources</a:t>
            </a:r>
          </a:p>
          <a:p>
            <a:r>
              <a:rPr lang="en-IN" dirty="0" smtClean="0"/>
              <a:t>HR planning process will include ( in view of organizational objectives) are </a:t>
            </a:r>
          </a:p>
          <a:p>
            <a:pPr>
              <a:buFont typeface="Wingdings" panose="05000000000000000000" pitchFamily="2" charset="2"/>
              <a:buChar char="q"/>
            </a:pPr>
            <a:r>
              <a:rPr lang="en-IN" dirty="0"/>
              <a:t>	</a:t>
            </a:r>
            <a:r>
              <a:rPr lang="en-IN" dirty="0" smtClean="0"/>
              <a:t>Vacancies to be filled</a:t>
            </a:r>
          </a:p>
          <a:p>
            <a:pPr>
              <a:buFont typeface="Wingdings" panose="05000000000000000000" pitchFamily="2" charset="2"/>
              <a:buChar char="q"/>
            </a:pPr>
            <a:r>
              <a:rPr lang="en-IN" dirty="0"/>
              <a:t>	</a:t>
            </a:r>
            <a:r>
              <a:rPr lang="en-IN" dirty="0" smtClean="0"/>
              <a:t>Training &amp; Development objectives to be interface with Org. Objectives</a:t>
            </a:r>
          </a:p>
          <a:p>
            <a:pPr>
              <a:buFont typeface="Wingdings" panose="05000000000000000000" pitchFamily="2" charset="2"/>
              <a:buChar char="q"/>
            </a:pPr>
            <a:r>
              <a:rPr lang="en-IN" dirty="0"/>
              <a:t>	</a:t>
            </a:r>
            <a:r>
              <a:rPr lang="en-IN" dirty="0" smtClean="0"/>
              <a:t>Constraints to be handled for Union pressure</a:t>
            </a:r>
          </a:p>
          <a:p>
            <a:pPr>
              <a:buFont typeface="Wingdings" panose="05000000000000000000" pitchFamily="2" charset="2"/>
              <a:buChar char="q"/>
            </a:pPr>
            <a:r>
              <a:rPr lang="en-IN" dirty="0"/>
              <a:t>	</a:t>
            </a:r>
            <a:r>
              <a:rPr lang="en-IN" dirty="0" smtClean="0"/>
              <a:t>Automation</a:t>
            </a:r>
          </a:p>
          <a:p>
            <a:pPr>
              <a:buFont typeface="Wingdings" panose="05000000000000000000" pitchFamily="2" charset="2"/>
              <a:buChar char="q"/>
            </a:pPr>
            <a:r>
              <a:rPr lang="en-IN" dirty="0"/>
              <a:t>	</a:t>
            </a:r>
            <a:r>
              <a:rPr lang="en-IN" dirty="0" smtClean="0"/>
              <a:t>Availability of continuous &amp; Flexible workforce</a:t>
            </a:r>
            <a:endParaRPr lang="en-IN" dirty="0"/>
          </a:p>
        </p:txBody>
      </p:sp>
    </p:spTree>
    <p:extLst>
      <p:ext uri="{BB962C8B-B14F-4D97-AF65-F5344CB8AC3E}">
        <p14:creationId xmlns:p14="http://schemas.microsoft.com/office/powerpoint/2010/main" val="273444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HR Demand Forecast</a:t>
            </a:r>
          </a:p>
        </p:txBody>
      </p:sp>
      <p:sp>
        <p:nvSpPr>
          <p:cNvPr id="3" name="Content Placeholder 2"/>
          <p:cNvSpPr>
            <a:spLocks noGrp="1"/>
          </p:cNvSpPr>
          <p:nvPr>
            <p:ph idx="1"/>
          </p:nvPr>
        </p:nvSpPr>
        <p:spPr/>
        <p:txBody>
          <a:bodyPr/>
          <a:lstStyle/>
          <a:p>
            <a:r>
              <a:rPr lang="en-IN" dirty="0" smtClean="0"/>
              <a:t>It is the process of estimating the quantity &amp; quality of people required to meet future needs of the organization</a:t>
            </a:r>
            <a:endParaRPr lang="en-IN" dirty="0"/>
          </a:p>
        </p:txBody>
      </p:sp>
    </p:spTree>
    <p:extLst>
      <p:ext uri="{BB962C8B-B14F-4D97-AF65-F5344CB8AC3E}">
        <p14:creationId xmlns:p14="http://schemas.microsoft.com/office/powerpoint/2010/main" val="1906001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a:t/>
            </a:r>
            <a:br>
              <a:rPr lang="en-IN" dirty="0"/>
            </a:br>
            <a:r>
              <a:rPr lang="en-IN" dirty="0" smtClean="0"/>
              <a:t>HR </a:t>
            </a:r>
            <a:r>
              <a:rPr lang="en-IN" dirty="0"/>
              <a:t>Supply Forecast</a:t>
            </a:r>
            <a:br>
              <a:rPr lang="en-IN" dirty="0"/>
            </a:b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It determines whether the HR department will be able to procure the required number of personnel. Specifically, supply forecast measures the number of people likely to be available from within and outside an organization</a:t>
            </a:r>
            <a:endParaRPr lang="en-IN" dirty="0"/>
          </a:p>
        </p:txBody>
      </p:sp>
    </p:spTree>
    <p:extLst>
      <p:ext uri="{BB962C8B-B14F-4D97-AF65-F5344CB8AC3E}">
        <p14:creationId xmlns:p14="http://schemas.microsoft.com/office/powerpoint/2010/main" val="3952953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HR Programming</a:t>
            </a:r>
          </a:p>
        </p:txBody>
      </p:sp>
      <p:sp>
        <p:nvSpPr>
          <p:cNvPr id="3" name="Content Placeholder 2"/>
          <p:cNvSpPr>
            <a:spLocks noGrp="1"/>
          </p:cNvSpPr>
          <p:nvPr>
            <p:ph idx="1"/>
          </p:nvPr>
        </p:nvSpPr>
        <p:spPr/>
        <p:txBody>
          <a:bodyPr/>
          <a:lstStyle/>
          <a:p>
            <a:r>
              <a:rPr lang="en-IN" dirty="0" smtClean="0"/>
              <a:t>Once the Organization’s personnel demand and supply are forecast, the two must be reconciled or balanced in order that vacancies can be filled by the right employees at the right time.</a:t>
            </a:r>
            <a:endParaRPr lang="en-IN" dirty="0"/>
          </a:p>
        </p:txBody>
      </p:sp>
    </p:spTree>
    <p:extLst>
      <p:ext uri="{BB962C8B-B14F-4D97-AF65-F5344CB8AC3E}">
        <p14:creationId xmlns:p14="http://schemas.microsoft.com/office/powerpoint/2010/main" val="2971383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HRP Implementation</a:t>
            </a:r>
          </a:p>
        </p:txBody>
      </p:sp>
      <p:sp>
        <p:nvSpPr>
          <p:cNvPr id="3" name="Content Placeholder 2"/>
          <p:cNvSpPr>
            <a:spLocks noGrp="1"/>
          </p:cNvSpPr>
          <p:nvPr>
            <p:ph idx="1"/>
          </p:nvPr>
        </p:nvSpPr>
        <p:spPr/>
        <p:txBody>
          <a:bodyPr/>
          <a:lstStyle/>
          <a:p>
            <a:r>
              <a:rPr lang="en-IN" dirty="0" smtClean="0"/>
              <a:t>Implementation requires converting an HR plan into action.</a:t>
            </a:r>
            <a:endParaRPr lang="en-IN" dirty="0"/>
          </a:p>
          <a:p>
            <a:r>
              <a:rPr lang="en-IN" dirty="0" smtClean="0"/>
              <a:t>A set of action programmes are initiated as a part of HR  Plan implementation  such as recruitment, selection &amp; placement, training &amp; development, retraining &amp; redeployment,  retention plan, redundance plan, and the succession plan</a:t>
            </a:r>
          </a:p>
        </p:txBody>
      </p:sp>
    </p:spTree>
    <p:extLst>
      <p:ext uri="{BB962C8B-B14F-4D97-AF65-F5344CB8AC3E}">
        <p14:creationId xmlns:p14="http://schemas.microsoft.com/office/powerpoint/2010/main" val="960617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Control &amp; Evaluation of Programme</a:t>
            </a:r>
          </a:p>
        </p:txBody>
      </p:sp>
      <p:sp>
        <p:nvSpPr>
          <p:cNvPr id="3" name="Content Placeholder 2"/>
          <p:cNvSpPr>
            <a:spLocks noGrp="1"/>
          </p:cNvSpPr>
          <p:nvPr>
            <p:ph idx="1"/>
          </p:nvPr>
        </p:nvSpPr>
        <p:spPr/>
        <p:txBody>
          <a:bodyPr/>
          <a:lstStyle/>
          <a:p>
            <a:r>
              <a:rPr lang="en-IN" dirty="0" smtClean="0"/>
              <a:t>It represents the final stage of the process which includes the budgets, targets, and standards. </a:t>
            </a:r>
          </a:p>
          <a:p>
            <a:r>
              <a:rPr lang="en-IN" dirty="0" smtClean="0"/>
              <a:t>It establish reporting procedures which will enable achievements to be monitored against the plan.</a:t>
            </a:r>
            <a:endParaRPr lang="en-IN" dirty="0"/>
          </a:p>
        </p:txBody>
      </p:sp>
    </p:spTree>
    <p:extLst>
      <p:ext uri="{BB962C8B-B14F-4D97-AF65-F5344CB8AC3E}">
        <p14:creationId xmlns:p14="http://schemas.microsoft.com/office/powerpoint/2010/main" val="4095725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HR Demand Forecast</a:t>
            </a:r>
            <a:endParaRPr lang="en-IN" dirty="0"/>
          </a:p>
        </p:txBody>
      </p:sp>
      <p:sp>
        <p:nvSpPr>
          <p:cNvPr id="3" name="Content Placeholder 2"/>
          <p:cNvSpPr>
            <a:spLocks noGrp="1"/>
          </p:cNvSpPr>
          <p:nvPr>
            <p:ph idx="1"/>
          </p:nvPr>
        </p:nvSpPr>
        <p:spPr/>
        <p:txBody>
          <a:bodyPr/>
          <a:lstStyle/>
          <a:p>
            <a:r>
              <a:rPr lang="en-IN" dirty="0"/>
              <a:t>It is the process of estimating the quantity &amp; quality of people required to meet future needs of the </a:t>
            </a:r>
            <a:r>
              <a:rPr lang="en-IN" dirty="0" smtClean="0"/>
              <a:t>organization</a:t>
            </a:r>
          </a:p>
          <a:p>
            <a:r>
              <a:rPr lang="en-IN" dirty="0" smtClean="0"/>
              <a:t>The basis of the forecast must be the annual budget and long term corporate plan, translated into activity levels for each function &amp; department</a:t>
            </a:r>
          </a:p>
          <a:p>
            <a:r>
              <a:rPr lang="en-IN" dirty="0" smtClean="0"/>
              <a:t>It must consider both external and internal factors.</a:t>
            </a:r>
          </a:p>
          <a:p>
            <a:r>
              <a:rPr lang="en-IN" dirty="0" smtClean="0"/>
              <a:t>External factors like competition, economic climate, laws &amp; regulatory bodies, changes in technology, and social factors.</a:t>
            </a:r>
          </a:p>
          <a:p>
            <a:r>
              <a:rPr lang="en-IN" dirty="0" smtClean="0"/>
              <a:t>Internal factors like budget constraints, production levels, new products &amp; services, organisational structure, and employee separations.</a:t>
            </a:r>
            <a:endParaRPr lang="en-IN" dirty="0"/>
          </a:p>
        </p:txBody>
      </p:sp>
    </p:spTree>
    <p:extLst>
      <p:ext uri="{BB962C8B-B14F-4D97-AF65-F5344CB8AC3E}">
        <p14:creationId xmlns:p14="http://schemas.microsoft.com/office/powerpoint/2010/main" val="299273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3200" dirty="0">
                <a:latin typeface="Georgia" pitchFamily="18" charset="0"/>
              </a:rPr>
              <a:t>Defining HRP.</a:t>
            </a:r>
          </a:p>
        </p:txBody>
      </p:sp>
      <p:sp>
        <p:nvSpPr>
          <p:cNvPr id="7171" name="Rectangle 3"/>
          <p:cNvSpPr>
            <a:spLocks noGrp="1" noChangeArrowheads="1"/>
          </p:cNvSpPr>
          <p:nvPr>
            <p:ph type="body" idx="1"/>
          </p:nvPr>
        </p:nvSpPr>
        <p:spPr/>
        <p:txBody>
          <a:bodyPr>
            <a:normAutofit fontScale="92500"/>
          </a:bodyPr>
          <a:lstStyle/>
          <a:p>
            <a:pPr eaLnBrk="1" hangingPunct="1"/>
            <a:endParaRPr lang="en-US" dirty="0" smtClean="0"/>
          </a:p>
          <a:p>
            <a:pPr eaLnBrk="1" hangingPunct="1"/>
            <a:r>
              <a:rPr lang="en-US" sz="3200" dirty="0">
                <a:latin typeface="Georgia" pitchFamily="18" charset="0"/>
              </a:rPr>
              <a:t>HRP can be defined as the process includes forecasting, developing and controlling by which an organization ensure that it has the right amount and the right kind of people at the right places at the right time doing work for which they are economically most useful. (</a:t>
            </a:r>
            <a:r>
              <a:rPr lang="en-US" sz="3200" i="1" dirty="0" err="1">
                <a:latin typeface="Georgia" pitchFamily="18" charset="0"/>
              </a:rPr>
              <a:t>Geisler</a:t>
            </a:r>
            <a:r>
              <a:rPr lang="en-US" sz="3200" i="1" dirty="0">
                <a:latin typeface="Georgia" pitchFamily="18" charset="0"/>
              </a:rPr>
              <a:t> 1967</a:t>
            </a:r>
            <a:r>
              <a:rPr lang="en-US" sz="3200" dirty="0">
                <a:latin typeface="Georgia" pitchFamily="18" charset="0"/>
              </a:rPr>
              <a:t>)</a:t>
            </a:r>
          </a:p>
        </p:txBody>
      </p:sp>
    </p:spTree>
    <p:extLst>
      <p:ext uri="{BB962C8B-B14F-4D97-AF65-F5344CB8AC3E}">
        <p14:creationId xmlns:p14="http://schemas.microsoft.com/office/powerpoint/2010/main" val="1362257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smtClean="0"/>
              <a:t>Reasons to conduct Demand Forecasting</a:t>
            </a:r>
            <a:endParaRPr lang="en-IN" sz="3200" dirty="0"/>
          </a:p>
        </p:txBody>
      </p:sp>
      <p:sp>
        <p:nvSpPr>
          <p:cNvPr id="3" name="Content Placeholder 2"/>
          <p:cNvSpPr>
            <a:spLocks noGrp="1"/>
          </p:cNvSpPr>
          <p:nvPr>
            <p:ph idx="1"/>
          </p:nvPr>
        </p:nvSpPr>
        <p:spPr/>
        <p:txBody>
          <a:bodyPr/>
          <a:lstStyle/>
          <a:p>
            <a:r>
              <a:rPr lang="en-IN" dirty="0" smtClean="0"/>
              <a:t>Quantify the jobs necessary for producing a given number of goods, or offering a given amount of services.</a:t>
            </a:r>
          </a:p>
          <a:p>
            <a:r>
              <a:rPr lang="en-IN" dirty="0" smtClean="0"/>
              <a:t>Determines what staff mix is desirable in the future</a:t>
            </a:r>
          </a:p>
          <a:p>
            <a:r>
              <a:rPr lang="en-IN" dirty="0" smtClean="0"/>
              <a:t>Assess appropriate staffing levels in different parts of the organization so as to avoid unnecessary costs</a:t>
            </a:r>
          </a:p>
          <a:p>
            <a:r>
              <a:rPr lang="en-IN" dirty="0" smtClean="0"/>
              <a:t>Prevent shortage of people</a:t>
            </a:r>
          </a:p>
          <a:p>
            <a:r>
              <a:rPr lang="en-IN" dirty="0" smtClean="0"/>
              <a:t>Monitor compliance with legal requirements with regards to reservation of jobs</a:t>
            </a:r>
            <a:endParaRPr lang="en-IN" dirty="0"/>
          </a:p>
        </p:txBody>
      </p:sp>
    </p:spTree>
    <p:extLst>
      <p:ext uri="{BB962C8B-B14F-4D97-AF65-F5344CB8AC3E}">
        <p14:creationId xmlns:p14="http://schemas.microsoft.com/office/powerpoint/2010/main" val="3308157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Forecasting Techniques</a:t>
            </a:r>
            <a:endParaRPr lang="en-IN" dirty="0"/>
          </a:p>
        </p:txBody>
      </p:sp>
      <p:sp>
        <p:nvSpPr>
          <p:cNvPr id="3" name="Content Placeholder 2"/>
          <p:cNvSpPr>
            <a:spLocks noGrp="1"/>
          </p:cNvSpPr>
          <p:nvPr>
            <p:ph idx="1"/>
          </p:nvPr>
        </p:nvSpPr>
        <p:spPr>
          <a:xfrm>
            <a:off x="2601616" y="2818263"/>
            <a:ext cx="8825659" cy="4039737"/>
          </a:xfrm>
        </p:spPr>
        <p:txBody>
          <a:bodyPr/>
          <a:lstStyle/>
          <a:p>
            <a:r>
              <a:rPr lang="en-IN" dirty="0" smtClean="0"/>
              <a:t>Managerial Judgement</a:t>
            </a:r>
          </a:p>
          <a:p>
            <a:r>
              <a:rPr lang="en-IN" dirty="0" smtClean="0"/>
              <a:t>Ratio-trend analysis</a:t>
            </a:r>
          </a:p>
          <a:p>
            <a:r>
              <a:rPr lang="en-IN" dirty="0" smtClean="0"/>
              <a:t>Regression analysis</a:t>
            </a:r>
          </a:p>
          <a:p>
            <a:r>
              <a:rPr lang="en-IN" dirty="0" smtClean="0"/>
              <a:t>Work-study techniques</a:t>
            </a:r>
          </a:p>
          <a:p>
            <a:r>
              <a:rPr lang="en-IN" dirty="0" smtClean="0"/>
              <a:t>Delphi technique</a:t>
            </a:r>
          </a:p>
          <a:p>
            <a:pPr marL="0" indent="0">
              <a:buNone/>
            </a:pPr>
            <a:endParaRPr lang="en-IN" dirty="0"/>
          </a:p>
        </p:txBody>
      </p:sp>
    </p:spTree>
    <p:extLst>
      <p:ext uri="{BB962C8B-B14F-4D97-AF65-F5344CB8AC3E}">
        <p14:creationId xmlns:p14="http://schemas.microsoft.com/office/powerpoint/2010/main" val="1785997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Managerial </a:t>
            </a:r>
            <a:r>
              <a:rPr lang="en-IN" dirty="0"/>
              <a:t>Judgement</a:t>
            </a:r>
            <a:br>
              <a:rPr lang="en-IN" dirty="0"/>
            </a:br>
            <a:endParaRPr lang="en-IN" dirty="0"/>
          </a:p>
        </p:txBody>
      </p:sp>
      <p:sp>
        <p:nvSpPr>
          <p:cNvPr id="3" name="Content Placeholder 2"/>
          <p:cNvSpPr>
            <a:spLocks noGrp="1"/>
          </p:cNvSpPr>
          <p:nvPr>
            <p:ph idx="1"/>
          </p:nvPr>
        </p:nvSpPr>
        <p:spPr/>
        <p:txBody>
          <a:bodyPr/>
          <a:lstStyle/>
          <a:p>
            <a:r>
              <a:rPr lang="en-IN" dirty="0" smtClean="0"/>
              <a:t>It is a simple technique where managers sit together and arrive at a figure which would be the future demand for labour</a:t>
            </a:r>
          </a:p>
          <a:p>
            <a:r>
              <a:rPr lang="en-IN" dirty="0" smtClean="0"/>
              <a:t>It may be a Bottom-Up or Top-Down approach</a:t>
            </a:r>
          </a:p>
          <a:p>
            <a:r>
              <a:rPr lang="en-IN" dirty="0" smtClean="0"/>
              <a:t>In Bottom-Up approach, the line managers submit their proposals to the top managers who arrive at the company’s forecasts.</a:t>
            </a:r>
          </a:p>
          <a:p>
            <a:r>
              <a:rPr lang="en-IN" dirty="0" smtClean="0"/>
              <a:t>In Top-Down approach, top managers prepare company and departmental forecasts. </a:t>
            </a:r>
          </a:p>
          <a:p>
            <a:r>
              <a:rPr lang="en-IN" dirty="0" smtClean="0"/>
              <a:t>A combination of above two could yield positive results.</a:t>
            </a:r>
            <a:endParaRPr lang="en-IN" dirty="0"/>
          </a:p>
        </p:txBody>
      </p:sp>
    </p:spTree>
    <p:extLst>
      <p:ext uri="{BB962C8B-B14F-4D97-AF65-F5344CB8AC3E}">
        <p14:creationId xmlns:p14="http://schemas.microsoft.com/office/powerpoint/2010/main" val="3138753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Ratio-trend </a:t>
            </a:r>
            <a:r>
              <a:rPr lang="en-IN" dirty="0"/>
              <a:t>analysis</a:t>
            </a:r>
            <a:br>
              <a:rPr lang="en-IN" dirty="0"/>
            </a:br>
            <a:endParaRPr lang="en-IN" dirty="0"/>
          </a:p>
        </p:txBody>
      </p:sp>
      <p:sp>
        <p:nvSpPr>
          <p:cNvPr id="3" name="Content Placeholder 2"/>
          <p:cNvSpPr>
            <a:spLocks noGrp="1"/>
          </p:cNvSpPr>
          <p:nvPr>
            <p:ph idx="1"/>
          </p:nvPr>
        </p:nvSpPr>
        <p:spPr/>
        <p:txBody>
          <a:bodyPr/>
          <a:lstStyle/>
          <a:p>
            <a:r>
              <a:rPr lang="en-IN" dirty="0" smtClean="0"/>
              <a:t>It I a quickest forecasting technique</a:t>
            </a:r>
          </a:p>
          <a:p>
            <a:r>
              <a:rPr lang="en-IN" dirty="0" smtClean="0"/>
              <a:t>It involves studying past ratios and forecasting future ratios making some allowances for changing in the organizations or its methods</a:t>
            </a:r>
          </a:p>
          <a:p>
            <a:endParaRPr lang="en-IN" dirty="0"/>
          </a:p>
        </p:txBody>
      </p:sp>
    </p:spTree>
    <p:extLst>
      <p:ext uri="{BB962C8B-B14F-4D97-AF65-F5344CB8AC3E}">
        <p14:creationId xmlns:p14="http://schemas.microsoft.com/office/powerpoint/2010/main" val="1047706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Regression </a:t>
            </a:r>
            <a:r>
              <a:rPr lang="en-IN" dirty="0"/>
              <a:t>analysis</a:t>
            </a:r>
            <a:br>
              <a:rPr lang="en-IN" dirty="0"/>
            </a:br>
            <a:endParaRPr lang="en-IN" dirty="0"/>
          </a:p>
        </p:txBody>
      </p:sp>
      <p:sp>
        <p:nvSpPr>
          <p:cNvPr id="3" name="Content Placeholder 2"/>
          <p:cNvSpPr>
            <a:spLocks noGrp="1"/>
          </p:cNvSpPr>
          <p:nvPr>
            <p:ph idx="1"/>
          </p:nvPr>
        </p:nvSpPr>
        <p:spPr/>
        <p:txBody>
          <a:bodyPr/>
          <a:lstStyle/>
          <a:p>
            <a:r>
              <a:rPr lang="en-IN" dirty="0" smtClean="0"/>
              <a:t>It is a sophisticated process  which a firm draws a diagram depicting the relationship between sales and workforce</a:t>
            </a:r>
          </a:p>
          <a:p>
            <a:r>
              <a:rPr lang="en-IN" dirty="0" smtClean="0"/>
              <a:t>It is calculated by a regression line  which cuts right through the center of the points of the diagram.</a:t>
            </a:r>
            <a:endParaRPr lang="en-IN" dirty="0"/>
          </a:p>
        </p:txBody>
      </p:sp>
    </p:spTree>
    <p:extLst>
      <p:ext uri="{BB962C8B-B14F-4D97-AF65-F5344CB8AC3E}">
        <p14:creationId xmlns:p14="http://schemas.microsoft.com/office/powerpoint/2010/main" val="2208117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Work-study </a:t>
            </a:r>
            <a:r>
              <a:rPr lang="en-IN" dirty="0"/>
              <a:t>techniques</a:t>
            </a:r>
            <a:br>
              <a:rPr lang="en-IN" dirty="0"/>
            </a:br>
            <a:endParaRPr lang="en-IN" dirty="0"/>
          </a:p>
        </p:txBody>
      </p:sp>
      <p:sp>
        <p:nvSpPr>
          <p:cNvPr id="3" name="Content Placeholder 2"/>
          <p:cNvSpPr>
            <a:spLocks noGrp="1"/>
          </p:cNvSpPr>
          <p:nvPr>
            <p:ph idx="1"/>
          </p:nvPr>
        </p:nvSpPr>
        <p:spPr/>
        <p:txBody>
          <a:bodyPr/>
          <a:lstStyle/>
          <a:p>
            <a:r>
              <a:rPr lang="en-IN" dirty="0" smtClean="0"/>
              <a:t>It is used to calculate the work measurement </a:t>
            </a:r>
            <a:r>
              <a:rPr lang="en-IN" dirty="0" err="1" smtClean="0"/>
              <a:t>i.e</a:t>
            </a:r>
            <a:r>
              <a:rPr lang="en-IN" dirty="0" smtClean="0"/>
              <a:t> to calculate the length of operations and the amount of labour required.</a:t>
            </a:r>
            <a:endParaRPr lang="en-IN" dirty="0"/>
          </a:p>
        </p:txBody>
      </p:sp>
    </p:spTree>
    <p:extLst>
      <p:ext uri="{BB962C8B-B14F-4D97-AF65-F5344CB8AC3E}">
        <p14:creationId xmlns:p14="http://schemas.microsoft.com/office/powerpoint/2010/main" val="1930330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Delphi </a:t>
            </a:r>
            <a:r>
              <a:rPr lang="en-IN" dirty="0"/>
              <a:t>technique</a:t>
            </a:r>
            <a:br>
              <a:rPr lang="en-IN" dirty="0"/>
            </a:br>
            <a:endParaRPr lang="en-IN" dirty="0"/>
          </a:p>
        </p:txBody>
      </p:sp>
      <p:sp>
        <p:nvSpPr>
          <p:cNvPr id="3" name="Content Placeholder 2"/>
          <p:cNvSpPr>
            <a:spLocks noGrp="1"/>
          </p:cNvSpPr>
          <p:nvPr>
            <p:ph idx="1"/>
          </p:nvPr>
        </p:nvSpPr>
        <p:spPr/>
        <p:txBody>
          <a:bodyPr/>
          <a:lstStyle/>
          <a:p>
            <a:r>
              <a:rPr lang="en-IN" dirty="0" smtClean="0"/>
              <a:t>It is a method of forecasting personnel needs.</a:t>
            </a:r>
          </a:p>
          <a:p>
            <a:r>
              <a:rPr lang="en-IN" dirty="0" smtClean="0"/>
              <a:t>It solicits estimation of personnel needs from a group of experts usually managers</a:t>
            </a:r>
            <a:endParaRPr lang="en-IN" dirty="0"/>
          </a:p>
        </p:txBody>
      </p:sp>
    </p:spTree>
    <p:extLst>
      <p:ext uri="{BB962C8B-B14F-4D97-AF65-F5344CB8AC3E}">
        <p14:creationId xmlns:p14="http://schemas.microsoft.com/office/powerpoint/2010/main" val="3967186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SUPPLY FORECAST ANALYSIS</a:t>
            </a:r>
            <a:endParaRPr lang="en-IN" dirty="0"/>
          </a:p>
        </p:txBody>
      </p:sp>
      <p:sp>
        <p:nvSpPr>
          <p:cNvPr id="3" name="Content Placeholder 2"/>
          <p:cNvSpPr>
            <a:spLocks noGrp="1"/>
          </p:cNvSpPr>
          <p:nvPr>
            <p:ph idx="1"/>
          </p:nvPr>
        </p:nvSpPr>
        <p:spPr/>
        <p:txBody>
          <a:bodyPr/>
          <a:lstStyle/>
          <a:p>
            <a:r>
              <a:rPr lang="en-IN" dirty="0"/>
              <a:t>It determines whether the HR department will be able to procure the required number of personnel. Specifically, supply forecast measures the number of people likely to be available from within and outside an </a:t>
            </a:r>
            <a:r>
              <a:rPr lang="en-IN" dirty="0" smtClean="0"/>
              <a:t>organization</a:t>
            </a:r>
          </a:p>
          <a:p>
            <a:r>
              <a:rPr lang="en-IN" dirty="0" smtClean="0"/>
              <a:t>The supply forecast analysis covers:</a:t>
            </a:r>
          </a:p>
          <a:p>
            <a:pPr lvl="1"/>
            <a:r>
              <a:rPr lang="en-IN" dirty="0" smtClean="0"/>
              <a:t>Existing human resources</a:t>
            </a:r>
            <a:endParaRPr lang="en-IN" dirty="0"/>
          </a:p>
          <a:p>
            <a:pPr lvl="1"/>
            <a:r>
              <a:rPr lang="en-IN" dirty="0" smtClean="0"/>
              <a:t>Internal sources of supply</a:t>
            </a:r>
          </a:p>
          <a:p>
            <a:pPr lvl="1"/>
            <a:r>
              <a:rPr lang="en-IN" dirty="0" smtClean="0"/>
              <a:t>External sources of supply</a:t>
            </a:r>
          </a:p>
        </p:txBody>
      </p:sp>
    </p:spTree>
    <p:extLst>
      <p:ext uri="{BB962C8B-B14F-4D97-AF65-F5344CB8AC3E}">
        <p14:creationId xmlns:p14="http://schemas.microsoft.com/office/powerpoint/2010/main" val="3833762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Reasons for Supply Forecast	</a:t>
            </a:r>
            <a:endParaRPr lang="en-IN" dirty="0"/>
          </a:p>
        </p:txBody>
      </p:sp>
      <p:sp>
        <p:nvSpPr>
          <p:cNvPr id="3" name="Content Placeholder 2"/>
          <p:cNvSpPr>
            <a:spLocks noGrp="1"/>
          </p:cNvSpPr>
          <p:nvPr>
            <p:ph idx="1"/>
          </p:nvPr>
        </p:nvSpPr>
        <p:spPr/>
        <p:txBody>
          <a:bodyPr/>
          <a:lstStyle/>
          <a:p>
            <a:r>
              <a:rPr lang="en-IN" dirty="0" smtClean="0"/>
              <a:t>It helps to quantify the number of people and positions expected to e available in future</a:t>
            </a:r>
          </a:p>
          <a:p>
            <a:r>
              <a:rPr lang="en-IN" dirty="0" smtClean="0"/>
              <a:t>It helps clarify likely staff mixes that will exist in the future</a:t>
            </a:r>
          </a:p>
          <a:p>
            <a:r>
              <a:rPr lang="en-IN" dirty="0" smtClean="0"/>
              <a:t>Assess existing staffing levels in different parts of the organization</a:t>
            </a:r>
          </a:p>
          <a:p>
            <a:r>
              <a:rPr lang="en-IN" dirty="0" smtClean="0"/>
              <a:t>Prevents shortage of people </a:t>
            </a:r>
          </a:p>
          <a:p>
            <a:r>
              <a:rPr lang="en-IN" dirty="0" smtClean="0"/>
              <a:t>Monitors expected future compliance with legal requirements of job reservations</a:t>
            </a:r>
            <a:endParaRPr lang="en-IN" dirty="0"/>
          </a:p>
        </p:txBody>
      </p:sp>
    </p:spTree>
    <p:extLst>
      <p:ext uri="{BB962C8B-B14F-4D97-AF65-F5344CB8AC3E}">
        <p14:creationId xmlns:p14="http://schemas.microsoft.com/office/powerpoint/2010/main" val="1014175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BARRIERS TO HRP</a:t>
            </a:r>
            <a:endParaRPr lang="en-IN" dirty="0"/>
          </a:p>
        </p:txBody>
      </p:sp>
      <p:sp>
        <p:nvSpPr>
          <p:cNvPr id="3" name="Content Placeholder 2"/>
          <p:cNvSpPr>
            <a:spLocks noGrp="1"/>
          </p:cNvSpPr>
          <p:nvPr>
            <p:ph idx="1"/>
          </p:nvPr>
        </p:nvSpPr>
        <p:spPr/>
        <p:txBody>
          <a:bodyPr/>
          <a:lstStyle/>
          <a:p>
            <a:r>
              <a:rPr lang="en-IN" dirty="0" smtClean="0"/>
              <a:t>HR experts are perceive in handling personnel matters, but are not experts in managing business.</a:t>
            </a:r>
          </a:p>
          <a:p>
            <a:r>
              <a:rPr lang="en-IN" dirty="0" smtClean="0"/>
              <a:t>Conflicts may exist between short-term &amp; long-term HR needs</a:t>
            </a:r>
          </a:p>
          <a:p>
            <a:r>
              <a:rPr lang="en-IN" dirty="0" smtClean="0"/>
              <a:t>Non-involvement of operating managers renders HRP ineffective</a:t>
            </a:r>
          </a:p>
          <a:p>
            <a:endParaRPr lang="en-IN" dirty="0"/>
          </a:p>
        </p:txBody>
      </p:sp>
    </p:spTree>
    <p:extLst>
      <p:ext uri="{BB962C8B-B14F-4D97-AF65-F5344CB8AC3E}">
        <p14:creationId xmlns:p14="http://schemas.microsoft.com/office/powerpoint/2010/main" val="211798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sz="3200" dirty="0">
                <a:latin typeface="Georgia" pitchFamily="18" charset="0"/>
              </a:rPr>
              <a:t>Cont…</a:t>
            </a:r>
          </a:p>
        </p:txBody>
      </p:sp>
      <p:sp>
        <p:nvSpPr>
          <p:cNvPr id="8195" name="Rectangle 3"/>
          <p:cNvSpPr>
            <a:spLocks noGrp="1" noChangeArrowheads="1"/>
          </p:cNvSpPr>
          <p:nvPr>
            <p:ph type="body" idx="1"/>
          </p:nvPr>
        </p:nvSpPr>
        <p:spPr/>
        <p:txBody>
          <a:bodyPr>
            <a:normAutofit/>
          </a:bodyPr>
          <a:lstStyle/>
          <a:p>
            <a:pPr eaLnBrk="1" hangingPunct="1"/>
            <a:r>
              <a:rPr lang="en-US" sz="3200" dirty="0">
                <a:latin typeface="Georgia" pitchFamily="18" charset="0"/>
              </a:rPr>
              <a:t>The intended actions of the organization to ensure that the organization has the right number and right mix of people at the right time and place to achieve efficiently, present and future organizational goal. (Otto 1985)</a:t>
            </a:r>
          </a:p>
        </p:txBody>
      </p:sp>
    </p:spTree>
    <p:extLst>
      <p:ext uri="{BB962C8B-B14F-4D97-AF65-F5344CB8AC3E}">
        <p14:creationId xmlns:p14="http://schemas.microsoft.com/office/powerpoint/2010/main" val="33204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200" dirty="0">
                <a:latin typeface="Georgia" pitchFamily="18" charset="0"/>
              </a:rPr>
              <a:t>Key objectives of HR Planning.</a:t>
            </a:r>
          </a:p>
        </p:txBody>
      </p:sp>
      <p:sp>
        <p:nvSpPr>
          <p:cNvPr id="9219" name="Rectangle 3"/>
          <p:cNvSpPr>
            <a:spLocks noGrp="1" noChangeArrowheads="1"/>
          </p:cNvSpPr>
          <p:nvPr>
            <p:ph type="body" idx="1"/>
          </p:nvPr>
        </p:nvSpPr>
        <p:spPr/>
        <p:txBody>
          <a:bodyPr>
            <a:normAutofit fontScale="85000" lnSpcReduction="20000"/>
          </a:bodyPr>
          <a:lstStyle/>
          <a:p>
            <a:pPr eaLnBrk="1" hangingPunct="1"/>
            <a:r>
              <a:rPr lang="en-US" sz="3200" dirty="0">
                <a:latin typeface="Georgia" pitchFamily="18" charset="0"/>
              </a:rPr>
              <a:t>Ensure the organization has the right employees with the right skills in the right places at the right time.</a:t>
            </a:r>
          </a:p>
          <a:p>
            <a:pPr eaLnBrk="1" hangingPunct="1"/>
            <a:r>
              <a:rPr lang="en-US" sz="3200" dirty="0">
                <a:latin typeface="Georgia" pitchFamily="18" charset="0"/>
              </a:rPr>
              <a:t>Prevent overstaffing and understaffing.</a:t>
            </a:r>
          </a:p>
          <a:p>
            <a:pPr eaLnBrk="1" hangingPunct="1"/>
            <a:r>
              <a:rPr lang="en-US" sz="3200" dirty="0">
                <a:latin typeface="Georgia" pitchFamily="18" charset="0"/>
              </a:rPr>
              <a:t>Ensures the organization is Proactive to changes in its environment.</a:t>
            </a:r>
          </a:p>
          <a:p>
            <a:pPr eaLnBrk="1" hangingPunct="1"/>
            <a:r>
              <a:rPr lang="en-US" sz="3200" dirty="0">
                <a:latin typeface="Georgia" pitchFamily="18" charset="0"/>
              </a:rPr>
              <a:t>Provide direction and coherence to all HR activities and systems.</a:t>
            </a:r>
          </a:p>
          <a:p>
            <a:pPr eaLnBrk="1" hangingPunct="1"/>
            <a:r>
              <a:rPr lang="en-US" sz="3200" dirty="0">
                <a:latin typeface="Georgia" pitchFamily="18" charset="0"/>
              </a:rPr>
              <a:t>Unite the perspective of line and staff manager. </a:t>
            </a:r>
          </a:p>
        </p:txBody>
      </p:sp>
    </p:spTree>
    <p:extLst>
      <p:ext uri="{BB962C8B-B14F-4D97-AF65-F5344CB8AC3E}">
        <p14:creationId xmlns:p14="http://schemas.microsoft.com/office/powerpoint/2010/main" val="949335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103445" y="932723"/>
            <a:ext cx="10478955" cy="5163277"/>
          </a:xfrm>
          <a:prstGeom prst="rect">
            <a:avLst/>
          </a:prstGeom>
          <a:solidFill>
            <a:schemeClr val="accent1"/>
          </a:solidFill>
          <a:ln w="9525">
            <a:solidFill>
              <a:schemeClr val="tx1"/>
            </a:solidFill>
            <a:miter lim="800000"/>
            <a:headEnd/>
            <a:tailEnd/>
          </a:ln>
        </p:spPr>
        <p:txBody>
          <a:bodyPr wrap="none" anchor="ctr"/>
          <a:lstStyle/>
          <a:p>
            <a:pPr algn="ctr"/>
            <a:endParaRPr lang="en-US" sz="2400"/>
          </a:p>
        </p:txBody>
      </p:sp>
      <p:sp>
        <p:nvSpPr>
          <p:cNvPr id="10245" name="Line 5"/>
          <p:cNvSpPr>
            <a:spLocks noChangeShapeType="1"/>
          </p:cNvSpPr>
          <p:nvPr/>
        </p:nvSpPr>
        <p:spPr bwMode="auto">
          <a:xfrm>
            <a:off x="2175315" y="2502462"/>
            <a:ext cx="9144000" cy="0"/>
          </a:xfrm>
          <a:prstGeom prst="line">
            <a:avLst/>
          </a:prstGeom>
          <a:noFill/>
          <a:ln w="9525">
            <a:solidFill>
              <a:schemeClr val="tx1"/>
            </a:solidFill>
            <a:round/>
            <a:headEnd/>
            <a:tailEnd/>
          </a:ln>
        </p:spPr>
        <p:txBody>
          <a:bodyPr/>
          <a:lstStyle/>
          <a:p>
            <a:endParaRPr lang="en-IN" sz="2400"/>
          </a:p>
        </p:txBody>
      </p:sp>
      <p:sp>
        <p:nvSpPr>
          <p:cNvPr id="10246" name="Text Box 7"/>
          <p:cNvSpPr txBox="1">
            <a:spLocks noChangeArrowheads="1"/>
          </p:cNvSpPr>
          <p:nvPr/>
        </p:nvSpPr>
        <p:spPr bwMode="auto">
          <a:xfrm>
            <a:off x="2925234" y="1775209"/>
            <a:ext cx="2587568" cy="420564"/>
          </a:xfrm>
          <a:prstGeom prst="rect">
            <a:avLst/>
          </a:prstGeom>
          <a:noFill/>
          <a:ln w="9525">
            <a:noFill/>
            <a:miter lim="800000"/>
            <a:headEnd/>
            <a:tailEnd/>
          </a:ln>
        </p:spPr>
        <p:txBody>
          <a:bodyPr wrap="none">
            <a:spAutoFit/>
          </a:bodyPr>
          <a:lstStyle/>
          <a:p>
            <a:r>
              <a:rPr lang="en-US" sz="2133" dirty="0"/>
              <a:t>Strategic Planning</a:t>
            </a:r>
          </a:p>
        </p:txBody>
      </p:sp>
      <p:sp>
        <p:nvSpPr>
          <p:cNvPr id="10247" name="Text Box 8"/>
          <p:cNvSpPr txBox="1">
            <a:spLocks noChangeArrowheads="1"/>
          </p:cNvSpPr>
          <p:nvPr/>
        </p:nvSpPr>
        <p:spPr bwMode="auto">
          <a:xfrm>
            <a:off x="6299200" y="1783877"/>
            <a:ext cx="598241" cy="420564"/>
          </a:xfrm>
          <a:prstGeom prst="rect">
            <a:avLst/>
          </a:prstGeom>
          <a:noFill/>
          <a:ln w="9525">
            <a:noFill/>
            <a:miter lim="800000"/>
            <a:headEnd/>
            <a:tailEnd/>
          </a:ln>
        </p:spPr>
        <p:txBody>
          <a:bodyPr wrap="none">
            <a:spAutoFit/>
          </a:bodyPr>
          <a:lstStyle/>
          <a:p>
            <a:r>
              <a:rPr lang="en-US" sz="2133" dirty="0"/>
              <a:t>link</a:t>
            </a:r>
          </a:p>
        </p:txBody>
      </p:sp>
      <p:sp>
        <p:nvSpPr>
          <p:cNvPr id="10248" name="Text Box 9"/>
          <p:cNvSpPr txBox="1">
            <a:spLocks noChangeArrowheads="1"/>
          </p:cNvSpPr>
          <p:nvPr/>
        </p:nvSpPr>
        <p:spPr bwMode="auto">
          <a:xfrm>
            <a:off x="7683839" y="1726371"/>
            <a:ext cx="3556000" cy="748795"/>
          </a:xfrm>
          <a:prstGeom prst="rect">
            <a:avLst/>
          </a:prstGeom>
          <a:noFill/>
          <a:ln w="9525">
            <a:noFill/>
            <a:miter lim="800000"/>
            <a:headEnd/>
            <a:tailEnd/>
          </a:ln>
        </p:spPr>
        <p:txBody>
          <a:bodyPr>
            <a:spAutoFit/>
          </a:bodyPr>
          <a:lstStyle/>
          <a:p>
            <a:r>
              <a:rPr lang="en-US" sz="2133" dirty="0"/>
              <a:t>Human resource Planning</a:t>
            </a:r>
          </a:p>
        </p:txBody>
      </p:sp>
      <p:sp>
        <p:nvSpPr>
          <p:cNvPr id="10249" name="AutoShape 10"/>
          <p:cNvSpPr>
            <a:spLocks noChangeArrowheads="1"/>
          </p:cNvSpPr>
          <p:nvPr/>
        </p:nvSpPr>
        <p:spPr bwMode="auto">
          <a:xfrm>
            <a:off x="5740401" y="1917959"/>
            <a:ext cx="508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sz="2400"/>
          </a:p>
        </p:txBody>
      </p:sp>
      <p:sp>
        <p:nvSpPr>
          <p:cNvPr id="10250" name="AutoShape 11"/>
          <p:cNvSpPr>
            <a:spLocks noChangeArrowheads="1"/>
          </p:cNvSpPr>
          <p:nvPr/>
        </p:nvSpPr>
        <p:spPr bwMode="auto">
          <a:xfrm>
            <a:off x="6948240" y="1920882"/>
            <a:ext cx="508000" cy="152400"/>
          </a:xfrm>
          <a:prstGeom prst="righ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sz="2400"/>
          </a:p>
        </p:txBody>
      </p:sp>
      <p:sp>
        <p:nvSpPr>
          <p:cNvPr id="10251" name="Text Box 12"/>
          <p:cNvSpPr txBox="1">
            <a:spLocks noChangeArrowheads="1"/>
          </p:cNvSpPr>
          <p:nvPr/>
        </p:nvSpPr>
        <p:spPr bwMode="auto">
          <a:xfrm>
            <a:off x="6299200" y="3108326"/>
            <a:ext cx="1828800" cy="748795"/>
          </a:xfrm>
          <a:prstGeom prst="rect">
            <a:avLst/>
          </a:prstGeom>
          <a:noFill/>
          <a:ln w="9525">
            <a:noFill/>
            <a:miter lim="800000"/>
            <a:headEnd/>
            <a:tailEnd/>
          </a:ln>
        </p:spPr>
        <p:txBody>
          <a:bodyPr>
            <a:spAutoFit/>
          </a:bodyPr>
          <a:lstStyle/>
          <a:p>
            <a:r>
              <a:rPr lang="en-US" sz="2133"/>
              <a:t>Issue Analysis</a:t>
            </a:r>
          </a:p>
        </p:txBody>
      </p:sp>
      <p:sp>
        <p:nvSpPr>
          <p:cNvPr id="10252" name="Text Box 13"/>
          <p:cNvSpPr txBox="1">
            <a:spLocks noChangeArrowheads="1"/>
          </p:cNvSpPr>
          <p:nvPr/>
        </p:nvSpPr>
        <p:spPr bwMode="auto">
          <a:xfrm>
            <a:off x="2925234" y="2868614"/>
            <a:ext cx="3069167" cy="2554545"/>
          </a:xfrm>
          <a:prstGeom prst="rect">
            <a:avLst/>
          </a:prstGeom>
          <a:noFill/>
          <a:ln w="9525">
            <a:noFill/>
            <a:miter lim="800000"/>
            <a:headEnd/>
            <a:tailEnd/>
          </a:ln>
        </p:spPr>
        <p:txBody>
          <a:bodyPr>
            <a:spAutoFit/>
          </a:bodyPr>
          <a:lstStyle/>
          <a:p>
            <a:r>
              <a:rPr lang="en-US" sz="2000" dirty="0"/>
              <a:t>Corporate Philosophy,</a:t>
            </a:r>
          </a:p>
          <a:p>
            <a:r>
              <a:rPr lang="en-US" sz="2000" dirty="0"/>
              <a:t>Value system and policies</a:t>
            </a:r>
          </a:p>
          <a:p>
            <a:r>
              <a:rPr lang="en-US" sz="2000" dirty="0"/>
              <a:t>Goals and objectives,</a:t>
            </a:r>
          </a:p>
          <a:p>
            <a:r>
              <a:rPr lang="en-US" sz="2000" dirty="0"/>
              <a:t>Key Success factors,</a:t>
            </a:r>
          </a:p>
          <a:p>
            <a:r>
              <a:rPr lang="en-US" sz="2000" dirty="0"/>
              <a:t>Product market scope,</a:t>
            </a:r>
          </a:p>
          <a:p>
            <a:r>
              <a:rPr lang="en-US" sz="2000" dirty="0"/>
              <a:t>Competitive edge,</a:t>
            </a:r>
          </a:p>
          <a:p>
            <a:r>
              <a:rPr lang="en-US" sz="2000" dirty="0"/>
              <a:t>Allocation of resources</a:t>
            </a:r>
          </a:p>
        </p:txBody>
      </p:sp>
      <p:sp>
        <p:nvSpPr>
          <p:cNvPr id="10253" name="Text Box 14"/>
          <p:cNvSpPr txBox="1">
            <a:spLocks noChangeArrowheads="1"/>
          </p:cNvSpPr>
          <p:nvPr/>
        </p:nvSpPr>
        <p:spPr bwMode="auto">
          <a:xfrm>
            <a:off x="8106835" y="2955925"/>
            <a:ext cx="2967567" cy="2718180"/>
          </a:xfrm>
          <a:prstGeom prst="rect">
            <a:avLst/>
          </a:prstGeom>
          <a:noFill/>
          <a:ln w="9525">
            <a:noFill/>
            <a:miter lim="800000"/>
            <a:headEnd/>
            <a:tailEnd/>
          </a:ln>
        </p:spPr>
        <p:txBody>
          <a:bodyPr>
            <a:spAutoFit/>
          </a:bodyPr>
          <a:lstStyle/>
          <a:p>
            <a:r>
              <a:rPr lang="en-US" sz="2133"/>
              <a:t>Analysis of issues raised</a:t>
            </a:r>
          </a:p>
          <a:p>
            <a:r>
              <a:rPr lang="en-US" sz="2133"/>
              <a:t>by external factors,</a:t>
            </a:r>
          </a:p>
          <a:p>
            <a:r>
              <a:rPr lang="en-US" sz="2133"/>
              <a:t>Employment, Demand </a:t>
            </a:r>
          </a:p>
          <a:p>
            <a:r>
              <a:rPr lang="en-US" sz="2133"/>
              <a:t>Projection of manpower and </a:t>
            </a:r>
          </a:p>
          <a:p>
            <a:r>
              <a:rPr lang="en-US" sz="2133"/>
              <a:t>Supply analysis</a:t>
            </a:r>
          </a:p>
        </p:txBody>
      </p:sp>
    </p:spTree>
    <p:extLst>
      <p:ext uri="{BB962C8B-B14F-4D97-AF65-F5344CB8AC3E}">
        <p14:creationId xmlns:p14="http://schemas.microsoft.com/office/powerpoint/2010/main" val="91691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Importance of HRM</a:t>
            </a:r>
            <a:endParaRPr lang="en-IN" dirty="0"/>
          </a:p>
        </p:txBody>
      </p:sp>
      <p:sp>
        <p:nvSpPr>
          <p:cNvPr id="3" name="Content Placeholder 2"/>
          <p:cNvSpPr>
            <a:spLocks noGrp="1"/>
          </p:cNvSpPr>
          <p:nvPr>
            <p:ph idx="1"/>
          </p:nvPr>
        </p:nvSpPr>
        <p:spPr/>
        <p:txBody>
          <a:bodyPr>
            <a:normAutofit lnSpcReduction="10000"/>
          </a:bodyPr>
          <a:lstStyle/>
          <a:p>
            <a:r>
              <a:rPr lang="en-IN" b="1" dirty="0" smtClean="0"/>
              <a:t>Future Personnel Needs</a:t>
            </a:r>
          </a:p>
          <a:p>
            <a:pPr marL="0" indent="0">
              <a:buNone/>
            </a:pPr>
            <a:r>
              <a:rPr lang="en-IN" dirty="0" smtClean="0"/>
              <a:t>	Planning is significant as it helps to determine future personnel needs. 	</a:t>
            </a:r>
          </a:p>
          <a:p>
            <a:pPr marL="0" indent="0">
              <a:buNone/>
            </a:pPr>
            <a:r>
              <a:rPr lang="en-IN" dirty="0"/>
              <a:t>	</a:t>
            </a:r>
            <a:r>
              <a:rPr lang="en-IN" dirty="0" smtClean="0"/>
              <a:t>Surplus or deficiency in staff strength is the result of the absence of or 	defective planning.</a:t>
            </a:r>
          </a:p>
          <a:p>
            <a:r>
              <a:rPr lang="en-IN" dirty="0"/>
              <a:t>	</a:t>
            </a:r>
            <a:r>
              <a:rPr lang="en-IN" b="1" dirty="0" smtClean="0"/>
              <a:t>Part of Strategic planning</a:t>
            </a:r>
          </a:p>
          <a:p>
            <a:pPr marL="0" indent="0">
              <a:buNone/>
            </a:pPr>
            <a:r>
              <a:rPr lang="en-IN" dirty="0"/>
              <a:t>	</a:t>
            </a:r>
            <a:r>
              <a:rPr lang="en-IN" dirty="0" smtClean="0"/>
              <a:t>It become an integral part of SM process which includes all activities like 	hiring, training, remunerating, maintaining the resources in the 	organization.</a:t>
            </a:r>
          </a:p>
          <a:p>
            <a:pPr marL="0" indent="0">
              <a:buNone/>
            </a:pPr>
            <a:r>
              <a:rPr lang="en-IN" dirty="0"/>
              <a:t>	</a:t>
            </a:r>
            <a:r>
              <a:rPr lang="en-IN" dirty="0" smtClean="0"/>
              <a:t>It provides a set of inputs into the strategic formulation process and it is 	relevant in terms of implementation concerns.</a:t>
            </a:r>
            <a:endParaRPr lang="en-IN" dirty="0"/>
          </a:p>
        </p:txBody>
      </p:sp>
    </p:spTree>
    <p:extLst>
      <p:ext uri="{BB962C8B-B14F-4D97-AF65-F5344CB8AC3E}">
        <p14:creationId xmlns:p14="http://schemas.microsoft.com/office/powerpoint/2010/main" val="411428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a:xfrm>
            <a:off x="1154954" y="2306472"/>
            <a:ext cx="8825659" cy="3713328"/>
          </a:xfrm>
        </p:spPr>
        <p:txBody>
          <a:bodyPr/>
          <a:lstStyle/>
          <a:p>
            <a:endParaRPr lang="en-IN" b="1" dirty="0" smtClean="0"/>
          </a:p>
          <a:p>
            <a:r>
              <a:rPr lang="en-IN" b="1" dirty="0" smtClean="0"/>
              <a:t>Creating Highly talented personnel</a:t>
            </a:r>
          </a:p>
          <a:p>
            <a:pPr marL="0" indent="0">
              <a:buNone/>
            </a:pPr>
            <a:r>
              <a:rPr lang="en-IN" b="1" dirty="0"/>
              <a:t>	</a:t>
            </a:r>
            <a:r>
              <a:rPr lang="en-IN" dirty="0" smtClean="0"/>
              <a:t>Jobs are becoming highly intellectual and incumbents are getting vastly 	professionalised. The HR manager must use his/her ingenuity to attract 	and retain qualified and skilled personnel.</a:t>
            </a:r>
          </a:p>
          <a:p>
            <a:pPr marL="0" indent="0">
              <a:buNone/>
            </a:pPr>
            <a:r>
              <a:rPr lang="en-IN" dirty="0"/>
              <a:t>	</a:t>
            </a:r>
            <a:r>
              <a:rPr lang="en-IN" dirty="0" smtClean="0"/>
              <a:t>People are known for job hopping, thereby creating frequent shortages in 	the organization, HR planning helps to prevent such shortages</a:t>
            </a:r>
            <a:endParaRPr lang="en-IN" dirty="0"/>
          </a:p>
          <a:p>
            <a:pPr marL="0" indent="0">
              <a:buNone/>
            </a:pPr>
            <a:r>
              <a:rPr lang="en-IN" dirty="0" smtClean="0"/>
              <a:t>	</a:t>
            </a:r>
            <a:endParaRPr lang="en-IN" dirty="0"/>
          </a:p>
        </p:txBody>
      </p:sp>
    </p:spTree>
    <p:extLst>
      <p:ext uri="{BB962C8B-B14F-4D97-AF65-F5344CB8AC3E}">
        <p14:creationId xmlns:p14="http://schemas.microsoft.com/office/powerpoint/2010/main" val="197432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lstStyle/>
          <a:p>
            <a:r>
              <a:rPr lang="en-IN" b="1" dirty="0" smtClean="0"/>
              <a:t>International Strategies</a:t>
            </a:r>
            <a:endParaRPr lang="en-IN" b="1" dirty="0"/>
          </a:p>
          <a:p>
            <a:pPr marL="0" indent="0">
              <a:buNone/>
            </a:pPr>
            <a:r>
              <a:rPr lang="en-IN" b="1" dirty="0" smtClean="0"/>
              <a:t>	</a:t>
            </a:r>
            <a:r>
              <a:rPr lang="en-IN" dirty="0" smtClean="0"/>
              <a:t>HRP facilitates international expansion strategies. The HR department 	needs to fill key jobs with expatriates, motivate them and compensate 	them.</a:t>
            </a:r>
          </a:p>
          <a:p>
            <a:pPr marL="0" indent="0">
              <a:buNone/>
            </a:pPr>
            <a:r>
              <a:rPr lang="en-IN" b="1" dirty="0"/>
              <a:t>	</a:t>
            </a:r>
            <a:r>
              <a:rPr lang="en-IN" dirty="0" smtClean="0"/>
              <a:t>without effective HR planning and subsequent attention to employee 	recruitment, selection, placement, development and career planning, 	the growth competition for foreign executives may lead to expensive and 	strategically-disruptive turnover among key decision makers.</a:t>
            </a:r>
            <a:endParaRPr lang="en-IN" dirty="0"/>
          </a:p>
        </p:txBody>
      </p:sp>
    </p:spTree>
    <p:extLst>
      <p:ext uri="{BB962C8B-B14F-4D97-AF65-F5344CB8AC3E}">
        <p14:creationId xmlns:p14="http://schemas.microsoft.com/office/powerpoint/2010/main" val="2884120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273</TotalTime>
  <Words>1471</Words>
  <Application>Microsoft Office PowerPoint</Application>
  <PresentationFormat>Widescreen</PresentationFormat>
  <Paragraphs>243</Paragraphs>
  <Slides>39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Century Gothic</vt:lpstr>
      <vt:lpstr>Georgia</vt:lpstr>
      <vt:lpstr>Wingdings</vt:lpstr>
      <vt:lpstr>Wingdings 3</vt:lpstr>
      <vt:lpstr>Ion Boardroom</vt:lpstr>
      <vt:lpstr>HR PLANNING</vt:lpstr>
      <vt:lpstr>HR PLANNING</vt:lpstr>
      <vt:lpstr>Defining HRP.</vt:lpstr>
      <vt:lpstr>Cont…</vt:lpstr>
      <vt:lpstr>Key objectives of HR Planning.</vt:lpstr>
      <vt:lpstr>PowerPoint Presentation</vt:lpstr>
      <vt:lpstr>Importance of HRM</vt:lpstr>
      <vt:lpstr>Cont.….</vt:lpstr>
      <vt:lpstr>Cont.……</vt:lpstr>
      <vt:lpstr>Cont.….</vt:lpstr>
      <vt:lpstr>Benefits of HRP</vt:lpstr>
      <vt:lpstr>Factors affecting HR Planning</vt:lpstr>
      <vt:lpstr>PowerPoint Presentation</vt:lpstr>
      <vt:lpstr>PowerPoint Presentation</vt:lpstr>
      <vt:lpstr>PowerPoint Presentation</vt:lpstr>
      <vt:lpstr>PowerPoint Presentation</vt:lpstr>
      <vt:lpstr>PowerPoint Presentation</vt:lpstr>
      <vt:lpstr>Macro Dimensions of HR Planning.</vt:lpstr>
      <vt:lpstr>Micro Dimensions of HR Planning.</vt:lpstr>
      <vt:lpstr>Human Resource Planning Model</vt:lpstr>
      <vt:lpstr>HR PLANNING PROCESS</vt:lpstr>
      <vt:lpstr> Environmental Scanning </vt:lpstr>
      <vt:lpstr>Organizational Objectives and Policies</vt:lpstr>
      <vt:lpstr>HR Demand Forecast</vt:lpstr>
      <vt:lpstr>  HR Supply Forecast  </vt:lpstr>
      <vt:lpstr>HR Programming</vt:lpstr>
      <vt:lpstr>HRP Implementation</vt:lpstr>
      <vt:lpstr>Control &amp; Evaluation of Programme</vt:lpstr>
      <vt:lpstr>HR Demand Forecast</vt:lpstr>
      <vt:lpstr>Reasons to conduct Demand Forecasting</vt:lpstr>
      <vt:lpstr>Forecasting Techniques</vt:lpstr>
      <vt:lpstr> Managerial Judgement </vt:lpstr>
      <vt:lpstr> Ratio-trend analysis </vt:lpstr>
      <vt:lpstr> Regression analysis </vt:lpstr>
      <vt:lpstr> Work-study techniques </vt:lpstr>
      <vt:lpstr> Delphi technique </vt:lpstr>
      <vt:lpstr>SUPPLY FORECAST ANALYSIS</vt:lpstr>
      <vt:lpstr>Reasons for Supply Forecast </vt:lpstr>
      <vt:lpstr>BARRIERS TO HRP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PLANNING</dc:title>
  <dc:creator>KALYAN</dc:creator>
  <cp:lastModifiedBy>KALYAN</cp:lastModifiedBy>
  <cp:revision>45</cp:revision>
  <dcterms:created xsi:type="dcterms:W3CDTF">2013-12-19T04:36:36Z</dcterms:created>
  <dcterms:modified xsi:type="dcterms:W3CDTF">2013-12-24T09:02:20Z</dcterms:modified>
</cp:coreProperties>
</file>