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0" r:id="rId6"/>
    <p:sldId id="261"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a:xfrm>
            <a:off x="3962399" y="5870575"/>
            <a:ext cx="4893958" cy="377825"/>
          </a:xfrm>
        </p:spPr>
        <p:txBody>
          <a:bodyPr/>
          <a:lstStyle/>
          <a:p>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8812425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52F06-C363-4669-8FF1-B50C2F01A9D7}" type="datetimeFigureOut">
              <a:rPr lang="en-IN" smtClean="0"/>
              <a:t>18-01-2017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173606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1616940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1294645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147485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2938831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3072224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74664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322542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307318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52F06-C363-4669-8FF1-B50C2F01A9D7}" type="datetimeFigureOut">
              <a:rPr lang="en-IN" smtClean="0"/>
              <a:t>18-01-2017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355963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952F06-C363-4669-8FF1-B50C2F01A9D7}" type="datetimeFigureOut">
              <a:rPr lang="en-IN" smtClean="0"/>
              <a:t>18-01-2017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373148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952F06-C363-4669-8FF1-B50C2F01A9D7}" type="datetimeFigureOut">
              <a:rPr lang="en-IN" smtClean="0"/>
              <a:t>18-01-2017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387414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952F06-C363-4669-8FF1-B50C2F01A9D7}" type="datetimeFigureOut">
              <a:rPr lang="en-IN" smtClean="0"/>
              <a:t>18-01-2017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436481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2A952F06-C363-4669-8FF1-B50C2F01A9D7}" type="datetimeFigureOut">
              <a:rPr lang="en-IN" smtClean="0"/>
              <a:t>18-01-2017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362749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52F06-C363-4669-8FF1-B50C2F01A9D7}" type="datetimeFigureOut">
              <a:rPr lang="en-IN" smtClean="0"/>
              <a:t>18-01-2017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95380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52F06-C363-4669-8FF1-B50C2F01A9D7}" type="datetimeFigureOut">
              <a:rPr lang="en-IN" smtClean="0"/>
              <a:t>18-01-2017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4DA064-EBAF-4DD4-A4D3-9D7A8DB801F6}" type="slidenum">
              <a:rPr lang="en-IN" smtClean="0"/>
              <a:t>‹#›</a:t>
            </a:fld>
            <a:endParaRPr lang="en-IN"/>
          </a:p>
        </p:txBody>
      </p:sp>
    </p:spTree>
    <p:extLst>
      <p:ext uri="{BB962C8B-B14F-4D97-AF65-F5344CB8AC3E}">
        <p14:creationId xmlns:p14="http://schemas.microsoft.com/office/powerpoint/2010/main" val="113068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A952F06-C363-4669-8FF1-B50C2F01A9D7}" type="datetimeFigureOut">
              <a:rPr lang="en-IN" smtClean="0"/>
              <a:t>18-01-2017</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14DA064-EBAF-4DD4-A4D3-9D7A8DB801F6}" type="slidenum">
              <a:rPr lang="en-IN" smtClean="0"/>
              <a:t>‹#›</a:t>
            </a:fld>
            <a:endParaRPr lang="en-IN"/>
          </a:p>
        </p:txBody>
      </p:sp>
    </p:spTree>
    <p:extLst>
      <p:ext uri="{BB962C8B-B14F-4D97-AF65-F5344CB8AC3E}">
        <p14:creationId xmlns:p14="http://schemas.microsoft.com/office/powerpoint/2010/main" val="21200010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HUMAN RESOURCE MANAGEMENT</a:t>
            </a:r>
            <a:endParaRPr lang="en-IN" dirty="0"/>
          </a:p>
        </p:txBody>
      </p:sp>
      <p:sp>
        <p:nvSpPr>
          <p:cNvPr id="3" name="Subtitle 2"/>
          <p:cNvSpPr>
            <a:spLocks noGrp="1"/>
          </p:cNvSpPr>
          <p:nvPr>
            <p:ph type="subTitle" idx="1"/>
          </p:nvPr>
        </p:nvSpPr>
        <p:spPr/>
        <p:txBody>
          <a:bodyPr/>
          <a:lstStyle/>
          <a:p>
            <a:r>
              <a:rPr lang="en-IN" dirty="0" smtClean="0"/>
              <a:t>PERSONNEL MANAGEMENT</a:t>
            </a:r>
            <a:endParaRPr lang="en-IN" dirty="0"/>
          </a:p>
        </p:txBody>
      </p:sp>
    </p:spTree>
    <p:extLst>
      <p:ext uri="{BB962C8B-B14F-4D97-AF65-F5344CB8AC3E}">
        <p14:creationId xmlns:p14="http://schemas.microsoft.com/office/powerpoint/2010/main" val="255164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a:t>
            </a:r>
            <a:endParaRPr lang="en-IN" dirty="0"/>
          </a:p>
        </p:txBody>
      </p:sp>
      <p:sp>
        <p:nvSpPr>
          <p:cNvPr id="3" name="Content Placeholder 2"/>
          <p:cNvSpPr>
            <a:spLocks noGrp="1"/>
          </p:cNvSpPr>
          <p:nvPr>
            <p:ph idx="1"/>
          </p:nvPr>
        </p:nvSpPr>
        <p:spPr/>
        <p:txBody>
          <a:bodyPr/>
          <a:lstStyle/>
          <a:p>
            <a:pPr marL="0" indent="0">
              <a:buNone/>
            </a:pPr>
            <a:r>
              <a:rPr lang="en-IN" sz="3200" i="1" dirty="0" smtClean="0"/>
              <a:t>“The total skills, knowledge, competencies, intelligence, values, attitudes and aptitudes of the </a:t>
            </a:r>
            <a:r>
              <a:rPr lang="en-IN" sz="3200" i="1" dirty="0"/>
              <a:t>e</a:t>
            </a:r>
            <a:r>
              <a:rPr lang="en-IN" sz="3200" i="1" dirty="0" smtClean="0"/>
              <a:t>mployees working in an organization”</a:t>
            </a:r>
            <a:endParaRPr lang="en-IN" sz="3200" i="1" dirty="0"/>
          </a:p>
          <a:p>
            <a:endParaRPr lang="en-IN" sz="3200" i="1" dirty="0"/>
          </a:p>
        </p:txBody>
      </p:sp>
    </p:spTree>
    <p:extLst>
      <p:ext uri="{BB962C8B-B14F-4D97-AF65-F5344CB8AC3E}">
        <p14:creationId xmlns:p14="http://schemas.microsoft.com/office/powerpoint/2010/main" val="121443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 </a:t>
            </a:r>
            <a:r>
              <a:rPr lang="en-IN" sz="2800" i="1" dirty="0" smtClean="0"/>
              <a:t>The total knowledge, skills, creative abilities, talents and aptitudes of an organization’s work force, as well as the values, attitudes and benefits of an individual involved……..it is the sum total of inherent abilities, acquired knowledge and skills represented by the talents and aptitudes of the employed persons.”</a:t>
            </a:r>
            <a:endParaRPr lang="en-IN" sz="2800" i="1" dirty="0"/>
          </a:p>
        </p:txBody>
      </p:sp>
    </p:spTree>
    <p:extLst>
      <p:ext uri="{BB962C8B-B14F-4D97-AF65-F5344CB8AC3E}">
        <p14:creationId xmlns:p14="http://schemas.microsoft.com/office/powerpoint/2010/main" val="2743094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255594"/>
            <a:ext cx="10131425" cy="3657599"/>
          </a:xfrm>
        </p:spPr>
        <p:txBody>
          <a:bodyPr>
            <a:normAutofit/>
          </a:bodyPr>
          <a:lstStyle/>
          <a:p>
            <a:pPr marL="0" indent="0">
              <a:buNone/>
            </a:pPr>
            <a:r>
              <a:rPr lang="en-IN" sz="2800" i="1" dirty="0" smtClean="0"/>
              <a:t>Human Resource Management refers to the practices and policies you need to carry out the personnel aspects of your management job, specifically, acquiring, training, appraising, rewarding, and providing a safe, ethical, and fair environment for your company’s employees. </a:t>
            </a:r>
            <a:endParaRPr lang="en-IN" sz="2800" i="1" dirty="0"/>
          </a:p>
        </p:txBody>
      </p:sp>
    </p:spTree>
    <p:extLst>
      <p:ext uri="{BB962C8B-B14F-4D97-AF65-F5344CB8AC3E}">
        <p14:creationId xmlns:p14="http://schemas.microsoft.com/office/powerpoint/2010/main" val="254318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2997"/>
            <a:ext cx="10131425" cy="591403"/>
          </a:xfrm>
        </p:spPr>
        <p:txBody>
          <a:bodyPr>
            <a:normAutofit fontScale="90000"/>
          </a:bodyPr>
          <a:lstStyle/>
          <a:p>
            <a:r>
              <a:rPr lang="en-IN" dirty="0" smtClean="0"/>
              <a:t>Scope of hrm</a:t>
            </a:r>
            <a:endParaRPr lang="en-IN" dirty="0"/>
          </a:p>
        </p:txBody>
      </p:sp>
      <p:sp>
        <p:nvSpPr>
          <p:cNvPr id="3" name="Content Placeholder 2"/>
          <p:cNvSpPr>
            <a:spLocks noGrp="1"/>
          </p:cNvSpPr>
          <p:nvPr>
            <p:ph idx="1"/>
          </p:nvPr>
        </p:nvSpPr>
        <p:spPr>
          <a:xfrm>
            <a:off x="685801" y="914400"/>
            <a:ext cx="10131425" cy="5513695"/>
          </a:xfrm>
        </p:spPr>
        <p:txBody>
          <a:bodyPr>
            <a:normAutofit/>
          </a:bodyPr>
          <a:lstStyle/>
          <a:p>
            <a:pPr marL="0" indent="0">
              <a:buNone/>
            </a:pPr>
            <a:r>
              <a:rPr lang="en-IN" sz="2400" dirty="0" smtClean="0"/>
              <a:t>The scope of HRM covers all major activities in the organization related to employee from the time of his entry until he leaves the organization. The most important functions are </a:t>
            </a:r>
          </a:p>
          <a:p>
            <a:r>
              <a:rPr lang="en-IN" sz="2800" dirty="0" smtClean="0">
                <a:solidFill>
                  <a:srgbClr val="FFFF00"/>
                </a:solidFill>
              </a:rPr>
              <a:t>Human Resource Planning </a:t>
            </a:r>
            <a:r>
              <a:rPr lang="en-IN" sz="2400" dirty="0" smtClean="0"/>
              <a:t>: </a:t>
            </a:r>
            <a:r>
              <a:rPr lang="en-IN" sz="2400" i="1" dirty="0" smtClean="0"/>
              <a:t>Job Analysis, Procurement, Selection, Induction, Training &amp; Development</a:t>
            </a:r>
          </a:p>
          <a:p>
            <a:r>
              <a:rPr lang="en-IN" sz="2800" dirty="0" smtClean="0">
                <a:solidFill>
                  <a:srgbClr val="FFFF00"/>
                </a:solidFill>
              </a:rPr>
              <a:t>Performance Appraisal </a:t>
            </a:r>
            <a:r>
              <a:rPr lang="en-IN" sz="2400" dirty="0" smtClean="0"/>
              <a:t>: </a:t>
            </a:r>
            <a:r>
              <a:rPr lang="en-IN" sz="2400" i="1" dirty="0" smtClean="0"/>
              <a:t>Review of Work</a:t>
            </a:r>
          </a:p>
          <a:p>
            <a:r>
              <a:rPr lang="en-IN" sz="2800" dirty="0" smtClean="0">
                <a:solidFill>
                  <a:srgbClr val="FFFF00"/>
                </a:solidFill>
              </a:rPr>
              <a:t>Compensation Management </a:t>
            </a:r>
            <a:r>
              <a:rPr lang="en-IN" sz="2400" dirty="0" smtClean="0"/>
              <a:t>: </a:t>
            </a:r>
            <a:r>
              <a:rPr lang="en-IN" sz="2400" i="1" dirty="0" smtClean="0"/>
              <a:t>Rewards, Fringe Benefits, Social security, Medical Facilities</a:t>
            </a:r>
          </a:p>
          <a:p>
            <a:r>
              <a:rPr lang="en-IN" sz="2800" dirty="0" smtClean="0">
                <a:solidFill>
                  <a:srgbClr val="FFFF00"/>
                </a:solidFill>
              </a:rPr>
              <a:t>Motivation</a:t>
            </a:r>
            <a:r>
              <a:rPr lang="en-IN" sz="2400" dirty="0" smtClean="0"/>
              <a:t> : </a:t>
            </a:r>
            <a:r>
              <a:rPr lang="en-IN" sz="2400" i="1" dirty="0" smtClean="0"/>
              <a:t>Career development, promotion, bonus &amp; incentives</a:t>
            </a:r>
          </a:p>
          <a:p>
            <a:r>
              <a:rPr lang="en-IN" sz="2800" dirty="0" smtClean="0">
                <a:solidFill>
                  <a:srgbClr val="FFFF00"/>
                </a:solidFill>
              </a:rPr>
              <a:t>Employee relations </a:t>
            </a:r>
            <a:r>
              <a:rPr lang="en-IN" sz="2400" dirty="0" smtClean="0"/>
              <a:t>: </a:t>
            </a:r>
            <a:r>
              <a:rPr lang="en-IN" sz="2400" i="1" dirty="0" smtClean="0"/>
              <a:t>Grievance handling,  collective bargaining, Industrial Relations</a:t>
            </a:r>
          </a:p>
          <a:p>
            <a:endParaRPr lang="en-IN" dirty="0"/>
          </a:p>
        </p:txBody>
      </p:sp>
    </p:spTree>
    <p:extLst>
      <p:ext uri="{BB962C8B-B14F-4D97-AF65-F5344CB8AC3E}">
        <p14:creationId xmlns:p14="http://schemas.microsoft.com/office/powerpoint/2010/main" val="153030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 of hrm</a:t>
            </a:r>
            <a:endParaRPr lang="en-IN" dirty="0"/>
          </a:p>
        </p:txBody>
      </p:sp>
      <p:sp>
        <p:nvSpPr>
          <p:cNvPr id="3" name="Content Placeholder 2"/>
          <p:cNvSpPr>
            <a:spLocks noGrp="1"/>
          </p:cNvSpPr>
          <p:nvPr>
            <p:ph idx="1"/>
          </p:nvPr>
        </p:nvSpPr>
        <p:spPr/>
        <p:txBody>
          <a:bodyPr>
            <a:normAutofit/>
          </a:bodyPr>
          <a:lstStyle/>
          <a:p>
            <a:r>
              <a:rPr lang="en-IN" sz="2400" i="1" dirty="0" smtClean="0"/>
              <a:t>To provide effective, efficient and talented manpower to the organizations</a:t>
            </a:r>
          </a:p>
          <a:p>
            <a:r>
              <a:rPr lang="en-IN" sz="2400" i="1" dirty="0" smtClean="0"/>
              <a:t>To create opportunities for employees to develop and grow</a:t>
            </a:r>
          </a:p>
          <a:p>
            <a:r>
              <a:rPr lang="en-IN" sz="2400" i="1" dirty="0" smtClean="0"/>
              <a:t>To maintain employees by encouraging value system and creating environment of trust by way of rewards, incentives and facilities.</a:t>
            </a:r>
          </a:p>
          <a:p>
            <a:r>
              <a:rPr lang="en-IN" sz="2400" i="1" dirty="0" smtClean="0"/>
              <a:t>To appraise their performance in order to reward them or to take corrective actions so that stability of employment can be ensured</a:t>
            </a:r>
            <a:endParaRPr lang="en-IN" sz="2400" i="1" dirty="0"/>
          </a:p>
        </p:txBody>
      </p:sp>
    </p:spTree>
    <p:extLst>
      <p:ext uri="{BB962C8B-B14F-4D97-AF65-F5344CB8AC3E}">
        <p14:creationId xmlns:p14="http://schemas.microsoft.com/office/powerpoint/2010/main" val="4000451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686937"/>
          </a:xfrm>
        </p:spPr>
        <p:txBody>
          <a:bodyPr/>
          <a:lstStyle/>
          <a:p>
            <a:r>
              <a:rPr lang="en-IN" dirty="0" smtClean="0"/>
              <a:t>NATURE OF HRM</a:t>
            </a:r>
            <a:endParaRPr lang="en-IN" dirty="0"/>
          </a:p>
        </p:txBody>
      </p:sp>
      <p:sp>
        <p:nvSpPr>
          <p:cNvPr id="3" name="Content Placeholder 2"/>
          <p:cNvSpPr>
            <a:spLocks noGrp="1"/>
          </p:cNvSpPr>
          <p:nvPr>
            <p:ph idx="1"/>
          </p:nvPr>
        </p:nvSpPr>
        <p:spPr>
          <a:xfrm>
            <a:off x="743805" y="1296537"/>
            <a:ext cx="10131425" cy="4494663"/>
          </a:xfrm>
        </p:spPr>
        <p:txBody>
          <a:bodyPr/>
          <a:lstStyle/>
          <a:p>
            <a:r>
              <a:rPr lang="en-IN" dirty="0" smtClean="0"/>
              <a:t>It consists of people-related functions as hiring, training and development, performance review, compensation, safety and health, welfare, industrial relations etc.</a:t>
            </a:r>
          </a:p>
          <a:p>
            <a:r>
              <a:rPr lang="en-IN" dirty="0" smtClean="0"/>
              <a:t>The functions of HRM are the building of human capital which refers to the stock of employee skills, knowledge and capabilities that may not show up in the balance sheet but have significant impact on a firms performance.</a:t>
            </a:r>
          </a:p>
          <a:p>
            <a:r>
              <a:rPr lang="en-IN" dirty="0" smtClean="0"/>
              <a:t>It necessitates alignments of HR policies and practices with strategies --- both corporate as well as functional.</a:t>
            </a:r>
          </a:p>
          <a:p>
            <a:r>
              <a:rPr lang="en-IN" dirty="0" smtClean="0"/>
              <a:t>It involves the application of management principles and functions to deliver for people management</a:t>
            </a:r>
            <a:endParaRPr lang="en-IN" dirty="0"/>
          </a:p>
        </p:txBody>
      </p:sp>
    </p:spTree>
    <p:extLst>
      <p:ext uri="{BB962C8B-B14F-4D97-AF65-F5344CB8AC3E}">
        <p14:creationId xmlns:p14="http://schemas.microsoft.com/office/powerpoint/2010/main" val="214488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577755"/>
          </a:xfrm>
        </p:spPr>
        <p:txBody>
          <a:bodyPr>
            <a:normAutofit fontScale="90000"/>
          </a:bodyPr>
          <a:lstStyle/>
          <a:p>
            <a:r>
              <a:rPr lang="en-IN" dirty="0" smtClean="0"/>
              <a:t>HRM Functions ( henry mintzberg)</a:t>
            </a:r>
            <a:endParaRPr lang="en-IN" dirty="0"/>
          </a:p>
        </p:txBody>
      </p:sp>
      <p:sp>
        <p:nvSpPr>
          <p:cNvPr id="3" name="Content Placeholder 2"/>
          <p:cNvSpPr>
            <a:spLocks noGrp="1"/>
          </p:cNvSpPr>
          <p:nvPr>
            <p:ph idx="1"/>
          </p:nvPr>
        </p:nvSpPr>
        <p:spPr>
          <a:xfrm>
            <a:off x="685801" y="1187354"/>
            <a:ext cx="10131425" cy="5213445"/>
          </a:xfrm>
        </p:spPr>
        <p:txBody>
          <a:bodyPr/>
          <a:lstStyle/>
          <a:p>
            <a:r>
              <a:rPr lang="en-IN" dirty="0" smtClean="0"/>
              <a:t>Planning : </a:t>
            </a:r>
            <a:r>
              <a:rPr lang="en-IN" i="1" dirty="0" smtClean="0"/>
              <a:t>preparing forecasts of future HR needs, Mission and objectives, strategies, and internal strength and weaknesses, including its structure, culture, technology and leadership</a:t>
            </a:r>
          </a:p>
          <a:p>
            <a:r>
              <a:rPr lang="en-IN" dirty="0" smtClean="0"/>
              <a:t>Staffing: </a:t>
            </a:r>
            <a:r>
              <a:rPr lang="en-IN" i="1" dirty="0" smtClean="0"/>
              <a:t>Obtaining people with the appropriate skills, abilities, knowledge and experience to fill the jobs in the organization.</a:t>
            </a:r>
          </a:p>
          <a:p>
            <a:r>
              <a:rPr lang="en-IN" dirty="0" smtClean="0"/>
              <a:t>Monitoring: </a:t>
            </a:r>
            <a:r>
              <a:rPr lang="en-IN" i="1" dirty="0" smtClean="0"/>
              <a:t>The design and administration of reward systems. HR practices include job evaluation, performance appraisal, pay and benefits.</a:t>
            </a:r>
          </a:p>
          <a:p>
            <a:r>
              <a:rPr lang="en-IN" dirty="0" smtClean="0"/>
              <a:t>Maintaining: </a:t>
            </a:r>
            <a:r>
              <a:rPr lang="en-IN" i="1" dirty="0" smtClean="0"/>
              <a:t>The administration and monitoring of workplace safety, health, welfare policies to retain a competent workforce and comply with statutory standards and regulations.</a:t>
            </a:r>
          </a:p>
          <a:p>
            <a:r>
              <a:rPr lang="en-IN" dirty="0" smtClean="0"/>
              <a:t>Developing: </a:t>
            </a:r>
            <a:r>
              <a:rPr lang="en-IN" i="1" dirty="0" smtClean="0"/>
              <a:t>Analysing learning requirements to ensure that employees posses the knowledge and skills to perform satisfactorily in their jobs or to advance in the organization</a:t>
            </a:r>
          </a:p>
          <a:p>
            <a:r>
              <a:rPr lang="en-IN" dirty="0" smtClean="0"/>
              <a:t>Evaluating : Designing the procedures and processes that measure, evaluate and communicate the value added component of HR practices and the entire HR system to the organization.</a:t>
            </a:r>
            <a:endParaRPr lang="en-IN" dirty="0"/>
          </a:p>
        </p:txBody>
      </p:sp>
    </p:spTree>
    <p:extLst>
      <p:ext uri="{BB962C8B-B14F-4D97-AF65-F5344CB8AC3E}">
        <p14:creationId xmlns:p14="http://schemas.microsoft.com/office/powerpoint/2010/main" val="417378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41110"/>
            <a:ext cx="10131425" cy="686937"/>
          </a:xfrm>
        </p:spPr>
        <p:txBody>
          <a:bodyPr/>
          <a:lstStyle/>
          <a:p>
            <a:r>
              <a:rPr lang="en-IN" dirty="0" smtClean="0"/>
              <a:t>Hrm objectives and functions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4110112"/>
              </p:ext>
            </p:extLst>
          </p:nvPr>
        </p:nvGraphicFramePr>
        <p:xfrm>
          <a:off x="590266" y="1158899"/>
          <a:ext cx="10131426" cy="5400040"/>
        </p:xfrm>
        <a:graphic>
          <a:graphicData uri="http://schemas.openxmlformats.org/drawingml/2006/table">
            <a:tbl>
              <a:tblPr firstRow="1" bandRow="1">
                <a:tableStyleId>{5C22544A-7EE6-4342-B048-85BDC9FD1C3A}</a:tableStyleId>
              </a:tblPr>
              <a:tblGrid>
                <a:gridCol w="5065713"/>
                <a:gridCol w="5065713"/>
              </a:tblGrid>
              <a:tr h="370840">
                <a:tc>
                  <a:txBody>
                    <a:bodyPr/>
                    <a:lstStyle/>
                    <a:p>
                      <a:pPr algn="ctr"/>
                      <a:r>
                        <a:rPr lang="en-IN" dirty="0" smtClean="0"/>
                        <a:t>HRM</a:t>
                      </a:r>
                      <a:r>
                        <a:rPr lang="en-IN" baseline="0" dirty="0" smtClean="0"/>
                        <a:t> Objectives</a:t>
                      </a:r>
                      <a:endParaRPr lang="en-IN" dirty="0"/>
                    </a:p>
                  </a:txBody>
                  <a:tcPr/>
                </a:tc>
                <a:tc>
                  <a:txBody>
                    <a:bodyPr/>
                    <a:lstStyle/>
                    <a:p>
                      <a:pPr algn="ctr"/>
                      <a:r>
                        <a:rPr lang="en-IN" dirty="0" smtClean="0"/>
                        <a:t>Supporting Benefits</a:t>
                      </a:r>
                      <a:endParaRPr lang="en-IN" dirty="0"/>
                    </a:p>
                  </a:txBody>
                  <a:tcPr/>
                </a:tc>
              </a:tr>
              <a:tr h="370840">
                <a:tc>
                  <a:txBody>
                    <a:bodyPr/>
                    <a:lstStyle/>
                    <a:p>
                      <a:pPr algn="ctr"/>
                      <a:r>
                        <a:rPr lang="en-IN" dirty="0" smtClean="0"/>
                        <a:t>Societal Objectives</a:t>
                      </a:r>
                      <a:endParaRPr lang="en-IN" dirty="0"/>
                    </a:p>
                  </a:txBody>
                  <a:tcPr/>
                </a:tc>
                <a:tc>
                  <a:txBody>
                    <a:bodyPr/>
                    <a:lstStyle/>
                    <a:p>
                      <a:pPr marL="342900" indent="-342900" algn="ctr">
                        <a:buAutoNum type="arabicPeriod"/>
                      </a:pPr>
                      <a:r>
                        <a:rPr lang="en-IN" dirty="0" smtClean="0"/>
                        <a:t>Legal Compliance</a:t>
                      </a:r>
                    </a:p>
                    <a:p>
                      <a:pPr marL="342900" indent="-342900" algn="ctr">
                        <a:buAutoNum type="arabicPeriod"/>
                      </a:pPr>
                      <a:r>
                        <a:rPr lang="en-IN" dirty="0" smtClean="0"/>
                        <a:t>Benefits</a:t>
                      </a:r>
                    </a:p>
                    <a:p>
                      <a:pPr marL="342900" indent="-342900" algn="ctr">
                        <a:buAutoNum type="arabicPeriod"/>
                      </a:pPr>
                      <a:r>
                        <a:rPr lang="en-IN" dirty="0" smtClean="0"/>
                        <a:t>Union-Management relations</a:t>
                      </a:r>
                      <a:endParaRPr lang="en-IN" dirty="0"/>
                    </a:p>
                  </a:txBody>
                  <a:tcPr/>
                </a:tc>
              </a:tr>
              <a:tr h="370840">
                <a:tc>
                  <a:txBody>
                    <a:bodyPr/>
                    <a:lstStyle/>
                    <a:p>
                      <a:pPr algn="ctr"/>
                      <a:r>
                        <a:rPr lang="en-IN" dirty="0" smtClean="0"/>
                        <a:t>Organizational</a:t>
                      </a:r>
                      <a:r>
                        <a:rPr lang="en-IN" baseline="0" dirty="0" smtClean="0"/>
                        <a:t> Objectives</a:t>
                      </a:r>
                      <a:endParaRPr lang="en-IN" dirty="0"/>
                    </a:p>
                  </a:txBody>
                  <a:tcPr/>
                </a:tc>
                <a:tc>
                  <a:txBody>
                    <a:bodyPr/>
                    <a:lstStyle/>
                    <a:p>
                      <a:pPr marL="342900" indent="-342900" algn="ctr">
                        <a:buAutoNum type="arabicPeriod"/>
                      </a:pPr>
                      <a:r>
                        <a:rPr lang="en-IN" dirty="0" smtClean="0"/>
                        <a:t>Human Resource Planning</a:t>
                      </a:r>
                    </a:p>
                    <a:p>
                      <a:pPr marL="342900" indent="-342900" algn="ctr">
                        <a:buAutoNum type="arabicPeriod"/>
                      </a:pPr>
                      <a:r>
                        <a:rPr lang="en-IN" dirty="0" smtClean="0"/>
                        <a:t>Employee Relations</a:t>
                      </a:r>
                    </a:p>
                    <a:p>
                      <a:pPr marL="342900" indent="-342900" algn="ctr">
                        <a:buAutoNum type="arabicPeriod"/>
                      </a:pPr>
                      <a:r>
                        <a:rPr lang="en-IN" dirty="0" smtClean="0"/>
                        <a:t>Selection &amp; Placement</a:t>
                      </a:r>
                    </a:p>
                    <a:p>
                      <a:pPr marL="342900" indent="-342900" algn="ctr">
                        <a:buAutoNum type="arabicPeriod"/>
                      </a:pPr>
                      <a:r>
                        <a:rPr lang="en-IN" dirty="0" smtClean="0"/>
                        <a:t>Training</a:t>
                      </a:r>
                      <a:r>
                        <a:rPr lang="en-IN" baseline="0" dirty="0" smtClean="0"/>
                        <a:t> &amp; Development</a:t>
                      </a:r>
                    </a:p>
                    <a:p>
                      <a:pPr marL="342900" indent="-342900" algn="ctr">
                        <a:buAutoNum type="arabicPeriod"/>
                      </a:pPr>
                      <a:r>
                        <a:rPr lang="en-IN" baseline="0" dirty="0" smtClean="0"/>
                        <a:t>Appraisal</a:t>
                      </a:r>
                    </a:p>
                    <a:p>
                      <a:pPr marL="342900" indent="-342900" algn="ctr">
                        <a:buAutoNum type="arabicPeriod"/>
                      </a:pPr>
                      <a:r>
                        <a:rPr lang="en-IN" baseline="0" dirty="0" smtClean="0"/>
                        <a:t>Assessment</a:t>
                      </a:r>
                      <a:endParaRPr lang="en-IN" dirty="0"/>
                    </a:p>
                  </a:txBody>
                  <a:tcPr/>
                </a:tc>
              </a:tr>
              <a:tr h="370840">
                <a:tc>
                  <a:txBody>
                    <a:bodyPr/>
                    <a:lstStyle/>
                    <a:p>
                      <a:pPr algn="ctr"/>
                      <a:r>
                        <a:rPr lang="en-IN" dirty="0" smtClean="0"/>
                        <a:t>Functional Objectives</a:t>
                      </a:r>
                      <a:endParaRPr lang="en-IN" dirty="0"/>
                    </a:p>
                  </a:txBody>
                  <a:tcPr/>
                </a:tc>
                <a:tc>
                  <a:txBody>
                    <a:bodyPr/>
                    <a:lstStyle/>
                    <a:p>
                      <a:pPr marL="342900" indent="-342900" algn="ctr">
                        <a:buAutoNum type="arabicPeriod"/>
                      </a:pPr>
                      <a:r>
                        <a:rPr lang="en-IN" dirty="0" smtClean="0"/>
                        <a:t>Appraisal </a:t>
                      </a:r>
                    </a:p>
                    <a:p>
                      <a:pPr marL="342900" indent="-342900" algn="ctr">
                        <a:buAutoNum type="arabicPeriod"/>
                      </a:pPr>
                      <a:r>
                        <a:rPr lang="en-IN" dirty="0" smtClean="0"/>
                        <a:t>Placement</a:t>
                      </a:r>
                    </a:p>
                    <a:p>
                      <a:pPr marL="342900" indent="-342900" algn="ctr">
                        <a:buAutoNum type="arabicPeriod"/>
                      </a:pPr>
                      <a:r>
                        <a:rPr lang="en-IN" dirty="0" smtClean="0"/>
                        <a:t>Assessment</a:t>
                      </a:r>
                      <a:endParaRPr lang="en-IN" dirty="0"/>
                    </a:p>
                  </a:txBody>
                  <a:tcPr/>
                </a:tc>
              </a:tr>
              <a:tr h="370840">
                <a:tc>
                  <a:txBody>
                    <a:bodyPr/>
                    <a:lstStyle/>
                    <a:p>
                      <a:pPr algn="ctr"/>
                      <a:r>
                        <a:rPr lang="en-IN" dirty="0" smtClean="0"/>
                        <a:t>Personal Objectives</a:t>
                      </a:r>
                      <a:endParaRPr lang="en-IN" dirty="0"/>
                    </a:p>
                  </a:txBody>
                  <a:tcPr/>
                </a:tc>
                <a:tc>
                  <a:txBody>
                    <a:bodyPr/>
                    <a:lstStyle/>
                    <a:p>
                      <a:pPr marL="342900" indent="-342900" algn="ctr">
                        <a:buAutoNum type="arabicPeriod"/>
                      </a:pPr>
                      <a:r>
                        <a:rPr lang="en-IN" dirty="0" smtClean="0"/>
                        <a:t>Training &amp; Development</a:t>
                      </a:r>
                    </a:p>
                    <a:p>
                      <a:pPr marL="342900" indent="-342900" algn="ctr">
                        <a:buAutoNum type="arabicPeriod"/>
                      </a:pPr>
                      <a:r>
                        <a:rPr lang="en-IN" dirty="0" smtClean="0"/>
                        <a:t>Appraisal</a:t>
                      </a:r>
                    </a:p>
                    <a:p>
                      <a:pPr marL="342900" indent="-342900" algn="ctr">
                        <a:buAutoNum type="arabicPeriod"/>
                      </a:pPr>
                      <a:r>
                        <a:rPr lang="en-IN" dirty="0" smtClean="0"/>
                        <a:t>Placement</a:t>
                      </a:r>
                    </a:p>
                    <a:p>
                      <a:pPr marL="342900" indent="-342900" algn="ctr">
                        <a:buAutoNum type="arabicPeriod"/>
                      </a:pPr>
                      <a:r>
                        <a:rPr lang="en-IN" dirty="0" smtClean="0"/>
                        <a:t>Compensation</a:t>
                      </a:r>
                    </a:p>
                    <a:p>
                      <a:pPr marL="342900" indent="-342900" algn="ctr">
                        <a:buAutoNum type="arabicPeriod"/>
                      </a:pPr>
                      <a:r>
                        <a:rPr lang="en-IN" dirty="0" err="1" smtClean="0"/>
                        <a:t>Assesment</a:t>
                      </a:r>
                      <a:endParaRPr lang="en-IN" dirty="0"/>
                    </a:p>
                  </a:txBody>
                  <a:tcPr/>
                </a:tc>
              </a:tr>
            </a:tbl>
          </a:graphicData>
        </a:graphic>
      </p:graphicFrame>
    </p:spTree>
    <p:extLst>
      <p:ext uri="{BB962C8B-B14F-4D97-AF65-F5344CB8AC3E}">
        <p14:creationId xmlns:p14="http://schemas.microsoft.com/office/powerpoint/2010/main" val="2082993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TC103457452[[fn=Celestial]]</Template>
  <TotalTime>73</TotalTime>
  <Words>599</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Celestial</vt:lpstr>
      <vt:lpstr>HUMAN RESOURCE MANAGEMENT</vt:lpstr>
      <vt:lpstr>DEFINITION</vt:lpstr>
      <vt:lpstr>PowerPoint Presentation</vt:lpstr>
      <vt:lpstr>PowerPoint Presentation</vt:lpstr>
      <vt:lpstr>Scope of hrm</vt:lpstr>
      <vt:lpstr>Objectives of hrm</vt:lpstr>
      <vt:lpstr>NATURE OF HRM</vt:lpstr>
      <vt:lpstr>HRM Functions ( henry mintzberg)</vt:lpstr>
      <vt:lpstr>Hrm objectives and functions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KALYAN</dc:creator>
  <cp:lastModifiedBy>kalyan</cp:lastModifiedBy>
  <cp:revision>15</cp:revision>
  <dcterms:created xsi:type="dcterms:W3CDTF">2013-12-02T08:49:24Z</dcterms:created>
  <dcterms:modified xsi:type="dcterms:W3CDTF">2017-01-18T06:18:19Z</dcterms:modified>
</cp:coreProperties>
</file>