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84" r:id="rId21"/>
    <p:sldId id="288" r:id="rId22"/>
    <p:sldId id="289" r:id="rId23"/>
    <p:sldId id="291" r:id="rId24"/>
    <p:sldId id="286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594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44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3326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4608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1764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4663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5706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86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19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18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370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178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824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553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361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282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37D8-566C-4A69-914C-35F9E00C5A4B}" type="datetimeFigureOut">
              <a:rPr lang="en-IN" smtClean="0"/>
              <a:t>27-12-2013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D1A54-03D7-4F95-94AF-E4D437D48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4420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Job-Description-Templat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job_specification_template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JOB ANALYSIS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16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Gather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type of data is to be collected?</a:t>
            </a:r>
          </a:p>
          <a:p>
            <a:r>
              <a:rPr lang="en-IN" dirty="0" smtClean="0"/>
              <a:t>What methods are to be employed for data collection?</a:t>
            </a:r>
          </a:p>
          <a:p>
            <a:r>
              <a:rPr lang="en-IN" dirty="0" smtClean="0"/>
              <a:t>Who should collect the data?</a:t>
            </a:r>
          </a:p>
          <a:p>
            <a:endParaRPr lang="en-IN" dirty="0"/>
          </a:p>
          <a:p>
            <a:r>
              <a:rPr lang="en-IN" dirty="0" smtClean="0"/>
              <a:t>Data collection methods are : observations, interviews, checklists, questionnaire, technical conferences, diary methods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44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Process information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Once the information is collected, it should be processed so that it would be useful in various personnel functions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9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 Analysis results 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4000" dirty="0" smtClean="0"/>
          </a:p>
          <a:p>
            <a:r>
              <a:rPr lang="en-IN" sz="4000" dirty="0" smtClean="0"/>
              <a:t>Job Description</a:t>
            </a:r>
          </a:p>
          <a:p>
            <a:endParaRPr lang="en-IN" sz="4000" dirty="0"/>
          </a:p>
          <a:p>
            <a:r>
              <a:rPr lang="en-IN" sz="4000" dirty="0" smtClean="0"/>
              <a:t>Job Specification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41039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 DESCRIPTION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implies objective listing of the job-title, tasks, duties and responsibilities involved in a job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864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Job analysis contains </a:t>
            </a:r>
            <a:r>
              <a:rPr lang="en-IN" dirty="0"/>
              <a:t>a statement containing items as: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60812"/>
            <a:ext cx="9613861" cy="4797188"/>
          </a:xfrm>
        </p:spPr>
        <p:txBody>
          <a:bodyPr/>
          <a:lstStyle/>
          <a:p>
            <a:r>
              <a:rPr lang="en-IN" dirty="0" smtClean="0"/>
              <a:t>Job title</a:t>
            </a:r>
          </a:p>
          <a:p>
            <a:r>
              <a:rPr lang="en-IN" dirty="0" smtClean="0"/>
              <a:t>Location</a:t>
            </a:r>
          </a:p>
          <a:p>
            <a:r>
              <a:rPr lang="en-IN" dirty="0" smtClean="0"/>
              <a:t>Job summary</a:t>
            </a:r>
          </a:p>
          <a:p>
            <a:r>
              <a:rPr lang="en-IN" dirty="0" smtClean="0"/>
              <a:t>Duties</a:t>
            </a:r>
          </a:p>
          <a:p>
            <a:r>
              <a:rPr lang="en-IN" dirty="0" smtClean="0"/>
              <a:t>Machines, tools and equipment's</a:t>
            </a:r>
          </a:p>
          <a:p>
            <a:r>
              <a:rPr lang="en-IN" dirty="0" smtClean="0"/>
              <a:t>Materials and forms used</a:t>
            </a:r>
          </a:p>
          <a:p>
            <a:r>
              <a:rPr lang="en-IN" dirty="0" smtClean="0"/>
              <a:t>Working conditions</a:t>
            </a:r>
          </a:p>
          <a:p>
            <a:r>
              <a:rPr lang="en-IN" dirty="0" smtClean="0"/>
              <a:t>Hazards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51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>
                <a:hlinkClick r:id="rId2" action="ppaction://hlinkfile"/>
              </a:rPr>
              <a:t>Template of </a:t>
            </a:r>
            <a:r>
              <a:rPr lang="en-IN" dirty="0">
                <a:hlinkClick r:id="rId2" action="ppaction://hlinkfile"/>
              </a:rPr>
              <a:t>J</a:t>
            </a:r>
            <a:r>
              <a:rPr lang="en-IN" dirty="0" smtClean="0">
                <a:hlinkClick r:id="rId2" action="ppaction://hlinkfile"/>
              </a:rPr>
              <a:t>ob Description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Page no: 132-134/ </a:t>
            </a:r>
            <a:r>
              <a:rPr lang="en-IN" dirty="0"/>
              <a:t>A</a:t>
            </a:r>
            <a:r>
              <a:rPr lang="en-IN" dirty="0" smtClean="0"/>
              <a:t>swathappa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74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 Specification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/>
              <a:t>A job specification is a document which describes education, experience, skills, knowledge required to perform a job. It is a very important document used by HR professionals to communicate the desired people requirement in the organization </a:t>
            </a:r>
          </a:p>
          <a:p>
            <a:endParaRPr lang="en-IN" dirty="0"/>
          </a:p>
          <a:p>
            <a:r>
              <a:rPr lang="en-IN" dirty="0" smtClean="0"/>
              <a:t>It involves listing of employee qualifications, skills, knowledge and abilities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89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 Specification contains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78925"/>
            <a:ext cx="9613861" cy="4544118"/>
          </a:xfrm>
        </p:spPr>
        <p:txBody>
          <a:bodyPr/>
          <a:lstStyle/>
          <a:p>
            <a:r>
              <a:rPr lang="en-IN" dirty="0" smtClean="0"/>
              <a:t>Education</a:t>
            </a:r>
          </a:p>
          <a:p>
            <a:r>
              <a:rPr lang="en-IN" dirty="0" smtClean="0"/>
              <a:t>Experience</a:t>
            </a:r>
          </a:p>
          <a:p>
            <a:r>
              <a:rPr lang="en-IN" dirty="0" smtClean="0"/>
              <a:t>Training</a:t>
            </a:r>
          </a:p>
          <a:p>
            <a:r>
              <a:rPr lang="en-IN" dirty="0" smtClean="0"/>
              <a:t>Judgement</a:t>
            </a:r>
          </a:p>
          <a:p>
            <a:r>
              <a:rPr lang="en-IN" dirty="0" smtClean="0"/>
              <a:t>Initiative</a:t>
            </a:r>
          </a:p>
          <a:p>
            <a:r>
              <a:rPr lang="en-IN" dirty="0" smtClean="0"/>
              <a:t>Physical effort</a:t>
            </a:r>
          </a:p>
          <a:p>
            <a:r>
              <a:rPr lang="en-IN" dirty="0" smtClean="0"/>
              <a:t>Physical skills</a:t>
            </a:r>
          </a:p>
          <a:p>
            <a:r>
              <a:rPr lang="en-IN" dirty="0" smtClean="0"/>
              <a:t>Responsibilities</a:t>
            </a:r>
          </a:p>
          <a:p>
            <a:r>
              <a:rPr lang="en-IN" dirty="0" smtClean="0"/>
              <a:t>Communication skills</a:t>
            </a:r>
          </a:p>
          <a:p>
            <a:r>
              <a:rPr lang="en-IN" dirty="0" smtClean="0"/>
              <a:t>Emotional characteristics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33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Job </a:t>
            </a:r>
            <a:r>
              <a:rPr lang="en-IN" dirty="0" smtClean="0">
                <a:hlinkClick r:id="rId2" action="ppaction://hlinkfile"/>
              </a:rPr>
              <a:t>Specification </a:t>
            </a:r>
            <a:r>
              <a:rPr lang="en-IN" dirty="0" smtClean="0"/>
              <a:t>template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5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Job Design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The methods used to develop the content of a job including the relevant tasks as well as the processes by which jobs are constructed and revised. </a:t>
            </a:r>
          </a:p>
          <a:p>
            <a:pPr>
              <a:buNone/>
            </a:pPr>
            <a:endParaRPr lang="en-US" dirty="0">
              <a:latin typeface="Georgia" pitchFamily="18" charset="0"/>
            </a:endParaRPr>
          </a:p>
          <a:p>
            <a:r>
              <a:rPr lang="en-US" dirty="0">
                <a:latin typeface="Georgia" pitchFamily="18" charset="0"/>
              </a:rPr>
              <a:t>The method  which involves conscious efforts to </a:t>
            </a:r>
            <a:r>
              <a:rPr lang="en-US" dirty="0" err="1">
                <a:latin typeface="Georgia" pitchFamily="18" charset="0"/>
              </a:rPr>
              <a:t>organise</a:t>
            </a:r>
            <a:r>
              <a:rPr lang="en-US" dirty="0">
                <a:latin typeface="Georgia" pitchFamily="18" charset="0"/>
              </a:rPr>
              <a:t> tasks, duties and responsibilities into a unit of work to achieve certain objective.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96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A job is a bundle of related tasks</a:t>
            </a:r>
          </a:p>
          <a:p>
            <a:r>
              <a:rPr lang="en-IN" dirty="0" smtClean="0"/>
              <a:t>It transcends beyond related tasks and the money they carry.</a:t>
            </a:r>
          </a:p>
          <a:p>
            <a:r>
              <a:rPr lang="en-IN" dirty="0" smtClean="0"/>
              <a:t>Job is a synonym of work</a:t>
            </a:r>
          </a:p>
          <a:p>
            <a:r>
              <a:rPr lang="en-IN" dirty="0" smtClean="0"/>
              <a:t>Work has two broad categories</a:t>
            </a:r>
          </a:p>
          <a:p>
            <a:r>
              <a:rPr lang="en-IN" dirty="0" smtClean="0"/>
              <a:t>The P</a:t>
            </a:r>
            <a:r>
              <a:rPr lang="en-IN" b="1" dirty="0" smtClean="0"/>
              <a:t>hysiological</a:t>
            </a:r>
            <a:r>
              <a:rPr lang="en-IN" dirty="0" smtClean="0"/>
              <a:t> perspective looks at the individual behaviour which concerned with managerial problems of learning, attitudes, perception, motivation &amp; job satisfaction</a:t>
            </a:r>
          </a:p>
          <a:p>
            <a:r>
              <a:rPr lang="en-IN" dirty="0" smtClean="0"/>
              <a:t>The </a:t>
            </a:r>
            <a:r>
              <a:rPr lang="en-IN" b="1" dirty="0" smtClean="0"/>
              <a:t>sociological</a:t>
            </a:r>
            <a:r>
              <a:rPr lang="en-IN" dirty="0" smtClean="0"/>
              <a:t> dimension of work is concerned with the broader contextual and structural factors affecting people’s experience of work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04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eorgia" pitchFamily="18" charset="0"/>
              </a:rPr>
              <a:t>Factors affecting Job Design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41600" y="2590800"/>
            <a:ext cx="2438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Organizational Factors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540000" y="3733800"/>
            <a:ext cx="2438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Environmental Factors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641600" y="4953000"/>
            <a:ext cx="2336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Behavioral Factors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91200" y="3810000"/>
            <a:ext cx="2235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Job Design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042400" y="3886200"/>
            <a:ext cx="2540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Productive and satisfying job.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978400" y="4191001"/>
            <a:ext cx="81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128000" y="4191001"/>
            <a:ext cx="81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791200" y="1905000"/>
            <a:ext cx="2133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Feedback</a:t>
            </a:r>
          </a:p>
        </p:txBody>
      </p:sp>
      <p:cxnSp>
        <p:nvCxnSpPr>
          <p:cNvPr id="56" name="Straight Connector 55"/>
          <p:cNvCxnSpPr>
            <a:stCxn id="17" idx="0"/>
          </p:cNvCxnSpPr>
          <p:nvPr/>
        </p:nvCxnSpPr>
        <p:spPr>
          <a:xfrm rot="5400000" flipH="1" flipV="1">
            <a:off x="9461500" y="2984500"/>
            <a:ext cx="1752600" cy="5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8026400" y="2133601"/>
            <a:ext cx="233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1727200" y="2133601"/>
            <a:ext cx="396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660400" y="3200136"/>
            <a:ext cx="21336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727200" y="4267201"/>
            <a:ext cx="71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4063073" y="4190868"/>
            <a:ext cx="2439195" cy="1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10800000">
            <a:off x="4978400" y="5410201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914400" y="4190736"/>
            <a:ext cx="24384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133600" y="5410201"/>
            <a:ext cx="50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2133600" y="2971801"/>
            <a:ext cx="50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0800000">
            <a:off x="5080000" y="2971801"/>
            <a:ext cx="20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5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Organizational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Task</a:t>
            </a:r>
          </a:p>
          <a:p>
            <a:r>
              <a:rPr lang="en-IN" dirty="0" smtClean="0"/>
              <a:t>Workflow</a:t>
            </a:r>
          </a:p>
          <a:p>
            <a:r>
              <a:rPr lang="en-IN" dirty="0" smtClean="0"/>
              <a:t>Work practices</a:t>
            </a:r>
          </a:p>
          <a:p>
            <a:r>
              <a:rPr lang="en-IN" dirty="0" smtClean="0"/>
              <a:t>Ergonomics ( It concerned with designing &amp; shaping jobs to fit the physical abilities and characteristics of employees)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1373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Behavioural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Feedback</a:t>
            </a:r>
          </a:p>
          <a:p>
            <a:r>
              <a:rPr lang="en-IN" dirty="0" smtClean="0"/>
              <a:t>Autonomy</a:t>
            </a:r>
          </a:p>
          <a:p>
            <a:r>
              <a:rPr lang="en-IN" dirty="0" smtClean="0"/>
              <a:t>Use of abilities</a:t>
            </a:r>
          </a:p>
          <a:p>
            <a:r>
              <a:rPr lang="en-IN" dirty="0" smtClean="0"/>
              <a:t>Variety</a:t>
            </a:r>
          </a:p>
          <a:p>
            <a:r>
              <a:rPr lang="en-IN" dirty="0" smtClean="0"/>
              <a:t>Job rotation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1361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Environmental </a:t>
            </a:r>
            <a:r>
              <a:rPr lang="en-IN" dirty="0" smtClean="0"/>
              <a:t>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Employee Abilities and Availability</a:t>
            </a:r>
          </a:p>
          <a:p>
            <a:endParaRPr lang="en-IN" dirty="0" smtClean="0"/>
          </a:p>
          <a:p>
            <a:r>
              <a:rPr lang="en-IN" dirty="0" smtClean="0"/>
              <a:t>Social and </a:t>
            </a:r>
            <a:r>
              <a:rPr lang="en-IN" dirty="0"/>
              <a:t>C</a:t>
            </a:r>
            <a:r>
              <a:rPr lang="en-IN" dirty="0" smtClean="0"/>
              <a:t>ultural Expectations</a:t>
            </a:r>
          </a:p>
          <a:p>
            <a:pPr marL="457200" lvl="1" indent="0">
              <a:buNone/>
            </a:pPr>
            <a:r>
              <a:rPr lang="en-IN" dirty="0"/>
              <a:t>	</a:t>
            </a:r>
            <a:endParaRPr lang="en-IN" dirty="0" smtClean="0"/>
          </a:p>
          <a:p>
            <a:pPr marL="457200" lvl="1" indent="0">
              <a:buNone/>
            </a:pPr>
            <a:r>
              <a:rPr lang="en-IN" dirty="0"/>
              <a:t>	</a:t>
            </a:r>
            <a:r>
              <a:rPr lang="en-IN" dirty="0" smtClean="0"/>
              <a:t>Hours of work, holidays, vacations, rest breaks, religious beliefs, management styles, worker attitudes ….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5834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Job Reengineering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Heavily relied upon the scientific management approach and industrial engineering approach. </a:t>
            </a:r>
          </a:p>
          <a:p>
            <a:r>
              <a:rPr lang="en-US" dirty="0">
                <a:latin typeface="Georgia" pitchFamily="18" charset="0"/>
              </a:rPr>
              <a:t>The approach is concerned with product, process , tool design, plant layout, Standard operating procedures, work measurement and standards.</a:t>
            </a:r>
          </a:p>
          <a:p>
            <a:r>
              <a:rPr lang="en-US" dirty="0">
                <a:latin typeface="Georgia" pitchFamily="18" charset="0"/>
              </a:rPr>
              <a:t>Some of the visible practices are cybernation, Artificial Intelligence, (AI) and Computer assisted design (CAD)</a:t>
            </a:r>
            <a:endParaRPr lang="en-IN" dirty="0">
              <a:latin typeface="Georgia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33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Job Enrichment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An outcome of the Herzberg’s two factor theory of motivation.</a:t>
            </a:r>
          </a:p>
          <a:p>
            <a:r>
              <a:rPr lang="en-US" dirty="0">
                <a:latin typeface="Georgia" pitchFamily="18" charset="0"/>
              </a:rPr>
              <a:t>It Involves a greater variety of work content which require higher level of knowledge and skill, offers opportunity for autonomy and responsibility in terms of planning, directing and controlling their own </a:t>
            </a:r>
            <a:r>
              <a:rPr lang="en-US" dirty="0" err="1">
                <a:latin typeface="Georgia" pitchFamily="18" charset="0"/>
              </a:rPr>
              <a:t>perfomance</a:t>
            </a:r>
            <a:r>
              <a:rPr lang="en-US" dirty="0">
                <a:latin typeface="Georgia" pitchFamily="18" charset="0"/>
              </a:rPr>
              <a:t> and provide the opportunity for personal growth and a meaningful work experience.</a:t>
            </a:r>
          </a:p>
          <a:p>
            <a:r>
              <a:rPr lang="en-US" dirty="0">
                <a:latin typeface="Georgia" pitchFamily="18" charset="0"/>
              </a:rPr>
              <a:t>It speaks for a vertical loading of the job</a:t>
            </a:r>
            <a:r>
              <a:rPr lang="en-US" dirty="0"/>
              <a:t>.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294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504" y="1995679"/>
            <a:ext cx="9613861" cy="4664428"/>
          </a:xfrm>
        </p:spPr>
        <p:txBody>
          <a:bodyPr/>
          <a:lstStyle/>
          <a:p>
            <a:r>
              <a:rPr lang="en-IN" dirty="0" smtClean="0"/>
              <a:t>Job analysis is the process of collecting information about a job which involves knowledge, skills, ability (KSA) the incumbent should posses to discharge a job effectively </a:t>
            </a:r>
          </a:p>
          <a:p>
            <a:endParaRPr lang="en-IN" dirty="0"/>
          </a:p>
          <a:p>
            <a:r>
              <a:rPr lang="en-IN" dirty="0" smtClean="0"/>
              <a:t>Knowledge may be understood as the extent to which the job holder is familiar with his/her job</a:t>
            </a:r>
          </a:p>
          <a:p>
            <a:r>
              <a:rPr lang="en-IN" dirty="0" smtClean="0"/>
              <a:t>Skills refers to the specific capability to operate a machine/system</a:t>
            </a:r>
          </a:p>
          <a:p>
            <a:r>
              <a:rPr lang="en-IN" dirty="0" smtClean="0"/>
              <a:t>Ability refers to the physical and mental capacities needed to perform tasks not requiring the use of tools, equipment &amp; machinery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44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Types of information to be collected by job analysis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Work Activities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work-activities/processes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procedures used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activity records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personal accountability/responsibility</a:t>
            </a:r>
          </a:p>
          <a:p>
            <a:r>
              <a:rPr lang="en-IN" dirty="0" smtClean="0"/>
              <a:t>Worker-Oriented Activities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human behaviours performed in work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elemental motions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personal job demands</a:t>
            </a:r>
          </a:p>
        </p:txBody>
      </p:sp>
    </p:spTree>
    <p:extLst>
      <p:ext uri="{BB962C8B-B14F-4D97-AF65-F5344CB8AC3E}">
        <p14:creationId xmlns:p14="http://schemas.microsoft.com/office/powerpoint/2010/main" val="5939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Machines, Tools, Equipment, and Work Aids </a:t>
            </a:r>
            <a:r>
              <a:rPr lang="en-IN" dirty="0" smtClean="0"/>
              <a:t>Used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computers(hardware/software)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safety equipment's (goggles/gloves)</a:t>
            </a:r>
          </a:p>
          <a:p>
            <a:pPr marL="0" indent="0">
              <a:buNone/>
            </a:pPr>
            <a:r>
              <a:rPr lang="en-IN" dirty="0" smtClean="0"/>
              <a:t>	office tools(phone, fax, books)</a:t>
            </a:r>
            <a:endParaRPr lang="en-IN" dirty="0"/>
          </a:p>
          <a:p>
            <a:r>
              <a:rPr lang="en-IN" dirty="0"/>
              <a:t>Job-Related Tangibles and </a:t>
            </a:r>
            <a:r>
              <a:rPr lang="en-IN" dirty="0" smtClean="0"/>
              <a:t>Intangibles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materials processed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products made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knowledge dealt with or applied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services rendered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23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Work </a:t>
            </a:r>
            <a:r>
              <a:rPr lang="en-IN" dirty="0" smtClean="0"/>
              <a:t>Performance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work measurements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work standards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error analysis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other aspects</a:t>
            </a:r>
          </a:p>
          <a:p>
            <a:r>
              <a:rPr lang="en-IN" dirty="0" smtClean="0"/>
              <a:t>Job Context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physical work conditions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work schedule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organized context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incentives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28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Personal </a:t>
            </a:r>
            <a:r>
              <a:rPr lang="en-IN" dirty="0" smtClean="0"/>
              <a:t>Requirements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job-related knowledge and/or skills ( education, training, 	work experience required)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personnel attributes ( aptitudes, physical characteristics, personality, interests required)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25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Process of Job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Strategic choices</a:t>
            </a:r>
          </a:p>
          <a:p>
            <a:r>
              <a:rPr lang="en-IN" dirty="0" smtClean="0"/>
              <a:t>Gather Information</a:t>
            </a:r>
          </a:p>
          <a:p>
            <a:r>
              <a:rPr lang="en-IN" dirty="0" smtClean="0"/>
              <a:t>Process information</a:t>
            </a:r>
          </a:p>
          <a:p>
            <a:r>
              <a:rPr lang="en-IN" dirty="0" smtClean="0"/>
              <a:t>Job description</a:t>
            </a:r>
          </a:p>
          <a:p>
            <a:r>
              <a:rPr lang="en-IN" dirty="0" smtClean="0"/>
              <a:t>Job Specification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6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Strategic choices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extent of employee involvement in job analysis</a:t>
            </a:r>
          </a:p>
          <a:p>
            <a:r>
              <a:rPr lang="en-IN" dirty="0" smtClean="0"/>
              <a:t>The level of details of the analysis</a:t>
            </a:r>
          </a:p>
          <a:p>
            <a:r>
              <a:rPr lang="en-IN" dirty="0" smtClean="0"/>
              <a:t>Timing and frequency of the analysis</a:t>
            </a:r>
          </a:p>
          <a:p>
            <a:r>
              <a:rPr lang="en-IN" dirty="0" smtClean="0"/>
              <a:t>Past-oriented vs Future-oriented analysis</a:t>
            </a:r>
          </a:p>
          <a:p>
            <a:r>
              <a:rPr lang="en-IN" dirty="0" smtClean="0"/>
              <a:t>Sources of job data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55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139</TotalTime>
  <Words>665</Words>
  <Application>Microsoft Office PowerPoint</Application>
  <PresentationFormat>Widescreen</PresentationFormat>
  <Paragraphs>144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Georgia</vt:lpstr>
      <vt:lpstr>Trebuchet MS</vt:lpstr>
      <vt:lpstr>Berlin</vt:lpstr>
      <vt:lpstr>JOB ANALYSIS</vt:lpstr>
      <vt:lpstr>JOB </vt:lpstr>
      <vt:lpstr>JOB ANALYSIS</vt:lpstr>
      <vt:lpstr>Types of information to be collected by job analysis</vt:lpstr>
      <vt:lpstr>PowerPoint Presentation</vt:lpstr>
      <vt:lpstr>PowerPoint Presentation</vt:lpstr>
      <vt:lpstr>PowerPoint Presentation</vt:lpstr>
      <vt:lpstr>Process of Job Analysis</vt:lpstr>
      <vt:lpstr>Strategic choices</vt:lpstr>
      <vt:lpstr>Gather information</vt:lpstr>
      <vt:lpstr>  Process information  </vt:lpstr>
      <vt:lpstr>Job Analysis results in</vt:lpstr>
      <vt:lpstr>JOB DESCRIPTION</vt:lpstr>
      <vt:lpstr> Job analysis contains a statement containing items as:  </vt:lpstr>
      <vt:lpstr>PowerPoint Presentation</vt:lpstr>
      <vt:lpstr>Job Specification</vt:lpstr>
      <vt:lpstr>Job Specification contains</vt:lpstr>
      <vt:lpstr>PowerPoint Presentation</vt:lpstr>
      <vt:lpstr>Job Design</vt:lpstr>
      <vt:lpstr>Factors affecting Job Design</vt:lpstr>
      <vt:lpstr>Organizational Factors</vt:lpstr>
      <vt:lpstr>Behavioural Factors</vt:lpstr>
      <vt:lpstr>Environmental factors</vt:lpstr>
      <vt:lpstr>Job Reengineering</vt:lpstr>
      <vt:lpstr>Job Enrichment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ANALYSIS</dc:title>
  <dc:creator>KALYAN</dc:creator>
  <cp:lastModifiedBy>KALYAN</cp:lastModifiedBy>
  <cp:revision>29</cp:revision>
  <dcterms:created xsi:type="dcterms:W3CDTF">2013-12-24T05:04:30Z</dcterms:created>
  <dcterms:modified xsi:type="dcterms:W3CDTF">2013-12-27T04:20:02Z</dcterms:modified>
</cp:coreProperties>
</file>