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7" r:id="rId3"/>
    <p:sldId id="266" r:id="rId4"/>
    <p:sldId id="258" r:id="rId5"/>
    <p:sldId id="259" r:id="rId6"/>
    <p:sldId id="267" r:id="rId7"/>
    <p:sldId id="261" r:id="rId8"/>
    <p:sldId id="268" r:id="rId9"/>
    <p:sldId id="272" r:id="rId10"/>
    <p:sldId id="273" r:id="rId11"/>
    <p:sldId id="274" r:id="rId12"/>
    <p:sldId id="275" r:id="rId13"/>
    <p:sldId id="262" r:id="rId14"/>
    <p:sldId id="263" r:id="rId15"/>
    <p:sldId id="264" r:id="rId16"/>
    <p:sldId id="276" r:id="rId17"/>
    <p:sldId id="277" r:id="rId18"/>
    <p:sldId id="278" r:id="rId19"/>
    <p:sldId id="279" r:id="rId20"/>
    <p:sldId id="280" r:id="rId21"/>
    <p:sldId id="281" r:id="rId22"/>
    <p:sldId id="282" r:id="rId23"/>
    <p:sldId id="283" r:id="rId24"/>
    <p:sldId id="284" r:id="rId25"/>
    <p:sldId id="285"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907DF330-1A1E-4B56-9B7C-7D9856C6A4F6}" type="datetimeFigureOut">
              <a:rPr lang="en-IN" smtClean="0"/>
              <a:t>16-01-2014</a:t>
            </a:fld>
            <a:endParaRPr lang="en-IN"/>
          </a:p>
        </p:txBody>
      </p:sp>
      <p:sp>
        <p:nvSpPr>
          <p:cNvPr id="5" name="Footer Placeholder 4"/>
          <p:cNvSpPr>
            <a:spLocks noGrp="1"/>
          </p:cNvSpPr>
          <p:nvPr>
            <p:ph type="ftr" sz="quarter" idx="11"/>
          </p:nvPr>
        </p:nvSpPr>
        <p:spPr>
          <a:xfrm>
            <a:off x="1371600" y="4323845"/>
            <a:ext cx="6400800" cy="365125"/>
          </a:xfrm>
        </p:spPr>
        <p:txBody>
          <a:bodyPr/>
          <a:lstStyle/>
          <a:p>
            <a:endParaRPr lang="en-IN"/>
          </a:p>
        </p:txBody>
      </p:sp>
      <p:sp>
        <p:nvSpPr>
          <p:cNvPr id="6" name="Slide Number Placeholder 5"/>
          <p:cNvSpPr>
            <a:spLocks noGrp="1"/>
          </p:cNvSpPr>
          <p:nvPr>
            <p:ph type="sldNum" sz="quarter" idx="12"/>
          </p:nvPr>
        </p:nvSpPr>
        <p:spPr>
          <a:xfrm>
            <a:off x="8077200" y="1430866"/>
            <a:ext cx="2743200" cy="365125"/>
          </a:xfrm>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4028689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DF330-1A1E-4B56-9B7C-7D9856C6A4F6}" type="datetimeFigureOut">
              <a:rPr lang="en-IN" smtClean="0"/>
              <a:t>16-01-2014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15106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07DF330-1A1E-4B56-9B7C-7D9856C6A4F6}" type="datetimeFigureOut">
              <a:rPr lang="en-IN" smtClean="0"/>
              <a:t>16-01-2014</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1883987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07DF330-1A1E-4B56-9B7C-7D9856C6A4F6}" type="datetimeFigureOut">
              <a:rPr lang="en-IN" smtClean="0"/>
              <a:t>16-01-2014</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30138226-1D81-4470-9BF0-209EC3DDE1CA}" type="slidenum">
              <a:rPr lang="en-IN" smtClean="0"/>
              <a:t>‹#›</a:t>
            </a:fld>
            <a:endParaRPr lang="en-IN"/>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09922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07DF330-1A1E-4B56-9B7C-7D9856C6A4F6}" type="datetimeFigureOut">
              <a:rPr lang="en-IN" smtClean="0"/>
              <a:t>16-01-2014</a:t>
            </a:fld>
            <a:endParaRPr lang="en-IN"/>
          </a:p>
        </p:txBody>
      </p:sp>
      <p:sp>
        <p:nvSpPr>
          <p:cNvPr id="6" name="Footer Placeholder 5"/>
          <p:cNvSpPr>
            <a:spLocks noGrp="1"/>
          </p:cNvSpPr>
          <p:nvPr>
            <p:ph type="ftr" sz="quarter" idx="11"/>
          </p:nvPr>
        </p:nvSpPr>
        <p:spPr>
          <a:xfrm>
            <a:off x="685800" y="378883"/>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1955927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7DF330-1A1E-4B56-9B7C-7D9856C6A4F6}" type="datetimeFigureOut">
              <a:rPr lang="en-IN" smtClean="0"/>
              <a:t>16-01-2014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1194572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7DF330-1A1E-4B56-9B7C-7D9856C6A4F6}" type="datetimeFigureOut">
              <a:rPr lang="en-IN" smtClean="0"/>
              <a:t>16-01-2014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290103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7DF330-1A1E-4B56-9B7C-7D9856C6A4F6}" type="datetimeFigureOut">
              <a:rPr lang="en-IN" smtClean="0"/>
              <a:t>16-01-2014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34421291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07DF330-1A1E-4B56-9B7C-7D9856C6A4F6}" type="datetimeFigureOut">
              <a:rPr lang="en-IN" smtClean="0"/>
              <a:t>16-01-2014</a:t>
            </a:fld>
            <a:endParaRPr lang="en-IN"/>
          </a:p>
        </p:txBody>
      </p:sp>
      <p:sp>
        <p:nvSpPr>
          <p:cNvPr id="5" name="Footer Placeholder 4"/>
          <p:cNvSpPr>
            <a:spLocks noGrp="1"/>
          </p:cNvSpPr>
          <p:nvPr>
            <p:ph type="ftr" sz="quarter" idx="11"/>
          </p:nvPr>
        </p:nvSpPr>
        <p:spPr>
          <a:xfrm>
            <a:off x="685800" y="381000"/>
            <a:ext cx="6991492" cy="36512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1835013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609600" y="1600201"/>
            <a:ext cx="10972800" cy="4525963"/>
          </a:xfrm>
        </p:spPr>
        <p:txBody>
          <a:bodyPr/>
          <a:lstStyle/>
          <a:p>
            <a:pPr lvl="0"/>
            <a:endParaRPr lang="en-IN"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7B7174C-6752-4262-8B30-94F9E6B13879}"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88395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7DF330-1A1E-4B56-9B7C-7D9856C6A4F6}" type="datetimeFigureOut">
              <a:rPr lang="en-IN" smtClean="0"/>
              <a:t>16-01-2014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3014300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07DF330-1A1E-4B56-9B7C-7D9856C6A4F6}" type="datetimeFigureOut">
              <a:rPr lang="en-IN" smtClean="0"/>
              <a:t>16-01-2014</a:t>
            </a:fld>
            <a:endParaRPr lang="en-IN"/>
          </a:p>
        </p:txBody>
      </p:sp>
      <p:sp>
        <p:nvSpPr>
          <p:cNvPr id="5" name="Footer Placeholder 4"/>
          <p:cNvSpPr>
            <a:spLocks noGrp="1"/>
          </p:cNvSpPr>
          <p:nvPr>
            <p:ph type="ftr" sz="quarter" idx="11"/>
          </p:nvPr>
        </p:nvSpPr>
        <p:spPr>
          <a:xfrm>
            <a:off x="685800" y="381001"/>
            <a:ext cx="6991492" cy="36406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4051177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7DF330-1A1E-4B56-9B7C-7D9856C6A4F6}" type="datetimeFigureOut">
              <a:rPr lang="en-IN" smtClean="0"/>
              <a:t>16-01-2014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164571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7DF330-1A1E-4B56-9B7C-7D9856C6A4F6}" type="datetimeFigureOut">
              <a:rPr lang="en-IN" smtClean="0"/>
              <a:t>16-01-2014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40250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7DF330-1A1E-4B56-9B7C-7D9856C6A4F6}" type="datetimeFigureOut">
              <a:rPr lang="en-IN" smtClean="0"/>
              <a:t>16-01-2014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27363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DF330-1A1E-4B56-9B7C-7D9856C6A4F6}" type="datetimeFigureOut">
              <a:rPr lang="en-IN" smtClean="0"/>
              <a:t>16-01-2014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2768253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DF330-1A1E-4B56-9B7C-7D9856C6A4F6}" type="datetimeFigureOut">
              <a:rPr lang="en-IN" smtClean="0"/>
              <a:t>16-01-2014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3759494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DF330-1A1E-4B56-9B7C-7D9856C6A4F6}" type="datetimeFigureOut">
              <a:rPr lang="en-IN" smtClean="0"/>
              <a:t>16-01-2014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138226-1D81-4470-9BF0-209EC3DDE1CA}" type="slidenum">
              <a:rPr lang="en-IN" smtClean="0"/>
              <a:t>‹#›</a:t>
            </a:fld>
            <a:endParaRPr lang="en-IN"/>
          </a:p>
        </p:txBody>
      </p:sp>
    </p:spTree>
    <p:extLst>
      <p:ext uri="{BB962C8B-B14F-4D97-AF65-F5344CB8AC3E}">
        <p14:creationId xmlns:p14="http://schemas.microsoft.com/office/powerpoint/2010/main" val="7999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7DF330-1A1E-4B56-9B7C-7D9856C6A4F6}" type="datetimeFigureOut">
              <a:rPr lang="en-IN" smtClean="0"/>
              <a:t>16-01-2014</a:t>
            </a:fld>
            <a:endParaRPr lang="en-IN"/>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138226-1D81-4470-9BF0-209EC3DDE1CA}" type="slidenum">
              <a:rPr lang="en-IN" smtClean="0"/>
              <a:t>‹#›</a:t>
            </a:fld>
            <a:endParaRPr lang="en-IN"/>
          </a:p>
        </p:txBody>
      </p:sp>
    </p:spTree>
    <p:extLst>
      <p:ext uri="{BB962C8B-B14F-4D97-AF65-F5344CB8AC3E}">
        <p14:creationId xmlns:p14="http://schemas.microsoft.com/office/powerpoint/2010/main" val="13647601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Appriasal%20Procss%20_%209.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26969" y="1220965"/>
            <a:ext cx="9448800" cy="1825096"/>
          </a:xfrm>
        </p:spPr>
        <p:txBody>
          <a:bodyPr>
            <a:normAutofit/>
          </a:bodyPr>
          <a:lstStyle/>
          <a:p>
            <a:pPr eaLnBrk="1" hangingPunct="1">
              <a:defRPr/>
            </a:pPr>
            <a:r>
              <a:rPr lang="en-US" sz="4400" dirty="0">
                <a:latin typeface="Georgia" pitchFamily="18" charset="0"/>
              </a:rPr>
              <a:t>Managing </a:t>
            </a:r>
            <a:r>
              <a:rPr lang="en-US" sz="4400" dirty="0" smtClean="0">
                <a:latin typeface="Georgia" pitchFamily="18" charset="0"/>
              </a:rPr>
              <a:t>Performance</a:t>
            </a:r>
            <a:r>
              <a:rPr lang="en-US" sz="3200" dirty="0">
                <a:latin typeface="Georgia" pitchFamily="18" charset="0"/>
              </a:rPr>
              <a:t/>
            </a:r>
            <a:br>
              <a:rPr lang="en-US" sz="3200" dirty="0">
                <a:latin typeface="Georgia" pitchFamily="18" charset="0"/>
              </a:rPr>
            </a:br>
            <a:endParaRPr lang="en-US" sz="3200" dirty="0">
              <a:latin typeface="Georgia" pitchFamily="18" charset="0"/>
            </a:endParaRPr>
          </a:p>
        </p:txBody>
      </p:sp>
      <p:pic>
        <p:nvPicPr>
          <p:cNvPr id="3076" name="Picture 6" descr="assessment stamp.jpg"/>
          <p:cNvPicPr>
            <a:picLocks noChangeAspect="1"/>
          </p:cNvPicPr>
          <p:nvPr/>
        </p:nvPicPr>
        <p:blipFill>
          <a:blip r:embed="rId2" cstate="print"/>
          <a:srcRect/>
          <a:stretch>
            <a:fillRect/>
          </a:stretch>
        </p:blipFill>
        <p:spPr bwMode="auto">
          <a:xfrm>
            <a:off x="3454400" y="3276600"/>
            <a:ext cx="5020733" cy="2667000"/>
          </a:xfrm>
          <a:prstGeom prst="rect">
            <a:avLst/>
          </a:prstGeom>
          <a:noFill/>
          <a:ln w="9525">
            <a:noFill/>
            <a:miter lim="800000"/>
            <a:headEnd/>
            <a:tailEnd/>
          </a:ln>
        </p:spPr>
      </p:pic>
    </p:spTree>
    <p:extLst>
      <p:ext uri="{BB962C8B-B14F-4D97-AF65-F5344CB8AC3E}">
        <p14:creationId xmlns:p14="http://schemas.microsoft.com/office/powerpoint/2010/main" val="2021239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2731827" y="307173"/>
            <a:ext cx="8610600" cy="1293028"/>
          </a:xfrm>
        </p:spPr>
        <p:txBody>
          <a:bodyPr>
            <a:normAutofit/>
          </a:bodyPr>
          <a:lstStyle/>
          <a:p>
            <a:pPr eaLnBrk="1" hangingPunct="1">
              <a:defRPr/>
            </a:pPr>
            <a:r>
              <a:rPr lang="en-US" sz="3200" dirty="0">
                <a:latin typeface="Georgia" pitchFamily="18" charset="0"/>
              </a:rPr>
              <a:t>Trait systems.</a:t>
            </a:r>
          </a:p>
        </p:txBody>
      </p:sp>
      <p:sp>
        <p:nvSpPr>
          <p:cNvPr id="22531" name="Rectangle 3"/>
          <p:cNvSpPr>
            <a:spLocks noGrp="1" noChangeArrowheads="1"/>
          </p:cNvSpPr>
          <p:nvPr>
            <p:ph type="body" idx="1"/>
          </p:nvPr>
        </p:nvSpPr>
        <p:spPr>
          <a:xfrm>
            <a:off x="609600" y="1600201"/>
            <a:ext cx="11277600" cy="4525963"/>
          </a:xfrm>
        </p:spPr>
        <p:txBody>
          <a:bodyPr>
            <a:normAutofit/>
          </a:bodyPr>
          <a:lstStyle/>
          <a:p>
            <a:pPr eaLnBrk="1" hangingPunct="1">
              <a:defRPr/>
            </a:pPr>
            <a:endParaRPr lang="en-US" sz="3200" dirty="0" smtClean="0">
              <a:latin typeface="Georgia" pitchFamily="18" charset="0"/>
            </a:endParaRPr>
          </a:p>
          <a:p>
            <a:pPr eaLnBrk="1" hangingPunct="1">
              <a:defRPr/>
            </a:pPr>
            <a:endParaRPr lang="en-US" sz="3200" dirty="0">
              <a:latin typeface="Georgia" pitchFamily="18" charset="0"/>
            </a:endParaRPr>
          </a:p>
          <a:p>
            <a:pPr eaLnBrk="1" hangingPunct="1">
              <a:defRPr/>
            </a:pPr>
            <a:r>
              <a:rPr lang="en-US" sz="3200" dirty="0" smtClean="0">
                <a:latin typeface="Georgia" pitchFamily="18" charset="0"/>
              </a:rPr>
              <a:t>Trait </a:t>
            </a:r>
            <a:r>
              <a:rPr lang="en-US" sz="3200" dirty="0">
                <a:latin typeface="Georgia" pitchFamily="18" charset="0"/>
              </a:rPr>
              <a:t>systems ask evaluators to rate each employees traits or characteristics such as  appearance, dependability, cooperation, initiative, judgment, leadership, decision making . </a:t>
            </a:r>
            <a:endParaRPr lang="en-US" sz="3200" dirty="0" smtClean="0">
              <a:latin typeface="Georgia" pitchFamily="18" charset="0"/>
            </a:endParaRPr>
          </a:p>
          <a:p>
            <a:pPr marL="0" indent="0" eaLnBrk="1" hangingPunct="1">
              <a:buNone/>
              <a:defRPr/>
            </a:pPr>
            <a:endParaRPr lang="en-US" sz="3200" dirty="0">
              <a:latin typeface="Georgia" pitchFamily="18" charset="0"/>
            </a:endParaRPr>
          </a:p>
          <a:p>
            <a:pPr eaLnBrk="1" hangingPunct="1">
              <a:defRPr/>
            </a:pPr>
            <a:r>
              <a:rPr lang="en-US" sz="3200" dirty="0">
                <a:latin typeface="Georgia" pitchFamily="18" charset="0"/>
              </a:rPr>
              <a:t>Graphic rating scale.</a:t>
            </a:r>
          </a:p>
          <a:p>
            <a:pPr eaLnBrk="1" hangingPunct="1">
              <a:buFont typeface="Wingdings" pitchFamily="2" charset="2"/>
              <a:buNone/>
              <a:defRPr/>
            </a:pPr>
            <a:endParaRPr lang="en-US" sz="3200" dirty="0">
              <a:latin typeface="Georgia" pitchFamily="18" charset="0"/>
            </a:endParaRPr>
          </a:p>
        </p:txBody>
      </p:sp>
    </p:spTree>
    <p:extLst>
      <p:ext uri="{BB962C8B-B14F-4D97-AF65-F5344CB8AC3E}">
        <p14:creationId xmlns:p14="http://schemas.microsoft.com/office/powerpoint/2010/main" val="2157680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18430" y="382236"/>
            <a:ext cx="8610600" cy="1293028"/>
          </a:xfrm>
        </p:spPr>
        <p:txBody>
          <a:bodyPr>
            <a:normAutofit/>
          </a:bodyPr>
          <a:lstStyle/>
          <a:p>
            <a:pPr eaLnBrk="1" hangingPunct="1">
              <a:defRPr/>
            </a:pPr>
            <a:r>
              <a:rPr lang="en-US" sz="3200" dirty="0">
                <a:latin typeface="Georgia" pitchFamily="18" charset="0"/>
              </a:rPr>
              <a:t>Comparison systems.</a:t>
            </a:r>
          </a:p>
        </p:txBody>
      </p:sp>
      <p:sp>
        <p:nvSpPr>
          <p:cNvPr id="21507" name="Rectangle 3"/>
          <p:cNvSpPr>
            <a:spLocks noGrp="1" noChangeArrowheads="1"/>
          </p:cNvSpPr>
          <p:nvPr>
            <p:ph type="body" idx="1"/>
          </p:nvPr>
        </p:nvSpPr>
        <p:spPr/>
        <p:txBody>
          <a:bodyPr>
            <a:normAutofit/>
          </a:bodyPr>
          <a:lstStyle/>
          <a:p>
            <a:pPr eaLnBrk="1" hangingPunct="1">
              <a:defRPr/>
            </a:pPr>
            <a:r>
              <a:rPr lang="en-US" sz="3200" dirty="0">
                <a:latin typeface="Georgia" pitchFamily="18" charset="0"/>
              </a:rPr>
              <a:t>Comparison system evaluate a given employees performance against the performance of other employees. The different methods are, </a:t>
            </a:r>
          </a:p>
          <a:p>
            <a:pPr eaLnBrk="1" hangingPunct="1">
              <a:buFont typeface="Wingdings" pitchFamily="2" charset="2"/>
              <a:buNone/>
              <a:defRPr/>
            </a:pPr>
            <a:endParaRPr lang="en-US" sz="3200" dirty="0">
              <a:latin typeface="Georgia" pitchFamily="18" charset="0"/>
            </a:endParaRPr>
          </a:p>
          <a:p>
            <a:pPr eaLnBrk="1" hangingPunct="1">
              <a:buFont typeface="Wingdings" pitchFamily="2" charset="2"/>
              <a:buAutoNum type="arabicPeriod"/>
              <a:defRPr/>
            </a:pPr>
            <a:r>
              <a:rPr lang="en-US" sz="3200" dirty="0"/>
              <a:t>Straight ranking method.</a:t>
            </a:r>
          </a:p>
          <a:p>
            <a:pPr eaLnBrk="1" hangingPunct="1">
              <a:buFont typeface="Wingdings" pitchFamily="2" charset="2"/>
              <a:buAutoNum type="arabicPeriod"/>
              <a:defRPr/>
            </a:pPr>
            <a:r>
              <a:rPr lang="en-US" sz="3200" dirty="0"/>
              <a:t>Paired comparison ranking method.</a:t>
            </a:r>
          </a:p>
          <a:p>
            <a:pPr eaLnBrk="1" hangingPunct="1">
              <a:buFont typeface="Wingdings" pitchFamily="2" charset="2"/>
              <a:buAutoNum type="arabicPeriod"/>
              <a:defRPr/>
            </a:pPr>
            <a:r>
              <a:rPr lang="en-US" sz="3200" dirty="0"/>
              <a:t>Forced distribution method.</a:t>
            </a:r>
          </a:p>
          <a:p>
            <a:pPr eaLnBrk="1" hangingPunct="1">
              <a:buFont typeface="Wingdings" pitchFamily="2" charset="2"/>
              <a:buNone/>
              <a:defRPr/>
            </a:pPr>
            <a:endParaRPr lang="en-US" sz="3200" dirty="0"/>
          </a:p>
        </p:txBody>
      </p:sp>
    </p:spTree>
    <p:extLst>
      <p:ext uri="{BB962C8B-B14F-4D97-AF65-F5344CB8AC3E}">
        <p14:creationId xmlns:p14="http://schemas.microsoft.com/office/powerpoint/2010/main" val="3802062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2991134" y="307173"/>
            <a:ext cx="8610600" cy="1293028"/>
          </a:xfrm>
        </p:spPr>
        <p:txBody>
          <a:bodyPr>
            <a:normAutofit/>
          </a:bodyPr>
          <a:lstStyle/>
          <a:p>
            <a:pPr eaLnBrk="1" hangingPunct="1">
              <a:defRPr/>
            </a:pPr>
            <a:r>
              <a:rPr lang="en-US" sz="3200" dirty="0">
                <a:latin typeface="Georgia" pitchFamily="18" charset="0"/>
              </a:rPr>
              <a:t>Behavioral System.</a:t>
            </a:r>
          </a:p>
        </p:txBody>
      </p:sp>
      <p:sp>
        <p:nvSpPr>
          <p:cNvPr id="23555" name="Rectangle 3"/>
          <p:cNvSpPr>
            <a:spLocks noGrp="1" noChangeArrowheads="1"/>
          </p:cNvSpPr>
          <p:nvPr>
            <p:ph type="body" idx="1"/>
          </p:nvPr>
        </p:nvSpPr>
        <p:spPr>
          <a:xfrm>
            <a:off x="609600" y="1600201"/>
            <a:ext cx="11379200" cy="4525963"/>
          </a:xfrm>
        </p:spPr>
        <p:txBody>
          <a:bodyPr>
            <a:normAutofit/>
          </a:bodyPr>
          <a:lstStyle/>
          <a:p>
            <a:pPr eaLnBrk="1" hangingPunct="1">
              <a:defRPr/>
            </a:pPr>
            <a:r>
              <a:rPr lang="en-US" sz="3200" dirty="0">
                <a:latin typeface="Georgia" pitchFamily="18" charset="0"/>
              </a:rPr>
              <a:t>Behavioral systems rate employees on the extent to which they display successful job performance behaviors.</a:t>
            </a:r>
          </a:p>
          <a:p>
            <a:pPr eaLnBrk="1" hangingPunct="1">
              <a:buFont typeface="Wingdings" pitchFamily="2" charset="2"/>
              <a:buNone/>
              <a:defRPr/>
            </a:pPr>
            <a:r>
              <a:rPr lang="en-US" sz="3200" dirty="0">
                <a:latin typeface="Georgia" pitchFamily="18" charset="0"/>
              </a:rPr>
              <a:t>	</a:t>
            </a:r>
            <a:r>
              <a:rPr lang="en-US" sz="3200" dirty="0" smtClean="0">
                <a:latin typeface="Georgia" pitchFamily="18" charset="0"/>
              </a:rPr>
              <a:t>The </a:t>
            </a:r>
            <a:r>
              <a:rPr lang="en-US" sz="3200" dirty="0">
                <a:latin typeface="Georgia" pitchFamily="18" charset="0"/>
              </a:rPr>
              <a:t>types of behavioral systems are,</a:t>
            </a:r>
          </a:p>
          <a:p>
            <a:pPr eaLnBrk="1" hangingPunct="1">
              <a:buFont typeface="Wingdings" pitchFamily="2" charset="2"/>
              <a:buNone/>
              <a:defRPr/>
            </a:pPr>
            <a:endParaRPr lang="en-US" sz="3200" dirty="0">
              <a:latin typeface="Georgia" pitchFamily="18" charset="0"/>
            </a:endParaRPr>
          </a:p>
          <a:p>
            <a:pPr eaLnBrk="1" hangingPunct="1">
              <a:buFont typeface="Wingdings" pitchFamily="2" charset="2"/>
              <a:buAutoNum type="arabicPeriod"/>
              <a:defRPr/>
            </a:pPr>
            <a:r>
              <a:rPr lang="en-US" sz="3200" dirty="0">
                <a:latin typeface="Georgia" pitchFamily="18" charset="0"/>
              </a:rPr>
              <a:t>Critical Incident Technique. (CIT)</a:t>
            </a:r>
          </a:p>
          <a:p>
            <a:pPr eaLnBrk="1" hangingPunct="1">
              <a:buFont typeface="Wingdings" pitchFamily="2" charset="2"/>
              <a:buAutoNum type="arabicPeriod"/>
              <a:defRPr/>
            </a:pPr>
            <a:r>
              <a:rPr lang="en-US" sz="3200" dirty="0">
                <a:latin typeface="Georgia" pitchFamily="18" charset="0"/>
              </a:rPr>
              <a:t>Behavioral anchored rating scales (BARS).</a:t>
            </a:r>
          </a:p>
          <a:p>
            <a:pPr eaLnBrk="1" hangingPunct="1">
              <a:defRPr/>
            </a:pPr>
            <a:endParaRPr lang="en-US" dirty="0" smtClean="0"/>
          </a:p>
        </p:txBody>
      </p:sp>
    </p:spTree>
    <p:extLst>
      <p:ext uri="{BB962C8B-B14F-4D97-AF65-F5344CB8AC3E}">
        <p14:creationId xmlns:p14="http://schemas.microsoft.com/office/powerpoint/2010/main" val="437339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Graphic rating scale</a:t>
            </a:r>
            <a:endParaRPr lang="en-IN" dirty="0"/>
          </a:p>
        </p:txBody>
      </p:sp>
      <p:sp>
        <p:nvSpPr>
          <p:cNvPr id="3" name="Content Placeholder 2"/>
          <p:cNvSpPr>
            <a:spLocks noGrp="1"/>
          </p:cNvSpPr>
          <p:nvPr>
            <p:ph idx="1"/>
          </p:nvPr>
        </p:nvSpPr>
        <p:spPr/>
        <p:txBody>
          <a:bodyPr>
            <a:normAutofit fontScale="92500"/>
          </a:bodyPr>
          <a:lstStyle/>
          <a:p>
            <a:pPr algn="just">
              <a:lnSpc>
                <a:spcPct val="150000"/>
              </a:lnSpc>
            </a:pPr>
            <a:r>
              <a:rPr lang="en-IN" dirty="0"/>
              <a:t>Graphic rating scales require an evaluator to indicate on a scale the degree to which an employee demonstrates a particular trait, </a:t>
            </a:r>
            <a:r>
              <a:rPr lang="en-IN" dirty="0" smtClean="0"/>
              <a:t>behaviour, </a:t>
            </a:r>
            <a:r>
              <a:rPr lang="en-IN" dirty="0"/>
              <a:t>or performance result. Rating forms are composed of a number of scales, each relating to a certain job or performance-related dimension, such as job knowledge, responsibility, or quality of work. Each scale is a continuum of scale points, or anchors, which range from high to low, from good to poor, from most to least effective, and so forth. Scales typically have from five to seven points, though they can have more or less. Graphic rating scales may or may not define their scale points. </a:t>
            </a:r>
          </a:p>
        </p:txBody>
      </p:sp>
    </p:spTree>
    <p:extLst>
      <p:ext uri="{BB962C8B-B14F-4D97-AF65-F5344CB8AC3E}">
        <p14:creationId xmlns:p14="http://schemas.microsoft.com/office/powerpoint/2010/main" val="2258119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classconnection.s3.amazonaws.com/602/flashcards/452602/jpg/picture3131175247047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1696" y="477672"/>
            <a:ext cx="10467832" cy="6018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272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Ranking method</a:t>
            </a:r>
            <a:endParaRPr lang="en-IN" dirty="0"/>
          </a:p>
        </p:txBody>
      </p:sp>
      <p:sp>
        <p:nvSpPr>
          <p:cNvPr id="3" name="Content Placeholder 2"/>
          <p:cNvSpPr>
            <a:spLocks noGrp="1"/>
          </p:cNvSpPr>
          <p:nvPr>
            <p:ph idx="1"/>
          </p:nvPr>
        </p:nvSpPr>
        <p:spPr/>
        <p:txBody>
          <a:bodyPr/>
          <a:lstStyle/>
          <a:p>
            <a:pPr algn="just">
              <a:lnSpc>
                <a:spcPct val="100000"/>
              </a:lnSpc>
            </a:pPr>
            <a:r>
              <a:rPr lang="en-IN" dirty="0"/>
              <a:t>Ranking methods compare one employee to another, resulting in an ordering of employees in relation to one another. Rankings often result in overall assessments of employees, rather than in specific judgments about a number of job components. Straight ranking requires an evaluator to order a group of employees from best to worst overall or from most effective to least effective in terms of a certain criterion. Alternative ranking makes the same demand, but the ranking process must be done in a specified manner (for example, by first selecting the best employee in a group, then the worst, then the second-best, then the second-worst, etc.). </a:t>
            </a:r>
          </a:p>
        </p:txBody>
      </p:sp>
    </p:spTree>
    <p:extLst>
      <p:ext uri="{BB962C8B-B14F-4D97-AF65-F5344CB8AC3E}">
        <p14:creationId xmlns:p14="http://schemas.microsoft.com/office/powerpoint/2010/main" val="1278368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Paired comparison</a:t>
            </a:r>
            <a:endParaRPr lang="en-IN" dirty="0"/>
          </a:p>
        </p:txBody>
      </p:sp>
      <p:sp>
        <p:nvSpPr>
          <p:cNvPr id="3" name="Content Placeholder 2"/>
          <p:cNvSpPr>
            <a:spLocks noGrp="1"/>
          </p:cNvSpPr>
          <p:nvPr>
            <p:ph idx="1"/>
          </p:nvPr>
        </p:nvSpPr>
        <p:spPr>
          <a:xfrm>
            <a:off x="685800" y="2276447"/>
            <a:ext cx="10820400" cy="4024125"/>
          </a:xfrm>
        </p:spPr>
        <p:txBody>
          <a:bodyPr/>
          <a:lstStyle/>
          <a:p>
            <a:endParaRPr lang="en-IN" dirty="0" smtClean="0"/>
          </a:p>
          <a:p>
            <a:endParaRPr lang="en-IN" dirty="0"/>
          </a:p>
          <a:p>
            <a:r>
              <a:rPr lang="en-IN" dirty="0"/>
              <a:t>In this method each employee is rated with another employee in the form of pairs. The number of comparisons may be calculated with the help of a formula</a:t>
            </a:r>
          </a:p>
        </p:txBody>
      </p:sp>
    </p:spTree>
    <p:extLst>
      <p:ext uri="{BB962C8B-B14F-4D97-AF65-F5344CB8AC3E}">
        <p14:creationId xmlns:p14="http://schemas.microsoft.com/office/powerpoint/2010/main" val="2469673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Forced distribution method</a:t>
            </a:r>
            <a:endParaRPr lang="en-IN" dirty="0"/>
          </a:p>
        </p:txBody>
      </p:sp>
      <p:sp>
        <p:nvSpPr>
          <p:cNvPr id="3" name="Content Placeholder 2"/>
          <p:cNvSpPr>
            <a:spLocks noGrp="1"/>
          </p:cNvSpPr>
          <p:nvPr>
            <p:ph idx="1"/>
          </p:nvPr>
        </p:nvSpPr>
        <p:spPr/>
        <p:txBody>
          <a:bodyPr/>
          <a:lstStyle/>
          <a:p>
            <a:pPr algn="just"/>
            <a:r>
              <a:rPr lang="en-IN" dirty="0" smtClean="0"/>
              <a:t>Here </a:t>
            </a:r>
            <a:r>
              <a:rPr lang="en-IN" dirty="0"/>
              <a:t>employees are clustered around a high point on a rating scale. Rater is compelled to distribute the employees on all points on the scale. It is assumed that the performance is conformed to normal distribution. Advantages – Eliminates Disadvantages – Assumption of normal distribution, unrealistic, errors of central tendency</a:t>
            </a:r>
            <a:r>
              <a:rPr lang="en-IN" dirty="0" smtClean="0"/>
              <a:t>.</a:t>
            </a:r>
          </a:p>
          <a:p>
            <a:pPr algn="just"/>
            <a:endParaRPr lang="en-IN" dirty="0"/>
          </a:p>
        </p:txBody>
      </p:sp>
    </p:spTree>
    <p:extLst>
      <p:ext uri="{BB962C8B-B14F-4D97-AF65-F5344CB8AC3E}">
        <p14:creationId xmlns:p14="http://schemas.microsoft.com/office/powerpoint/2010/main" val="2220772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Critical incident technique</a:t>
            </a:r>
            <a:endParaRPr lang="en-IN" dirty="0"/>
          </a:p>
        </p:txBody>
      </p:sp>
      <p:sp>
        <p:nvSpPr>
          <p:cNvPr id="3" name="Content Placeholder 2"/>
          <p:cNvSpPr>
            <a:spLocks noGrp="1"/>
          </p:cNvSpPr>
          <p:nvPr>
            <p:ph idx="1"/>
          </p:nvPr>
        </p:nvSpPr>
        <p:spPr/>
        <p:txBody>
          <a:bodyPr/>
          <a:lstStyle/>
          <a:p>
            <a:pPr algn="just">
              <a:lnSpc>
                <a:spcPct val="150000"/>
              </a:lnSpc>
            </a:pPr>
            <a:r>
              <a:rPr lang="en-IN" dirty="0"/>
              <a:t>Under this method, the manager prepares lists of statements of very effective and ineffective </a:t>
            </a:r>
            <a:r>
              <a:rPr lang="en-IN" dirty="0" smtClean="0"/>
              <a:t>behaviour </a:t>
            </a:r>
            <a:r>
              <a:rPr lang="en-IN" dirty="0"/>
              <a:t>of an employee. These critical incidents or events represent the outstanding or poor </a:t>
            </a:r>
            <a:r>
              <a:rPr lang="en-IN" dirty="0" smtClean="0"/>
              <a:t>behaviour </a:t>
            </a:r>
            <a:r>
              <a:rPr lang="en-IN" dirty="0"/>
              <a:t>of employees on the job. The manager maintains logs on each employee, whereby he periodically records critical incidents of the workers </a:t>
            </a:r>
            <a:r>
              <a:rPr lang="en-IN" dirty="0" smtClean="0"/>
              <a:t>behaviour. </a:t>
            </a:r>
            <a:r>
              <a:rPr lang="en-IN" dirty="0"/>
              <a:t>At the end of the rating period, these recorded critical incidents are used in the evaluation of the workers' performance</a:t>
            </a:r>
          </a:p>
        </p:txBody>
      </p:sp>
    </p:spTree>
    <p:extLst>
      <p:ext uri="{BB962C8B-B14F-4D97-AF65-F5344CB8AC3E}">
        <p14:creationId xmlns:p14="http://schemas.microsoft.com/office/powerpoint/2010/main" val="3992356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bars</a:t>
            </a:r>
            <a:endParaRPr lang="en-IN" dirty="0"/>
          </a:p>
        </p:txBody>
      </p:sp>
      <p:sp>
        <p:nvSpPr>
          <p:cNvPr id="3" name="Content Placeholder 2"/>
          <p:cNvSpPr>
            <a:spLocks noGrp="1"/>
          </p:cNvSpPr>
          <p:nvPr>
            <p:ph idx="1"/>
          </p:nvPr>
        </p:nvSpPr>
        <p:spPr/>
        <p:txBody>
          <a:bodyPr>
            <a:normAutofit lnSpcReduction="10000"/>
          </a:bodyPr>
          <a:lstStyle/>
          <a:p>
            <a:pPr algn="just">
              <a:lnSpc>
                <a:spcPct val="150000"/>
              </a:lnSpc>
            </a:pPr>
            <a:r>
              <a:rPr lang="en-IN" dirty="0"/>
              <a:t>I</a:t>
            </a:r>
            <a:r>
              <a:rPr lang="en-IN" dirty="0" smtClean="0"/>
              <a:t>t is also </a:t>
            </a:r>
            <a:r>
              <a:rPr lang="en-IN" dirty="0"/>
              <a:t>known as the </a:t>
            </a:r>
            <a:r>
              <a:rPr lang="en-IN" dirty="0" smtClean="0"/>
              <a:t>behavioural </a:t>
            </a:r>
            <a:r>
              <a:rPr lang="en-IN" dirty="0"/>
              <a:t>expectations scale, this method represents the latest innovation in performance appraisal.  It is a combination of the rating scale and critical incident techniques of employee performance evaluation. The critical incidents serve as anchor statements on a scale and the rating form usually contains six to eight specifically defined performance dimensions. The following chart represents an example of a sales trainee's competence and a </a:t>
            </a:r>
            <a:r>
              <a:rPr lang="en-IN" dirty="0" smtClean="0"/>
              <a:t>behaviourally </a:t>
            </a:r>
            <a:r>
              <a:rPr lang="en-IN" dirty="0"/>
              <a:t>anchored rating scale.</a:t>
            </a:r>
          </a:p>
        </p:txBody>
      </p:sp>
    </p:spTree>
    <p:extLst>
      <p:ext uri="{BB962C8B-B14F-4D97-AF65-F5344CB8AC3E}">
        <p14:creationId xmlns:p14="http://schemas.microsoft.com/office/powerpoint/2010/main" val="1627977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Performance appraisal</a:t>
            </a:r>
            <a:endParaRPr lang="en-IN" dirty="0"/>
          </a:p>
        </p:txBody>
      </p:sp>
      <p:sp>
        <p:nvSpPr>
          <p:cNvPr id="3" name="Content Placeholder 2"/>
          <p:cNvSpPr>
            <a:spLocks noGrp="1"/>
          </p:cNvSpPr>
          <p:nvPr>
            <p:ph idx="1"/>
          </p:nvPr>
        </p:nvSpPr>
        <p:spPr/>
        <p:txBody>
          <a:bodyPr/>
          <a:lstStyle/>
          <a:p>
            <a:r>
              <a:rPr lang="en-IN" dirty="0" smtClean="0"/>
              <a:t>Performance Appraisal is an objective assessment of an individual’s performance against well defined benchmarks.</a:t>
            </a:r>
          </a:p>
          <a:p>
            <a:endParaRPr lang="en-IN" dirty="0"/>
          </a:p>
          <a:p>
            <a:r>
              <a:rPr lang="en-US" sz="2000" dirty="0"/>
              <a:t>It can be defined as evaluating an employees  current and past performance relative to his /her performance standards.</a:t>
            </a:r>
          </a:p>
          <a:p>
            <a:endParaRPr lang="en-IN" dirty="0" smtClean="0"/>
          </a:p>
          <a:p>
            <a:r>
              <a:rPr lang="en-US" sz="2000" dirty="0"/>
              <a:t>A systematic and objective way of judging the relative worth or ability of an employee in performing his/her task.</a:t>
            </a:r>
          </a:p>
          <a:p>
            <a:endParaRPr lang="en-IN" dirty="0"/>
          </a:p>
        </p:txBody>
      </p:sp>
    </p:spTree>
    <p:extLst>
      <p:ext uri="{BB962C8B-B14F-4D97-AF65-F5344CB8AC3E}">
        <p14:creationId xmlns:p14="http://schemas.microsoft.com/office/powerpoint/2010/main" val="1942303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bars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839446"/>
              </p:ext>
            </p:extLst>
          </p:nvPr>
        </p:nvGraphicFramePr>
        <p:xfrm>
          <a:off x="395785" y="1760560"/>
          <a:ext cx="10385946" cy="4667538"/>
        </p:xfrm>
        <a:graphic>
          <a:graphicData uri="http://schemas.openxmlformats.org/drawingml/2006/table">
            <a:tbl>
              <a:tblPr/>
              <a:tblGrid>
                <a:gridCol w="2280682"/>
                <a:gridCol w="1127875"/>
                <a:gridCol w="6977389"/>
              </a:tblGrid>
              <a:tr h="424322">
                <a:tc>
                  <a:txBody>
                    <a:bodyPr/>
                    <a:lstStyle/>
                    <a:p>
                      <a:pPr algn="ctr"/>
                      <a:r>
                        <a:rPr lang="en-IN" sz="1800" b="1">
                          <a:solidFill>
                            <a:schemeClr val="bg1"/>
                          </a:solidFill>
                          <a:effectLst/>
                        </a:rPr>
                        <a:t>Performance</a:t>
                      </a:r>
                      <a:endParaRPr lang="en-IN" sz="1800">
                        <a:solidFill>
                          <a:schemeClr val="bg1"/>
                        </a:solidFill>
                        <a:effectLst/>
                      </a:endParaRP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6600"/>
                    </a:solidFill>
                  </a:tcPr>
                </a:tc>
                <a:tc>
                  <a:txBody>
                    <a:bodyPr/>
                    <a:lstStyle/>
                    <a:p>
                      <a:pPr algn="ctr"/>
                      <a:r>
                        <a:rPr lang="en-IN" sz="1800" b="1">
                          <a:solidFill>
                            <a:schemeClr val="bg1"/>
                          </a:solidFill>
                          <a:effectLst/>
                        </a:rPr>
                        <a:t>Points</a:t>
                      </a:r>
                      <a:endParaRPr lang="en-IN" sz="1800">
                        <a:solidFill>
                          <a:schemeClr val="bg1"/>
                        </a:solidFill>
                        <a:effectLst/>
                      </a:endParaRP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6600"/>
                    </a:solidFill>
                  </a:tcPr>
                </a:tc>
                <a:tc>
                  <a:txBody>
                    <a:bodyPr/>
                    <a:lstStyle/>
                    <a:p>
                      <a:pPr algn="ctr"/>
                      <a:r>
                        <a:rPr lang="en-IN" sz="1800" b="1">
                          <a:solidFill>
                            <a:schemeClr val="bg1"/>
                          </a:solidFill>
                          <a:effectLst/>
                        </a:rPr>
                        <a:t>Behavior</a:t>
                      </a:r>
                      <a:endParaRPr lang="en-IN" sz="1800">
                        <a:solidFill>
                          <a:schemeClr val="bg1"/>
                        </a:solidFill>
                        <a:effectLst/>
                      </a:endParaRP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6600"/>
                    </a:solidFill>
                  </a:tcPr>
                </a:tc>
              </a:tr>
              <a:tr h="1060804">
                <a:tc>
                  <a:txBody>
                    <a:bodyPr/>
                    <a:lstStyle/>
                    <a:p>
                      <a:r>
                        <a:rPr lang="en-IN" sz="1800">
                          <a:solidFill>
                            <a:schemeClr val="bg1"/>
                          </a:solidFill>
                          <a:effectLst/>
                        </a:rPr>
                        <a:t>Extremely good</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a:solidFill>
                            <a:schemeClr val="bg1"/>
                          </a:solidFill>
                          <a:effectLst/>
                        </a:rPr>
                        <a:t>7</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a:solidFill>
                            <a:schemeClr val="bg1"/>
                          </a:solidFill>
                          <a:effectLst/>
                        </a:rPr>
                        <a:t>Can expect trainee to make valuable suggestions for increased sales and to have positive relationships with customers all over the country.</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r>
              <a:tr h="424322">
                <a:tc>
                  <a:txBody>
                    <a:bodyPr/>
                    <a:lstStyle/>
                    <a:p>
                      <a:r>
                        <a:rPr lang="en-IN" sz="1800" dirty="0">
                          <a:solidFill>
                            <a:schemeClr val="bg1"/>
                          </a:solidFill>
                          <a:effectLst/>
                        </a:rPr>
                        <a:t>Good</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a:solidFill>
                            <a:schemeClr val="bg1"/>
                          </a:solidFill>
                          <a:effectLst/>
                        </a:rPr>
                        <a:t>6</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a:solidFill>
                            <a:schemeClr val="bg1"/>
                          </a:solidFill>
                          <a:effectLst/>
                        </a:rPr>
                        <a:t>Can expect to initiate creative ideas for improved sales.</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r>
              <a:tr h="636482">
                <a:tc>
                  <a:txBody>
                    <a:bodyPr/>
                    <a:lstStyle/>
                    <a:p>
                      <a:r>
                        <a:rPr lang="en-IN" sz="1800">
                          <a:solidFill>
                            <a:schemeClr val="bg1"/>
                          </a:solidFill>
                          <a:effectLst/>
                        </a:rPr>
                        <a:t>Above average</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a:solidFill>
                            <a:schemeClr val="bg1"/>
                          </a:solidFill>
                          <a:effectLst/>
                        </a:rPr>
                        <a:t>5</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dirty="0">
                          <a:solidFill>
                            <a:schemeClr val="bg1"/>
                          </a:solidFill>
                          <a:effectLst/>
                        </a:rPr>
                        <a:t>Can expect to keep in touch with the customers throughout the year.</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r>
              <a:tr h="424322">
                <a:tc>
                  <a:txBody>
                    <a:bodyPr/>
                    <a:lstStyle/>
                    <a:p>
                      <a:r>
                        <a:rPr lang="en-IN" sz="1800">
                          <a:solidFill>
                            <a:schemeClr val="bg1"/>
                          </a:solidFill>
                          <a:effectLst/>
                        </a:rPr>
                        <a:t>Average</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a:solidFill>
                            <a:schemeClr val="bg1"/>
                          </a:solidFill>
                          <a:effectLst/>
                        </a:rPr>
                        <a:t>4</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a:solidFill>
                            <a:schemeClr val="bg1"/>
                          </a:solidFill>
                          <a:effectLst/>
                        </a:rPr>
                        <a:t>Can manage, with difficulty, to deliver the goods in time.</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r>
              <a:tr h="636482">
                <a:tc>
                  <a:txBody>
                    <a:bodyPr/>
                    <a:lstStyle/>
                    <a:p>
                      <a:r>
                        <a:rPr lang="en-IN" sz="1800">
                          <a:solidFill>
                            <a:schemeClr val="bg1"/>
                          </a:solidFill>
                          <a:effectLst/>
                        </a:rPr>
                        <a:t>Below average</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a:solidFill>
                            <a:schemeClr val="bg1"/>
                          </a:solidFill>
                          <a:effectLst/>
                        </a:rPr>
                        <a:t>3</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a:solidFill>
                            <a:schemeClr val="bg1"/>
                          </a:solidFill>
                          <a:effectLst/>
                        </a:rPr>
                        <a:t>Can expect to unload the trucks when asked by the supervisor.</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r>
              <a:tr h="424322">
                <a:tc>
                  <a:txBody>
                    <a:bodyPr/>
                    <a:lstStyle/>
                    <a:p>
                      <a:r>
                        <a:rPr lang="en-IN" sz="1800">
                          <a:solidFill>
                            <a:schemeClr val="bg1"/>
                          </a:solidFill>
                          <a:effectLst/>
                        </a:rPr>
                        <a:t>Poor</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a:solidFill>
                            <a:schemeClr val="bg1"/>
                          </a:solidFill>
                          <a:effectLst/>
                        </a:rPr>
                        <a:t>2</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a:solidFill>
                            <a:schemeClr val="bg1"/>
                          </a:solidFill>
                          <a:effectLst/>
                        </a:rPr>
                        <a:t>Can expect to inform only a part of the customers.</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r>
              <a:tr h="636482">
                <a:tc>
                  <a:txBody>
                    <a:bodyPr/>
                    <a:lstStyle/>
                    <a:p>
                      <a:r>
                        <a:rPr lang="en-IN" sz="1800">
                          <a:solidFill>
                            <a:schemeClr val="bg1"/>
                          </a:solidFill>
                          <a:effectLst/>
                        </a:rPr>
                        <a:t>Extremely poor</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a:solidFill>
                            <a:schemeClr val="bg1"/>
                          </a:solidFill>
                          <a:effectLst/>
                        </a:rPr>
                        <a:t>1</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r>
                        <a:rPr lang="en-IN" sz="1800" dirty="0">
                          <a:solidFill>
                            <a:schemeClr val="bg1"/>
                          </a:solidFill>
                          <a:effectLst/>
                        </a:rPr>
                        <a:t>Can expect to take extended coffee breaks and roam around purposelessly.</a:t>
                      </a:r>
                    </a:p>
                  </a:txBody>
                  <a:tcPr marL="45731" marR="45731" marT="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r>
            </a:tbl>
          </a:graphicData>
        </a:graphic>
      </p:graphicFrame>
    </p:spTree>
    <p:extLst>
      <p:ext uri="{BB962C8B-B14F-4D97-AF65-F5344CB8AC3E}">
        <p14:creationId xmlns:p14="http://schemas.microsoft.com/office/powerpoint/2010/main" val="2931712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360 degree appraisal</a:t>
            </a:r>
            <a:endParaRPr lang="en-IN" dirty="0"/>
          </a:p>
        </p:txBody>
      </p:sp>
      <p:sp>
        <p:nvSpPr>
          <p:cNvPr id="3" name="Content Placeholder 2"/>
          <p:cNvSpPr>
            <a:spLocks noGrp="1"/>
          </p:cNvSpPr>
          <p:nvPr>
            <p:ph idx="1"/>
          </p:nvPr>
        </p:nvSpPr>
        <p:spPr/>
        <p:txBody>
          <a:bodyPr>
            <a:normAutofit lnSpcReduction="10000"/>
          </a:bodyPr>
          <a:lstStyle/>
          <a:p>
            <a:pPr>
              <a:lnSpc>
                <a:spcPct val="150000"/>
              </a:lnSpc>
            </a:pPr>
            <a:r>
              <a:rPr lang="en-IN" sz="2800" i="1" dirty="0" smtClean="0"/>
              <a:t>It is a system which an employee’s performance is rated by supervisors, peers, subordinates and clients.</a:t>
            </a:r>
          </a:p>
          <a:p>
            <a:pPr>
              <a:lnSpc>
                <a:spcPct val="150000"/>
              </a:lnSpc>
            </a:pPr>
            <a:r>
              <a:rPr lang="en-IN" sz="2800" i="1" dirty="0" smtClean="0"/>
              <a:t>In this method, besides assessing performance, other attributes of the assesse --- talents, behaviour, values, ethical standards, tempers and loyalty are evaluated by people who are the best placed to do it</a:t>
            </a:r>
            <a:endParaRPr lang="en-IN" sz="2800" i="1" dirty="0"/>
          </a:p>
        </p:txBody>
      </p:sp>
    </p:spTree>
    <p:extLst>
      <p:ext uri="{BB962C8B-B14F-4D97-AF65-F5344CB8AC3E}">
        <p14:creationId xmlns:p14="http://schemas.microsoft.com/office/powerpoint/2010/main" val="1330030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Field review method</a:t>
            </a:r>
            <a:endParaRPr lang="en-IN" dirty="0"/>
          </a:p>
        </p:txBody>
      </p:sp>
      <p:sp>
        <p:nvSpPr>
          <p:cNvPr id="3" name="Content Placeholder 2"/>
          <p:cNvSpPr>
            <a:spLocks noGrp="1"/>
          </p:cNvSpPr>
          <p:nvPr>
            <p:ph idx="1"/>
          </p:nvPr>
        </p:nvSpPr>
        <p:spPr/>
        <p:txBody>
          <a:bodyPr/>
          <a:lstStyle/>
          <a:p>
            <a:r>
              <a:rPr lang="en-IN" dirty="0" smtClean="0"/>
              <a:t>It is an appraisal by someone outside the assesse's own department, usually from corporate office or the HR department.</a:t>
            </a:r>
          </a:p>
          <a:p>
            <a:endParaRPr lang="en-IN" dirty="0"/>
          </a:p>
          <a:p>
            <a:pPr lvl="1"/>
            <a:r>
              <a:rPr lang="en-IN" dirty="0" smtClean="0"/>
              <a:t>Observation method</a:t>
            </a:r>
          </a:p>
          <a:p>
            <a:pPr lvl="1"/>
            <a:r>
              <a:rPr lang="en-IN" dirty="0" smtClean="0"/>
              <a:t>Confidential records</a:t>
            </a:r>
          </a:p>
          <a:p>
            <a:pPr lvl="1"/>
            <a:r>
              <a:rPr lang="en-IN" dirty="0" smtClean="0"/>
              <a:t>Essay method</a:t>
            </a:r>
          </a:p>
          <a:p>
            <a:pPr lvl="1"/>
            <a:r>
              <a:rPr lang="en-IN" dirty="0" smtClean="0"/>
              <a:t>Cost accounting method</a:t>
            </a:r>
          </a:p>
          <a:p>
            <a:pPr lvl="1"/>
            <a:r>
              <a:rPr lang="en-IN" dirty="0" smtClean="0"/>
              <a:t>Comparative evaluation approach</a:t>
            </a:r>
            <a:endParaRPr lang="en-IN" dirty="0"/>
          </a:p>
        </p:txBody>
      </p:sp>
    </p:spTree>
    <p:extLst>
      <p:ext uri="{BB962C8B-B14F-4D97-AF65-F5344CB8AC3E}">
        <p14:creationId xmlns:p14="http://schemas.microsoft.com/office/powerpoint/2010/main" val="41948127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913" y="1405719"/>
            <a:ext cx="10820400" cy="5672775"/>
          </a:xfrm>
        </p:spPr>
        <p:txBody>
          <a:bodyPr/>
          <a:lstStyle/>
          <a:p>
            <a:r>
              <a:rPr lang="en-IN" dirty="0" smtClean="0"/>
              <a:t>Employee assessment may be based on a test of knowledge or skills which must be reliable and validated to be useful</a:t>
            </a:r>
          </a:p>
          <a:p>
            <a:r>
              <a:rPr lang="en-IN" dirty="0" smtClean="0"/>
              <a:t>Confidential records which the assessment is based on 14 items </a:t>
            </a:r>
            <a:r>
              <a:rPr lang="en-IN" dirty="0" err="1" smtClean="0"/>
              <a:t>i.e</a:t>
            </a:r>
            <a:r>
              <a:rPr lang="en-IN" dirty="0" smtClean="0"/>
              <a:t> attendance, self-expression(written or oral), ability to work with others, leadership, initiative, technical ability(job knowledge) ability to understand new material, ability to reason, originality and resourcefulness, areas of work that suits the persons best, judgement, integrity, responsibility, and indebtedness and memo served.</a:t>
            </a:r>
          </a:p>
          <a:p>
            <a:r>
              <a:rPr lang="en-IN" dirty="0" smtClean="0"/>
              <a:t>Essay method is extremely useful to filing information gaps about the employees that often occur in the better structured checklist method</a:t>
            </a:r>
          </a:p>
          <a:p>
            <a:r>
              <a:rPr lang="en-IN" dirty="0" smtClean="0"/>
              <a:t>Cost accounting method evaluates performance from the monetary returns the employee yields to his/her organization</a:t>
            </a:r>
          </a:p>
          <a:p>
            <a:r>
              <a:rPr lang="en-IN" dirty="0" smtClean="0"/>
              <a:t>Comparative evaluation approaches compare one worker’s performance with his/her co-workers</a:t>
            </a:r>
            <a:endParaRPr lang="en-IN" dirty="0"/>
          </a:p>
        </p:txBody>
      </p:sp>
    </p:spTree>
    <p:extLst>
      <p:ext uri="{BB962C8B-B14F-4D97-AF65-F5344CB8AC3E}">
        <p14:creationId xmlns:p14="http://schemas.microsoft.com/office/powerpoint/2010/main" val="28223943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Physiological appraisal </a:t>
            </a:r>
            <a:endParaRPr lang="en-IN" dirty="0"/>
          </a:p>
        </p:txBody>
      </p:sp>
      <p:sp>
        <p:nvSpPr>
          <p:cNvPr id="3" name="Content Placeholder 2"/>
          <p:cNvSpPr>
            <a:spLocks noGrp="1"/>
          </p:cNvSpPr>
          <p:nvPr>
            <p:ph idx="1"/>
          </p:nvPr>
        </p:nvSpPr>
        <p:spPr>
          <a:xfrm>
            <a:off x="685800" y="2603993"/>
            <a:ext cx="10820400" cy="4024125"/>
          </a:xfrm>
        </p:spPr>
        <p:txBody>
          <a:bodyPr/>
          <a:lstStyle/>
          <a:p>
            <a:r>
              <a:rPr lang="en-IN" dirty="0" smtClean="0"/>
              <a:t>It focus on future potential and not actual performance. Industry psychologists are employed for conducting the appraisal</a:t>
            </a:r>
          </a:p>
          <a:p>
            <a:r>
              <a:rPr lang="en-IN" dirty="0" smtClean="0"/>
              <a:t>This normally consists of in-depth interviews, psychological tests, discussions with supervisors and a review of other evaluations</a:t>
            </a:r>
          </a:p>
          <a:p>
            <a:r>
              <a:rPr lang="en-IN" dirty="0" smtClean="0"/>
              <a:t>The psychologist then writes an evaluation of the employee’s intellectual, emotional, motivational, and other related characteristics that suggest individual potential and may predict future performance.</a:t>
            </a:r>
            <a:endParaRPr lang="en-IN" dirty="0"/>
          </a:p>
        </p:txBody>
      </p:sp>
    </p:spTree>
    <p:extLst>
      <p:ext uri="{BB962C8B-B14F-4D97-AF65-F5344CB8AC3E}">
        <p14:creationId xmlns:p14="http://schemas.microsoft.com/office/powerpoint/2010/main" val="3394311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Assessment centre</a:t>
            </a:r>
            <a:endParaRPr lang="en-IN" dirty="0"/>
          </a:p>
        </p:txBody>
      </p:sp>
      <p:sp>
        <p:nvSpPr>
          <p:cNvPr id="3" name="Content Placeholder 2"/>
          <p:cNvSpPr>
            <a:spLocks noGrp="1"/>
          </p:cNvSpPr>
          <p:nvPr>
            <p:ph idx="1"/>
          </p:nvPr>
        </p:nvSpPr>
        <p:spPr/>
        <p:txBody>
          <a:bodyPr>
            <a:normAutofit/>
          </a:bodyPr>
          <a:lstStyle/>
          <a:p>
            <a:pPr algn="just">
              <a:lnSpc>
                <a:spcPct val="150000"/>
              </a:lnSpc>
            </a:pPr>
            <a:r>
              <a:rPr lang="en-IN" sz="2800" i="1" dirty="0" smtClean="0"/>
              <a:t>It is a central location where managers may come together to have their participation in job-related exercises evaluated by trainee observers. Mostly used for executive hiring, assessment centres are now being used for evaluating executive or supervisory potential. </a:t>
            </a:r>
          </a:p>
          <a:p>
            <a:pPr marL="0" indent="0" algn="just">
              <a:lnSpc>
                <a:spcPct val="150000"/>
              </a:lnSpc>
              <a:buNone/>
            </a:pPr>
            <a:endParaRPr lang="en-IN" sz="2800" i="1" dirty="0"/>
          </a:p>
        </p:txBody>
      </p:sp>
    </p:spTree>
    <p:extLst>
      <p:ext uri="{BB962C8B-B14F-4D97-AF65-F5344CB8AC3E}">
        <p14:creationId xmlns:p14="http://schemas.microsoft.com/office/powerpoint/2010/main" val="13452524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36" y="2893326"/>
            <a:ext cx="8610600" cy="1293028"/>
          </a:xfrm>
        </p:spPr>
        <p:txBody>
          <a:bodyPr/>
          <a:lstStyle/>
          <a:p>
            <a:r>
              <a:rPr lang="en-IN" dirty="0" smtClean="0">
                <a:hlinkClick r:id="rId2" action="ppaction://hlinkfile"/>
              </a:rPr>
              <a:t>Appraisal process</a:t>
            </a:r>
            <a:endParaRPr lang="en-IN" dirty="0"/>
          </a:p>
        </p:txBody>
      </p:sp>
    </p:spTree>
    <p:extLst>
      <p:ext uri="{BB962C8B-B14F-4D97-AF65-F5344CB8AC3E}">
        <p14:creationId xmlns:p14="http://schemas.microsoft.com/office/powerpoint/2010/main" val="3946925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Nature of performance appraisal</a:t>
            </a:r>
            <a:endParaRPr lang="en-IN" dirty="0"/>
          </a:p>
        </p:txBody>
      </p:sp>
      <p:sp>
        <p:nvSpPr>
          <p:cNvPr id="3" name="Content Placeholder 2"/>
          <p:cNvSpPr>
            <a:spLocks noGrp="1"/>
          </p:cNvSpPr>
          <p:nvPr>
            <p:ph idx="1"/>
          </p:nvPr>
        </p:nvSpPr>
        <p:spPr/>
        <p:txBody>
          <a:bodyPr>
            <a:normAutofit/>
          </a:bodyPr>
          <a:lstStyle/>
          <a:p>
            <a:endParaRPr lang="en-IN" sz="2400" i="1" dirty="0" smtClean="0"/>
          </a:p>
          <a:p>
            <a:endParaRPr lang="en-IN" sz="2400" i="1" dirty="0"/>
          </a:p>
          <a:p>
            <a:pPr>
              <a:lnSpc>
                <a:spcPct val="150000"/>
              </a:lnSpc>
            </a:pPr>
            <a:r>
              <a:rPr lang="en-IN" sz="2400" i="1" dirty="0" smtClean="0"/>
              <a:t>It may be understood as the assessment of an individual’s performance in a systematic way, the performance being measured against such factors as job knowledge, quality and quantity of output, initiative, leadership abilities, supervision, dependability, co-operation, judgement, versatility, health and the like.</a:t>
            </a:r>
            <a:endParaRPr lang="en-IN" sz="2400" i="1" dirty="0"/>
          </a:p>
        </p:txBody>
      </p:sp>
    </p:spTree>
    <p:extLst>
      <p:ext uri="{BB962C8B-B14F-4D97-AF65-F5344CB8AC3E}">
        <p14:creationId xmlns:p14="http://schemas.microsoft.com/office/powerpoint/2010/main" val="1643337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itchFamily="18" charset="0"/>
              </a:rPr>
              <a:t>Performance Management</a:t>
            </a:r>
            <a:endParaRPr lang="en-IN" dirty="0"/>
          </a:p>
        </p:txBody>
      </p:sp>
      <p:sp>
        <p:nvSpPr>
          <p:cNvPr id="3" name="Content Placeholder 2"/>
          <p:cNvSpPr>
            <a:spLocks noGrp="1"/>
          </p:cNvSpPr>
          <p:nvPr>
            <p:ph idx="1"/>
          </p:nvPr>
        </p:nvSpPr>
        <p:spPr/>
        <p:txBody>
          <a:bodyPr/>
          <a:lstStyle/>
          <a:p>
            <a:pPr>
              <a:lnSpc>
                <a:spcPct val="150000"/>
              </a:lnSpc>
            </a:pPr>
            <a:r>
              <a:rPr lang="en-US" sz="2000" i="1" dirty="0">
                <a:cs typeface="FreesiaUPC" panose="020B0604020202020204" pitchFamily="34" charset="-34"/>
              </a:rPr>
              <a:t>A process that consolidates goal setting, performance appraisal, and development into a single common system, the aim of which is to ensure that the employee performance is supporting the companies strategic aims.  </a:t>
            </a:r>
          </a:p>
          <a:p>
            <a:endParaRPr lang="en-IN" dirty="0"/>
          </a:p>
        </p:txBody>
      </p:sp>
    </p:spTree>
    <p:extLst>
      <p:ext uri="{BB962C8B-B14F-4D97-AF65-F5344CB8AC3E}">
        <p14:creationId xmlns:p14="http://schemas.microsoft.com/office/powerpoint/2010/main" val="2229410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Objectives </a:t>
            </a:r>
            <a:endParaRPr lang="en-IN" dirty="0"/>
          </a:p>
        </p:txBody>
      </p:sp>
      <p:sp>
        <p:nvSpPr>
          <p:cNvPr id="3" name="Content Placeholder 2"/>
          <p:cNvSpPr>
            <a:spLocks noGrp="1"/>
          </p:cNvSpPr>
          <p:nvPr>
            <p:ph idx="1"/>
          </p:nvPr>
        </p:nvSpPr>
        <p:spPr/>
        <p:txBody>
          <a:bodyPr/>
          <a:lstStyle/>
          <a:p>
            <a:r>
              <a:rPr lang="en-IN" dirty="0" smtClean="0"/>
              <a:t>To effect promotions based on competence and performance</a:t>
            </a:r>
          </a:p>
          <a:p>
            <a:r>
              <a:rPr lang="en-IN" dirty="0" smtClean="0"/>
              <a:t>To assess the training and development needs of employees</a:t>
            </a:r>
          </a:p>
          <a:p>
            <a:r>
              <a:rPr lang="en-IN" dirty="0" smtClean="0"/>
              <a:t>To let the employees know where they stand insofar as their performance is concerned as to assist them to constructive criticism and guidance for the purpose of their development</a:t>
            </a:r>
          </a:p>
          <a:p>
            <a:r>
              <a:rPr lang="en-IN" dirty="0" smtClean="0"/>
              <a:t>To improve communication</a:t>
            </a:r>
          </a:p>
          <a:p>
            <a:r>
              <a:rPr lang="en-IN" dirty="0" smtClean="0"/>
              <a:t>To confirm the services of probationary employees upon their completing the probationary period satisfactorily </a:t>
            </a:r>
          </a:p>
          <a:p>
            <a:r>
              <a:rPr lang="en-IN" dirty="0" smtClean="0"/>
              <a:t>It can be used to determine whether HR programmes such as selection, training, and transfers have been effective or not</a:t>
            </a:r>
            <a:endParaRPr lang="en-IN" dirty="0"/>
          </a:p>
        </p:txBody>
      </p:sp>
    </p:spTree>
    <p:extLst>
      <p:ext uri="{BB962C8B-B14F-4D97-AF65-F5344CB8AC3E}">
        <p14:creationId xmlns:p14="http://schemas.microsoft.com/office/powerpoint/2010/main" val="1415167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39" name="Group 19"/>
          <p:cNvGraphicFramePr>
            <a:graphicFrameLocks noGrp="1"/>
          </p:cNvGraphicFramePr>
          <p:nvPr>
            <p:ph idx="1"/>
            <p:extLst>
              <p:ext uri="{D42A27DB-BD31-4B8C-83A1-F6EECF244321}">
                <p14:modId xmlns:p14="http://schemas.microsoft.com/office/powerpoint/2010/main" val="1150865330"/>
              </p:ext>
            </p:extLst>
          </p:nvPr>
        </p:nvGraphicFramePr>
        <p:xfrm>
          <a:off x="609600" y="1412777"/>
          <a:ext cx="11176000" cy="5216625"/>
        </p:xfrm>
        <a:graphic>
          <a:graphicData uri="http://schemas.openxmlformats.org/drawingml/2006/table">
            <a:tbl>
              <a:tblPr/>
              <a:tblGrid>
                <a:gridCol w="5588000"/>
                <a:gridCol w="5588000"/>
              </a:tblGrid>
              <a:tr h="83365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8297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58" name="Text Box 20"/>
          <p:cNvSpPr txBox="1">
            <a:spLocks noChangeArrowheads="1"/>
          </p:cNvSpPr>
          <p:nvPr/>
        </p:nvSpPr>
        <p:spPr bwMode="auto">
          <a:xfrm>
            <a:off x="812800" y="1663171"/>
            <a:ext cx="6323977" cy="400110"/>
          </a:xfrm>
          <a:prstGeom prst="rect">
            <a:avLst/>
          </a:prstGeom>
          <a:noFill/>
          <a:ln w="9525">
            <a:noFill/>
            <a:miter lim="800000"/>
            <a:headEnd/>
            <a:tailEnd/>
          </a:ln>
        </p:spPr>
        <p:txBody>
          <a:bodyPr wrap="square">
            <a:spAutoFit/>
          </a:bodyPr>
          <a:lstStyle/>
          <a:p>
            <a:r>
              <a:rPr lang="en-US" sz="2000" dirty="0">
                <a:latin typeface="Georgia" pitchFamily="18" charset="0"/>
              </a:rPr>
              <a:t>Performance Appraisal System</a:t>
            </a:r>
          </a:p>
        </p:txBody>
      </p:sp>
      <p:sp>
        <p:nvSpPr>
          <p:cNvPr id="6159" name="Text Box 21"/>
          <p:cNvSpPr txBox="1">
            <a:spLocks noChangeArrowheads="1"/>
          </p:cNvSpPr>
          <p:nvPr/>
        </p:nvSpPr>
        <p:spPr bwMode="auto">
          <a:xfrm>
            <a:off x="6505378" y="1632334"/>
            <a:ext cx="4049507" cy="400110"/>
          </a:xfrm>
          <a:prstGeom prst="rect">
            <a:avLst/>
          </a:prstGeom>
          <a:noFill/>
          <a:ln w="9525">
            <a:noFill/>
            <a:miter lim="800000"/>
            <a:headEnd/>
            <a:tailEnd/>
          </a:ln>
        </p:spPr>
        <p:txBody>
          <a:bodyPr wrap="none">
            <a:spAutoFit/>
          </a:bodyPr>
          <a:lstStyle/>
          <a:p>
            <a:r>
              <a:rPr lang="en-US" sz="2000" dirty="0">
                <a:latin typeface="Georgia" pitchFamily="18" charset="0"/>
              </a:rPr>
              <a:t>Performance Management system</a:t>
            </a:r>
          </a:p>
        </p:txBody>
      </p:sp>
      <p:sp>
        <p:nvSpPr>
          <p:cNvPr id="6160" name="Text Box 22"/>
          <p:cNvSpPr txBox="1">
            <a:spLocks noChangeArrowheads="1"/>
          </p:cNvSpPr>
          <p:nvPr/>
        </p:nvSpPr>
        <p:spPr bwMode="auto">
          <a:xfrm>
            <a:off x="517427" y="2458441"/>
            <a:ext cx="4996881" cy="923330"/>
          </a:xfrm>
          <a:prstGeom prst="rect">
            <a:avLst/>
          </a:prstGeom>
          <a:noFill/>
          <a:ln w="9525">
            <a:noFill/>
            <a:miter lim="800000"/>
            <a:headEnd/>
            <a:tailEnd/>
          </a:ln>
        </p:spPr>
        <p:txBody>
          <a:bodyPr wrap="none">
            <a:spAutoFit/>
          </a:bodyPr>
          <a:lstStyle/>
          <a:p>
            <a:pPr>
              <a:buFont typeface="Wingdings" pitchFamily="2" charset="2"/>
              <a:buChar char="Ø"/>
            </a:pPr>
            <a:r>
              <a:rPr lang="en-US" sz="1600" dirty="0"/>
              <a:t> </a:t>
            </a:r>
            <a:r>
              <a:rPr lang="en-US" dirty="0" smtClean="0"/>
              <a:t>Focus </a:t>
            </a:r>
            <a:r>
              <a:rPr lang="en-US" dirty="0"/>
              <a:t>is on performance evaluation and </a:t>
            </a:r>
          </a:p>
          <a:p>
            <a:pPr>
              <a:buFont typeface="Wingdings" pitchFamily="2" charset="2"/>
              <a:buNone/>
            </a:pPr>
            <a:r>
              <a:rPr lang="en-US" dirty="0"/>
              <a:t>    generation of ratings.</a:t>
            </a:r>
          </a:p>
          <a:p>
            <a:pPr>
              <a:buFont typeface="Wingdings" pitchFamily="2" charset="2"/>
              <a:buNone/>
            </a:pPr>
            <a:endParaRPr lang="en-US" dirty="0"/>
          </a:p>
        </p:txBody>
      </p:sp>
      <p:sp>
        <p:nvSpPr>
          <p:cNvPr id="6161" name="Text Box 23"/>
          <p:cNvSpPr txBox="1">
            <a:spLocks noChangeArrowheads="1"/>
          </p:cNvSpPr>
          <p:nvPr/>
        </p:nvSpPr>
        <p:spPr bwMode="auto">
          <a:xfrm>
            <a:off x="6197602" y="2401716"/>
            <a:ext cx="3171061" cy="646331"/>
          </a:xfrm>
          <a:prstGeom prst="rect">
            <a:avLst/>
          </a:prstGeom>
          <a:noFill/>
          <a:ln w="9525">
            <a:noFill/>
            <a:miter lim="800000"/>
            <a:headEnd/>
            <a:tailEnd/>
          </a:ln>
        </p:spPr>
        <p:txBody>
          <a:bodyPr wrap="none">
            <a:spAutoFit/>
          </a:bodyPr>
          <a:lstStyle/>
          <a:p>
            <a:pPr>
              <a:buFont typeface="Wingdings" pitchFamily="2" charset="2"/>
              <a:buChar char="Ø"/>
            </a:pPr>
            <a:r>
              <a:rPr lang="en-US" sz="1600" dirty="0"/>
              <a:t> </a:t>
            </a:r>
            <a:r>
              <a:rPr lang="en-US" dirty="0"/>
              <a:t>Focus is on contributions </a:t>
            </a:r>
          </a:p>
          <a:p>
            <a:pPr>
              <a:buFont typeface="Wingdings" pitchFamily="2" charset="2"/>
              <a:buNone/>
            </a:pPr>
            <a:r>
              <a:rPr lang="en-US" dirty="0"/>
              <a:t>    and improvements.</a:t>
            </a:r>
            <a:endParaRPr lang="en-US" sz="1600" dirty="0"/>
          </a:p>
        </p:txBody>
      </p:sp>
      <p:sp>
        <p:nvSpPr>
          <p:cNvPr id="6162" name="Text Box 24"/>
          <p:cNvSpPr txBox="1">
            <a:spLocks noChangeArrowheads="1"/>
          </p:cNvSpPr>
          <p:nvPr/>
        </p:nvSpPr>
        <p:spPr bwMode="auto">
          <a:xfrm>
            <a:off x="812800" y="3276601"/>
            <a:ext cx="348172" cy="338554"/>
          </a:xfrm>
          <a:prstGeom prst="rect">
            <a:avLst/>
          </a:prstGeom>
          <a:noFill/>
          <a:ln w="9525">
            <a:noFill/>
            <a:miter lim="800000"/>
            <a:headEnd/>
            <a:tailEnd/>
          </a:ln>
        </p:spPr>
        <p:txBody>
          <a:bodyPr wrap="none">
            <a:spAutoFit/>
          </a:bodyPr>
          <a:lstStyle/>
          <a:p>
            <a:pPr>
              <a:buFont typeface="Wingdings" pitchFamily="2" charset="2"/>
              <a:buChar char="Ø"/>
            </a:pPr>
            <a:endParaRPr lang="en-US" sz="1600"/>
          </a:p>
        </p:txBody>
      </p:sp>
      <p:sp>
        <p:nvSpPr>
          <p:cNvPr id="6163" name="Text Box 25"/>
          <p:cNvSpPr txBox="1">
            <a:spLocks noChangeArrowheads="1"/>
          </p:cNvSpPr>
          <p:nvPr/>
        </p:nvSpPr>
        <p:spPr bwMode="auto">
          <a:xfrm>
            <a:off x="609317" y="3392043"/>
            <a:ext cx="4719562" cy="369332"/>
          </a:xfrm>
          <a:prstGeom prst="rect">
            <a:avLst/>
          </a:prstGeom>
          <a:noFill/>
          <a:ln w="9525">
            <a:noFill/>
            <a:miter lim="800000"/>
            <a:headEnd/>
            <a:tailEnd/>
          </a:ln>
        </p:spPr>
        <p:txBody>
          <a:bodyPr wrap="none">
            <a:spAutoFit/>
          </a:bodyPr>
          <a:lstStyle/>
          <a:p>
            <a:pPr>
              <a:buFont typeface="Wingdings" pitchFamily="2" charset="2"/>
              <a:buChar char="Ø"/>
            </a:pPr>
            <a:r>
              <a:rPr lang="en-US" sz="1600" dirty="0"/>
              <a:t> </a:t>
            </a:r>
            <a:r>
              <a:rPr lang="en-US" dirty="0"/>
              <a:t>Emphasis is on ratings and evaluations</a:t>
            </a:r>
            <a:r>
              <a:rPr lang="en-US" sz="1600" dirty="0"/>
              <a:t>.</a:t>
            </a:r>
          </a:p>
        </p:txBody>
      </p:sp>
      <p:sp>
        <p:nvSpPr>
          <p:cNvPr id="6164" name="Text Box 26"/>
          <p:cNvSpPr txBox="1">
            <a:spLocks noChangeArrowheads="1"/>
          </p:cNvSpPr>
          <p:nvPr/>
        </p:nvSpPr>
        <p:spPr bwMode="auto">
          <a:xfrm>
            <a:off x="6197602" y="3115044"/>
            <a:ext cx="4665060" cy="923330"/>
          </a:xfrm>
          <a:prstGeom prst="rect">
            <a:avLst/>
          </a:prstGeom>
          <a:noFill/>
          <a:ln w="9525">
            <a:noFill/>
            <a:miter lim="800000"/>
            <a:headEnd/>
            <a:tailEnd/>
          </a:ln>
        </p:spPr>
        <p:txBody>
          <a:bodyPr wrap="none">
            <a:spAutoFit/>
          </a:bodyPr>
          <a:lstStyle/>
          <a:p>
            <a:pPr>
              <a:buFont typeface="Wingdings" pitchFamily="2" charset="2"/>
              <a:buChar char="Ø"/>
            </a:pPr>
            <a:r>
              <a:rPr lang="en-US" sz="1600" dirty="0"/>
              <a:t> </a:t>
            </a:r>
            <a:r>
              <a:rPr lang="en-US" dirty="0"/>
              <a:t>Emphasis is on Performance Planning, </a:t>
            </a:r>
          </a:p>
          <a:p>
            <a:pPr>
              <a:buFont typeface="Wingdings" pitchFamily="2" charset="2"/>
              <a:buNone/>
            </a:pPr>
            <a:r>
              <a:rPr lang="en-US" dirty="0"/>
              <a:t>    analysis, review, development,</a:t>
            </a:r>
          </a:p>
          <a:p>
            <a:pPr>
              <a:buFont typeface="Wingdings" pitchFamily="2" charset="2"/>
              <a:buNone/>
            </a:pPr>
            <a:r>
              <a:rPr lang="en-US" dirty="0"/>
              <a:t>    and improvements.</a:t>
            </a:r>
          </a:p>
        </p:txBody>
      </p:sp>
      <p:sp>
        <p:nvSpPr>
          <p:cNvPr id="6165" name="Text Box 27"/>
          <p:cNvSpPr txBox="1">
            <a:spLocks noChangeArrowheads="1"/>
          </p:cNvSpPr>
          <p:nvPr/>
        </p:nvSpPr>
        <p:spPr bwMode="auto">
          <a:xfrm>
            <a:off x="609600" y="3930134"/>
            <a:ext cx="4812536" cy="646331"/>
          </a:xfrm>
          <a:prstGeom prst="rect">
            <a:avLst/>
          </a:prstGeom>
          <a:noFill/>
          <a:ln w="9525">
            <a:noFill/>
            <a:miter lim="800000"/>
            <a:headEnd/>
            <a:tailEnd/>
          </a:ln>
        </p:spPr>
        <p:txBody>
          <a:bodyPr wrap="none">
            <a:spAutoFit/>
          </a:bodyPr>
          <a:lstStyle/>
          <a:p>
            <a:pPr>
              <a:buFont typeface="Wingdings" pitchFamily="2" charset="2"/>
              <a:buChar char="Ø"/>
            </a:pPr>
            <a:r>
              <a:rPr lang="en-US" sz="1600" dirty="0"/>
              <a:t> </a:t>
            </a:r>
            <a:r>
              <a:rPr lang="en-US" dirty="0"/>
              <a:t>Linked with rewards and recognition of </a:t>
            </a:r>
          </a:p>
          <a:p>
            <a:pPr>
              <a:buFont typeface="Wingdings" pitchFamily="2" charset="2"/>
              <a:buNone/>
            </a:pPr>
            <a:r>
              <a:rPr lang="en-US" dirty="0"/>
              <a:t>    good performance and vice –versa.</a:t>
            </a:r>
          </a:p>
        </p:txBody>
      </p:sp>
      <p:sp>
        <p:nvSpPr>
          <p:cNvPr id="6166" name="Text Box 28"/>
          <p:cNvSpPr txBox="1">
            <a:spLocks noChangeArrowheads="1"/>
          </p:cNvSpPr>
          <p:nvPr/>
        </p:nvSpPr>
        <p:spPr bwMode="auto">
          <a:xfrm>
            <a:off x="6197602" y="3983268"/>
            <a:ext cx="4012637" cy="646331"/>
          </a:xfrm>
          <a:prstGeom prst="rect">
            <a:avLst/>
          </a:prstGeom>
          <a:noFill/>
          <a:ln w="9525">
            <a:noFill/>
            <a:miter lim="800000"/>
            <a:headEnd/>
            <a:tailEnd/>
          </a:ln>
        </p:spPr>
        <p:txBody>
          <a:bodyPr wrap="none">
            <a:spAutoFit/>
          </a:bodyPr>
          <a:lstStyle/>
          <a:p>
            <a:pPr>
              <a:buFont typeface="Wingdings" pitchFamily="2" charset="2"/>
              <a:buChar char="Ø"/>
            </a:pPr>
            <a:r>
              <a:rPr lang="en-US" sz="1600" dirty="0"/>
              <a:t> </a:t>
            </a:r>
            <a:r>
              <a:rPr lang="en-US" dirty="0"/>
              <a:t>Linked with defining and setting </a:t>
            </a:r>
          </a:p>
          <a:p>
            <a:pPr>
              <a:buFont typeface="Wingdings" pitchFamily="2" charset="2"/>
              <a:buNone/>
            </a:pPr>
            <a:r>
              <a:rPr lang="en-US" dirty="0"/>
              <a:t>    performance standards.</a:t>
            </a:r>
          </a:p>
        </p:txBody>
      </p:sp>
      <p:sp>
        <p:nvSpPr>
          <p:cNvPr id="6167" name="Text Box 29"/>
          <p:cNvSpPr txBox="1">
            <a:spLocks noChangeArrowheads="1"/>
          </p:cNvSpPr>
          <p:nvPr/>
        </p:nvSpPr>
        <p:spPr bwMode="auto">
          <a:xfrm>
            <a:off x="609600" y="4761133"/>
            <a:ext cx="3583032" cy="646331"/>
          </a:xfrm>
          <a:prstGeom prst="rect">
            <a:avLst/>
          </a:prstGeom>
          <a:noFill/>
          <a:ln w="9525">
            <a:noFill/>
            <a:miter lim="800000"/>
            <a:headEnd/>
            <a:tailEnd/>
          </a:ln>
        </p:spPr>
        <p:txBody>
          <a:bodyPr wrap="none">
            <a:spAutoFit/>
          </a:bodyPr>
          <a:lstStyle/>
          <a:p>
            <a:pPr>
              <a:buFont typeface="Wingdings" pitchFamily="2" charset="2"/>
              <a:buChar char="Ø"/>
            </a:pPr>
            <a:r>
              <a:rPr lang="en-US" sz="1600" dirty="0"/>
              <a:t> </a:t>
            </a:r>
            <a:r>
              <a:rPr lang="en-US" dirty="0"/>
              <a:t>Ownership is mostly with the </a:t>
            </a:r>
          </a:p>
          <a:p>
            <a:pPr>
              <a:buFont typeface="Wingdings" pitchFamily="2" charset="2"/>
              <a:buNone/>
            </a:pPr>
            <a:r>
              <a:rPr lang="en-US" dirty="0"/>
              <a:t>    HR department.</a:t>
            </a:r>
          </a:p>
        </p:txBody>
      </p:sp>
      <p:sp>
        <p:nvSpPr>
          <p:cNvPr id="6168" name="Text Box 30"/>
          <p:cNvSpPr txBox="1">
            <a:spLocks noChangeArrowheads="1"/>
          </p:cNvSpPr>
          <p:nvPr/>
        </p:nvSpPr>
        <p:spPr bwMode="auto">
          <a:xfrm>
            <a:off x="6197602" y="4576465"/>
            <a:ext cx="4549643" cy="923330"/>
          </a:xfrm>
          <a:prstGeom prst="rect">
            <a:avLst/>
          </a:prstGeom>
          <a:noFill/>
          <a:ln w="9525">
            <a:noFill/>
            <a:miter lim="800000"/>
            <a:headEnd/>
            <a:tailEnd/>
          </a:ln>
        </p:spPr>
        <p:txBody>
          <a:bodyPr wrap="none">
            <a:spAutoFit/>
          </a:bodyPr>
          <a:lstStyle/>
          <a:p>
            <a:pPr>
              <a:buFont typeface="Wingdings" pitchFamily="2" charset="2"/>
              <a:buChar char="Ø"/>
            </a:pPr>
            <a:r>
              <a:rPr lang="en-US" sz="1600" dirty="0"/>
              <a:t> </a:t>
            </a:r>
            <a:r>
              <a:rPr lang="en-US" dirty="0"/>
              <a:t>Ownership is with line managers and </a:t>
            </a:r>
          </a:p>
          <a:p>
            <a:pPr>
              <a:buFont typeface="Wingdings" pitchFamily="2" charset="2"/>
              <a:buNone/>
            </a:pPr>
            <a:r>
              <a:rPr lang="en-US" dirty="0"/>
              <a:t>    employees .HR Dept. facilitates its </a:t>
            </a:r>
          </a:p>
          <a:p>
            <a:pPr>
              <a:buFont typeface="Wingdings" pitchFamily="2" charset="2"/>
              <a:buNone/>
            </a:pPr>
            <a:r>
              <a:rPr lang="en-US" dirty="0"/>
              <a:t>    implementation.</a:t>
            </a:r>
          </a:p>
        </p:txBody>
      </p:sp>
      <p:sp>
        <p:nvSpPr>
          <p:cNvPr id="6169" name="Text Box 31"/>
          <p:cNvSpPr txBox="1">
            <a:spLocks noChangeArrowheads="1"/>
          </p:cNvSpPr>
          <p:nvPr/>
        </p:nvSpPr>
        <p:spPr bwMode="auto">
          <a:xfrm>
            <a:off x="609600" y="5490866"/>
            <a:ext cx="2311851" cy="369332"/>
          </a:xfrm>
          <a:prstGeom prst="rect">
            <a:avLst/>
          </a:prstGeom>
          <a:noFill/>
          <a:ln w="9525">
            <a:noFill/>
            <a:miter lim="800000"/>
            <a:headEnd/>
            <a:tailEnd/>
          </a:ln>
        </p:spPr>
        <p:txBody>
          <a:bodyPr wrap="none">
            <a:spAutoFit/>
          </a:bodyPr>
          <a:lstStyle/>
          <a:p>
            <a:pPr>
              <a:buFont typeface="Wingdings" pitchFamily="2" charset="2"/>
              <a:buChar char="Ø"/>
            </a:pPr>
            <a:r>
              <a:rPr lang="en-US" sz="1600" dirty="0"/>
              <a:t> </a:t>
            </a:r>
            <a:r>
              <a:rPr lang="en-US" dirty="0"/>
              <a:t>Annual exercise</a:t>
            </a:r>
            <a:r>
              <a:rPr lang="en-US" sz="1600" dirty="0"/>
              <a:t>. </a:t>
            </a:r>
          </a:p>
        </p:txBody>
      </p:sp>
      <p:sp>
        <p:nvSpPr>
          <p:cNvPr id="6170" name="Text Box 32"/>
          <p:cNvSpPr txBox="1">
            <a:spLocks noChangeArrowheads="1"/>
          </p:cNvSpPr>
          <p:nvPr/>
        </p:nvSpPr>
        <p:spPr bwMode="auto">
          <a:xfrm>
            <a:off x="6197602" y="5490866"/>
            <a:ext cx="4235455" cy="646331"/>
          </a:xfrm>
          <a:prstGeom prst="rect">
            <a:avLst/>
          </a:prstGeom>
          <a:noFill/>
          <a:ln w="9525">
            <a:noFill/>
            <a:miter lim="800000"/>
            <a:headEnd/>
            <a:tailEnd/>
          </a:ln>
        </p:spPr>
        <p:txBody>
          <a:bodyPr wrap="none">
            <a:spAutoFit/>
          </a:bodyPr>
          <a:lstStyle/>
          <a:p>
            <a:pPr>
              <a:buFont typeface="Wingdings" pitchFamily="2" charset="2"/>
              <a:buChar char="Ø"/>
            </a:pPr>
            <a:r>
              <a:rPr lang="en-US" sz="1600" dirty="0"/>
              <a:t> </a:t>
            </a:r>
            <a:r>
              <a:rPr lang="en-US" dirty="0"/>
              <a:t>Continuous process with quarterly </a:t>
            </a:r>
          </a:p>
          <a:p>
            <a:pPr>
              <a:buFont typeface="Wingdings" pitchFamily="2" charset="2"/>
              <a:buNone/>
            </a:pPr>
            <a:r>
              <a:rPr lang="en-US" dirty="0"/>
              <a:t>    performance review discussions.  </a:t>
            </a:r>
          </a:p>
        </p:txBody>
      </p:sp>
      <p:sp>
        <p:nvSpPr>
          <p:cNvPr id="6171" name="Text Box 33"/>
          <p:cNvSpPr txBox="1">
            <a:spLocks noChangeArrowheads="1"/>
          </p:cNvSpPr>
          <p:nvPr/>
        </p:nvSpPr>
        <p:spPr bwMode="auto">
          <a:xfrm>
            <a:off x="609600" y="5943600"/>
            <a:ext cx="2010487" cy="369332"/>
          </a:xfrm>
          <a:prstGeom prst="rect">
            <a:avLst/>
          </a:prstGeom>
          <a:noFill/>
          <a:ln w="9525">
            <a:noFill/>
            <a:miter lim="800000"/>
            <a:headEnd/>
            <a:tailEnd/>
          </a:ln>
        </p:spPr>
        <p:txBody>
          <a:bodyPr wrap="none">
            <a:spAutoFit/>
          </a:bodyPr>
          <a:lstStyle/>
          <a:p>
            <a:pPr>
              <a:buFont typeface="Wingdings" pitchFamily="2" charset="2"/>
              <a:buChar char="Ø"/>
            </a:pPr>
            <a:r>
              <a:rPr lang="en-US" sz="1600"/>
              <a:t> </a:t>
            </a:r>
            <a:r>
              <a:rPr lang="en-US"/>
              <a:t>Format driven</a:t>
            </a:r>
            <a:r>
              <a:rPr lang="en-US" sz="1600"/>
              <a:t>.</a:t>
            </a:r>
          </a:p>
        </p:txBody>
      </p:sp>
      <p:sp>
        <p:nvSpPr>
          <p:cNvPr id="6172" name="Text Box 34"/>
          <p:cNvSpPr txBox="1">
            <a:spLocks noChangeArrowheads="1"/>
          </p:cNvSpPr>
          <p:nvPr/>
        </p:nvSpPr>
        <p:spPr bwMode="auto">
          <a:xfrm>
            <a:off x="6162510" y="6128266"/>
            <a:ext cx="5509352" cy="369332"/>
          </a:xfrm>
          <a:prstGeom prst="rect">
            <a:avLst/>
          </a:prstGeom>
          <a:noFill/>
          <a:ln w="9525">
            <a:noFill/>
            <a:miter lim="800000"/>
            <a:headEnd/>
            <a:tailEnd/>
          </a:ln>
        </p:spPr>
        <p:txBody>
          <a:bodyPr wrap="square">
            <a:spAutoFit/>
          </a:bodyPr>
          <a:lstStyle/>
          <a:p>
            <a:pPr>
              <a:buFont typeface="Wingdings" pitchFamily="2" charset="2"/>
              <a:buChar char="Ø"/>
            </a:pPr>
            <a:r>
              <a:rPr lang="en-US" sz="1600" dirty="0"/>
              <a:t> </a:t>
            </a:r>
            <a:r>
              <a:rPr lang="en-US" dirty="0"/>
              <a:t>Process driven with the format as an aid.</a:t>
            </a:r>
          </a:p>
        </p:txBody>
      </p:sp>
    </p:spTree>
    <p:extLst>
      <p:ext uri="{BB962C8B-B14F-4D97-AF65-F5344CB8AC3E}">
        <p14:creationId xmlns:p14="http://schemas.microsoft.com/office/powerpoint/2010/main" val="2708780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95884"/>
            <a:ext cx="8610600" cy="1293028"/>
          </a:xfrm>
        </p:spPr>
        <p:txBody>
          <a:bodyPr/>
          <a:lstStyle/>
          <a:p>
            <a:r>
              <a:rPr lang="en-IN" dirty="0" smtClean="0"/>
              <a:t>Main objectives of p a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3001346"/>
              </p:ext>
            </p:extLst>
          </p:nvPr>
        </p:nvGraphicFramePr>
        <p:xfrm>
          <a:off x="805214" y="2057401"/>
          <a:ext cx="10112994" cy="4561763"/>
        </p:xfrm>
        <a:graphic>
          <a:graphicData uri="http://schemas.openxmlformats.org/drawingml/2006/table">
            <a:tbl>
              <a:tblPr firstRow="1" firstCol="1" bandRow="1">
                <a:tableStyleId>{5C22544A-7EE6-4342-B048-85BDC9FD1C3A}</a:tableStyleId>
              </a:tblPr>
              <a:tblGrid>
                <a:gridCol w="5056497"/>
                <a:gridCol w="5056497"/>
              </a:tblGrid>
              <a:tr h="380148">
                <a:tc>
                  <a:txBody>
                    <a:bodyPr/>
                    <a:lstStyle/>
                    <a:p>
                      <a:pPr>
                        <a:lnSpc>
                          <a:spcPct val="107000"/>
                        </a:lnSpc>
                        <a:spcAft>
                          <a:spcPts val="0"/>
                        </a:spcAft>
                      </a:pPr>
                      <a:r>
                        <a:rPr lang="en-IN" sz="2000" dirty="0">
                          <a:effectLst/>
                        </a:rPr>
                        <a:t>General Applications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2000" dirty="0">
                          <a:effectLst/>
                        </a:rPr>
                        <a:t>Specific Purpose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0735">
                <a:tc>
                  <a:txBody>
                    <a:bodyPr/>
                    <a:lstStyle/>
                    <a:p>
                      <a:pPr>
                        <a:lnSpc>
                          <a:spcPct val="107000"/>
                        </a:lnSpc>
                        <a:spcAft>
                          <a:spcPts val="0"/>
                        </a:spcAft>
                      </a:pPr>
                      <a:r>
                        <a:rPr lang="en-IN" sz="1800" dirty="0">
                          <a:effectLst/>
                        </a:rPr>
                        <a:t>Developmental Uses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800" dirty="0">
                          <a:effectLst/>
                        </a:rPr>
                        <a:t>Identification of Individual needs</a:t>
                      </a:r>
                    </a:p>
                    <a:p>
                      <a:pPr>
                        <a:lnSpc>
                          <a:spcPct val="107000"/>
                        </a:lnSpc>
                        <a:spcAft>
                          <a:spcPts val="0"/>
                        </a:spcAft>
                      </a:pPr>
                      <a:r>
                        <a:rPr lang="en-IN" sz="1800" dirty="0">
                          <a:effectLst/>
                        </a:rPr>
                        <a:t>Performance feedback</a:t>
                      </a:r>
                    </a:p>
                    <a:p>
                      <a:pPr>
                        <a:lnSpc>
                          <a:spcPct val="107000"/>
                        </a:lnSpc>
                        <a:spcAft>
                          <a:spcPts val="0"/>
                        </a:spcAft>
                      </a:pPr>
                      <a:r>
                        <a:rPr lang="en-IN" sz="1800" dirty="0">
                          <a:effectLst/>
                        </a:rPr>
                        <a:t>Determining transfers and job assignments</a:t>
                      </a:r>
                    </a:p>
                    <a:p>
                      <a:pPr>
                        <a:lnSpc>
                          <a:spcPct val="107000"/>
                        </a:lnSpc>
                        <a:spcAft>
                          <a:spcPts val="0"/>
                        </a:spcAft>
                      </a:pPr>
                      <a:r>
                        <a:rPr lang="en-IN" sz="1800" dirty="0">
                          <a:effectLst/>
                        </a:rPr>
                        <a:t>Identification of individual strengths and developmental needs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80880">
                <a:tc>
                  <a:txBody>
                    <a:bodyPr/>
                    <a:lstStyle/>
                    <a:p>
                      <a:pPr>
                        <a:lnSpc>
                          <a:spcPct val="107000"/>
                        </a:lnSpc>
                        <a:spcAft>
                          <a:spcPts val="0"/>
                        </a:spcAft>
                      </a:pPr>
                      <a:r>
                        <a:rPr lang="en-IN" sz="1800" dirty="0">
                          <a:effectLst/>
                        </a:rPr>
                        <a:t>Administrative Uses/Decisions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800" dirty="0">
                          <a:effectLst/>
                        </a:rPr>
                        <a:t>Salary</a:t>
                      </a:r>
                    </a:p>
                    <a:p>
                      <a:pPr>
                        <a:lnSpc>
                          <a:spcPct val="107000"/>
                        </a:lnSpc>
                        <a:spcAft>
                          <a:spcPts val="0"/>
                        </a:spcAft>
                      </a:pPr>
                      <a:r>
                        <a:rPr lang="en-IN" sz="1800" dirty="0">
                          <a:effectLst/>
                        </a:rPr>
                        <a:t>Promotion</a:t>
                      </a:r>
                    </a:p>
                    <a:p>
                      <a:pPr>
                        <a:lnSpc>
                          <a:spcPct val="107000"/>
                        </a:lnSpc>
                        <a:spcAft>
                          <a:spcPts val="0"/>
                        </a:spcAft>
                      </a:pPr>
                      <a:r>
                        <a:rPr lang="en-IN" sz="1800" dirty="0">
                          <a:effectLst/>
                        </a:rPr>
                        <a:t>Retention or termination</a:t>
                      </a:r>
                    </a:p>
                    <a:p>
                      <a:pPr>
                        <a:lnSpc>
                          <a:spcPct val="107000"/>
                        </a:lnSpc>
                        <a:spcAft>
                          <a:spcPts val="0"/>
                        </a:spcAft>
                      </a:pPr>
                      <a:r>
                        <a:rPr lang="en-IN" sz="1800" dirty="0">
                          <a:effectLst/>
                        </a:rPr>
                        <a:t>Recognition of individual performance</a:t>
                      </a:r>
                    </a:p>
                    <a:p>
                      <a:pPr>
                        <a:lnSpc>
                          <a:spcPct val="107000"/>
                        </a:lnSpc>
                        <a:spcAft>
                          <a:spcPts val="0"/>
                        </a:spcAft>
                      </a:pPr>
                      <a:r>
                        <a:rPr lang="en-IN" sz="1800" dirty="0">
                          <a:effectLst/>
                        </a:rPr>
                        <a:t>Lay-offs</a:t>
                      </a:r>
                    </a:p>
                    <a:p>
                      <a:pPr>
                        <a:lnSpc>
                          <a:spcPct val="107000"/>
                        </a:lnSpc>
                        <a:spcAft>
                          <a:spcPts val="0"/>
                        </a:spcAft>
                      </a:pPr>
                      <a:r>
                        <a:rPr lang="en-IN" sz="1800" dirty="0">
                          <a:effectLst/>
                        </a:rPr>
                        <a:t>Identification of poor performers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30160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124625"/>
              </p:ext>
            </p:extLst>
          </p:nvPr>
        </p:nvGraphicFramePr>
        <p:xfrm>
          <a:off x="1569490" y="900752"/>
          <a:ext cx="8898342" cy="4503762"/>
        </p:xfrm>
        <a:graphic>
          <a:graphicData uri="http://schemas.openxmlformats.org/drawingml/2006/table">
            <a:tbl>
              <a:tblPr firstRow="1" firstCol="1" bandRow="1">
                <a:tableStyleId>{5C22544A-7EE6-4342-B048-85BDC9FD1C3A}</a:tableStyleId>
              </a:tblPr>
              <a:tblGrid>
                <a:gridCol w="4449171"/>
                <a:gridCol w="4449171"/>
              </a:tblGrid>
              <a:tr h="3387471">
                <a:tc>
                  <a:txBody>
                    <a:bodyPr/>
                    <a:lstStyle/>
                    <a:p>
                      <a:pPr>
                        <a:lnSpc>
                          <a:spcPct val="107000"/>
                        </a:lnSpc>
                        <a:spcAft>
                          <a:spcPts val="0"/>
                        </a:spcAft>
                      </a:pPr>
                      <a:r>
                        <a:rPr lang="en-IN" sz="1800" dirty="0">
                          <a:effectLst/>
                        </a:rPr>
                        <a:t>Organizational maintenance / objectives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800" dirty="0">
                          <a:effectLst/>
                        </a:rPr>
                        <a:t>HR Planning</a:t>
                      </a:r>
                    </a:p>
                    <a:p>
                      <a:pPr>
                        <a:lnSpc>
                          <a:spcPct val="107000"/>
                        </a:lnSpc>
                        <a:spcAft>
                          <a:spcPts val="0"/>
                        </a:spcAft>
                      </a:pPr>
                      <a:r>
                        <a:rPr lang="en-IN" sz="1800" dirty="0">
                          <a:effectLst/>
                        </a:rPr>
                        <a:t>Determining organizational training needs</a:t>
                      </a:r>
                    </a:p>
                    <a:p>
                      <a:pPr>
                        <a:lnSpc>
                          <a:spcPct val="107000"/>
                        </a:lnSpc>
                        <a:spcAft>
                          <a:spcPts val="0"/>
                        </a:spcAft>
                      </a:pPr>
                      <a:r>
                        <a:rPr lang="en-IN" sz="1800" dirty="0">
                          <a:effectLst/>
                        </a:rPr>
                        <a:t>Evaluation of organizational goal achievement</a:t>
                      </a:r>
                    </a:p>
                    <a:p>
                      <a:pPr>
                        <a:lnSpc>
                          <a:spcPct val="107000"/>
                        </a:lnSpc>
                        <a:spcAft>
                          <a:spcPts val="0"/>
                        </a:spcAft>
                      </a:pPr>
                      <a:r>
                        <a:rPr lang="en-IN" sz="1800" dirty="0">
                          <a:effectLst/>
                        </a:rPr>
                        <a:t>Information for goal identification</a:t>
                      </a:r>
                    </a:p>
                    <a:p>
                      <a:pPr>
                        <a:lnSpc>
                          <a:spcPct val="107000"/>
                        </a:lnSpc>
                        <a:spcAft>
                          <a:spcPts val="0"/>
                        </a:spcAft>
                      </a:pPr>
                      <a:r>
                        <a:rPr lang="en-IN" sz="1800" dirty="0">
                          <a:effectLst/>
                        </a:rPr>
                        <a:t>Evaluation of HR systems</a:t>
                      </a:r>
                    </a:p>
                    <a:p>
                      <a:pPr>
                        <a:lnSpc>
                          <a:spcPct val="107000"/>
                        </a:lnSpc>
                        <a:spcAft>
                          <a:spcPts val="0"/>
                        </a:spcAft>
                      </a:pPr>
                      <a:r>
                        <a:rPr lang="en-IN" sz="1800" dirty="0">
                          <a:effectLst/>
                        </a:rPr>
                        <a:t>Reinforcement of organizational development needs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16291">
                <a:tc>
                  <a:txBody>
                    <a:bodyPr/>
                    <a:lstStyle/>
                    <a:p>
                      <a:pPr>
                        <a:lnSpc>
                          <a:spcPct val="107000"/>
                        </a:lnSpc>
                        <a:spcAft>
                          <a:spcPts val="0"/>
                        </a:spcAft>
                      </a:pPr>
                      <a:r>
                        <a:rPr lang="en-IN" sz="1800">
                          <a:effectLst/>
                        </a:rPr>
                        <a:t>Documentation</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800" dirty="0">
                          <a:effectLst/>
                        </a:rPr>
                        <a:t>Criteria for validation research</a:t>
                      </a:r>
                    </a:p>
                    <a:p>
                      <a:pPr>
                        <a:lnSpc>
                          <a:spcPct val="107000"/>
                        </a:lnSpc>
                        <a:spcAft>
                          <a:spcPts val="0"/>
                        </a:spcAft>
                      </a:pPr>
                      <a:r>
                        <a:rPr lang="en-IN" sz="1800" dirty="0">
                          <a:effectLst/>
                        </a:rPr>
                        <a:t>Documentation of HR decision</a:t>
                      </a:r>
                    </a:p>
                    <a:p>
                      <a:pPr>
                        <a:lnSpc>
                          <a:spcPct val="107000"/>
                        </a:lnSpc>
                        <a:spcAft>
                          <a:spcPts val="0"/>
                        </a:spcAft>
                      </a:pPr>
                      <a:r>
                        <a:rPr lang="en-IN" sz="1800" dirty="0">
                          <a:effectLst/>
                        </a:rPr>
                        <a:t>Helping to meet legal requirements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2671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2768600" y="191686"/>
            <a:ext cx="8610600" cy="1027515"/>
          </a:xfrm>
        </p:spPr>
        <p:txBody>
          <a:bodyPr/>
          <a:lstStyle/>
          <a:p>
            <a:pPr eaLnBrk="1" hangingPunct="1">
              <a:defRPr/>
            </a:pPr>
            <a:r>
              <a:rPr lang="en-US" sz="3200" dirty="0">
                <a:latin typeface="Georgia" pitchFamily="18" charset="0"/>
              </a:rPr>
              <a:t>Performance Appraisal Methods</a:t>
            </a:r>
            <a:r>
              <a:rPr lang="en-US" dirty="0" smtClean="0"/>
              <a:t>.</a:t>
            </a:r>
          </a:p>
        </p:txBody>
      </p:sp>
      <p:sp>
        <p:nvSpPr>
          <p:cNvPr id="8196" name="AutoShape 4"/>
          <p:cNvSpPr>
            <a:spLocks noChangeArrowheads="1"/>
          </p:cNvSpPr>
          <p:nvPr/>
        </p:nvSpPr>
        <p:spPr bwMode="auto">
          <a:xfrm>
            <a:off x="4165600" y="1447800"/>
            <a:ext cx="3048000" cy="5334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2400" b="1"/>
              <a:t>Appraisal Methods</a:t>
            </a:r>
          </a:p>
        </p:txBody>
      </p:sp>
      <p:sp>
        <p:nvSpPr>
          <p:cNvPr id="8197" name="Line 6"/>
          <p:cNvSpPr>
            <a:spLocks noChangeShapeType="1"/>
          </p:cNvSpPr>
          <p:nvPr/>
        </p:nvSpPr>
        <p:spPr bwMode="auto">
          <a:xfrm>
            <a:off x="5689600" y="1981200"/>
            <a:ext cx="0" cy="381000"/>
          </a:xfrm>
          <a:prstGeom prst="line">
            <a:avLst/>
          </a:prstGeom>
          <a:noFill/>
          <a:ln w="9525">
            <a:solidFill>
              <a:schemeClr val="tx1"/>
            </a:solidFill>
            <a:round/>
            <a:headEnd/>
            <a:tailEnd/>
          </a:ln>
        </p:spPr>
        <p:txBody>
          <a:bodyPr/>
          <a:lstStyle/>
          <a:p>
            <a:endParaRPr lang="en-IN" sz="2400"/>
          </a:p>
        </p:txBody>
      </p:sp>
      <p:sp>
        <p:nvSpPr>
          <p:cNvPr id="8198" name="Line 7"/>
          <p:cNvSpPr>
            <a:spLocks noChangeShapeType="1"/>
          </p:cNvSpPr>
          <p:nvPr/>
        </p:nvSpPr>
        <p:spPr bwMode="auto">
          <a:xfrm>
            <a:off x="2336800" y="2362200"/>
            <a:ext cx="7112000" cy="0"/>
          </a:xfrm>
          <a:prstGeom prst="line">
            <a:avLst/>
          </a:prstGeom>
          <a:noFill/>
          <a:ln w="9525">
            <a:solidFill>
              <a:schemeClr val="tx1"/>
            </a:solidFill>
            <a:round/>
            <a:headEnd/>
            <a:tailEnd/>
          </a:ln>
        </p:spPr>
        <p:txBody>
          <a:bodyPr/>
          <a:lstStyle/>
          <a:p>
            <a:endParaRPr lang="en-IN" sz="2400"/>
          </a:p>
        </p:txBody>
      </p:sp>
      <p:sp>
        <p:nvSpPr>
          <p:cNvPr id="8199" name="Line 8"/>
          <p:cNvSpPr>
            <a:spLocks noChangeShapeType="1"/>
          </p:cNvSpPr>
          <p:nvPr/>
        </p:nvSpPr>
        <p:spPr bwMode="auto">
          <a:xfrm>
            <a:off x="2336800" y="2362200"/>
            <a:ext cx="0" cy="381000"/>
          </a:xfrm>
          <a:prstGeom prst="line">
            <a:avLst/>
          </a:prstGeom>
          <a:noFill/>
          <a:ln w="9525">
            <a:solidFill>
              <a:schemeClr val="tx1"/>
            </a:solidFill>
            <a:round/>
            <a:headEnd/>
            <a:tailEnd type="triangle" w="med" len="med"/>
          </a:ln>
        </p:spPr>
        <p:txBody>
          <a:bodyPr/>
          <a:lstStyle/>
          <a:p>
            <a:endParaRPr lang="en-IN" sz="2400"/>
          </a:p>
        </p:txBody>
      </p:sp>
      <p:sp>
        <p:nvSpPr>
          <p:cNvPr id="8200" name="Line 9"/>
          <p:cNvSpPr>
            <a:spLocks noChangeShapeType="1"/>
          </p:cNvSpPr>
          <p:nvPr/>
        </p:nvSpPr>
        <p:spPr bwMode="auto">
          <a:xfrm>
            <a:off x="9448800" y="2362200"/>
            <a:ext cx="0" cy="381000"/>
          </a:xfrm>
          <a:prstGeom prst="line">
            <a:avLst/>
          </a:prstGeom>
          <a:noFill/>
          <a:ln w="9525">
            <a:solidFill>
              <a:schemeClr val="tx1"/>
            </a:solidFill>
            <a:round/>
            <a:headEnd/>
            <a:tailEnd type="triangle" w="med" len="med"/>
          </a:ln>
        </p:spPr>
        <p:txBody>
          <a:bodyPr/>
          <a:lstStyle/>
          <a:p>
            <a:endParaRPr lang="en-IN" sz="2400"/>
          </a:p>
        </p:txBody>
      </p:sp>
      <p:sp>
        <p:nvSpPr>
          <p:cNvPr id="8201" name="AutoShape 10"/>
          <p:cNvSpPr>
            <a:spLocks noChangeArrowheads="1"/>
          </p:cNvSpPr>
          <p:nvPr/>
        </p:nvSpPr>
        <p:spPr bwMode="auto">
          <a:xfrm>
            <a:off x="812800" y="2743200"/>
            <a:ext cx="3251200" cy="6096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2400" b="1"/>
              <a:t>Type of Judgment.</a:t>
            </a:r>
          </a:p>
        </p:txBody>
      </p:sp>
      <p:sp>
        <p:nvSpPr>
          <p:cNvPr id="8202" name="AutoShape 12"/>
          <p:cNvSpPr>
            <a:spLocks noChangeArrowheads="1"/>
          </p:cNvSpPr>
          <p:nvPr/>
        </p:nvSpPr>
        <p:spPr bwMode="auto">
          <a:xfrm>
            <a:off x="7924800" y="2667000"/>
            <a:ext cx="3352800" cy="6096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2400" b="1"/>
              <a:t>The focus on Measure.</a:t>
            </a:r>
          </a:p>
        </p:txBody>
      </p:sp>
      <p:sp>
        <p:nvSpPr>
          <p:cNvPr id="8203" name="Line 15"/>
          <p:cNvSpPr>
            <a:spLocks noChangeShapeType="1"/>
          </p:cNvSpPr>
          <p:nvPr/>
        </p:nvSpPr>
        <p:spPr bwMode="auto">
          <a:xfrm>
            <a:off x="2336800" y="3352800"/>
            <a:ext cx="0" cy="457200"/>
          </a:xfrm>
          <a:prstGeom prst="line">
            <a:avLst/>
          </a:prstGeom>
          <a:noFill/>
          <a:ln w="9525">
            <a:solidFill>
              <a:schemeClr val="tx1"/>
            </a:solidFill>
            <a:round/>
            <a:headEnd/>
            <a:tailEnd type="triangle" w="med" len="med"/>
          </a:ln>
        </p:spPr>
        <p:txBody>
          <a:bodyPr/>
          <a:lstStyle/>
          <a:p>
            <a:endParaRPr lang="en-IN" sz="2400"/>
          </a:p>
        </p:txBody>
      </p:sp>
      <p:sp>
        <p:nvSpPr>
          <p:cNvPr id="8204" name="Line 16"/>
          <p:cNvSpPr>
            <a:spLocks noChangeShapeType="1"/>
          </p:cNvSpPr>
          <p:nvPr/>
        </p:nvSpPr>
        <p:spPr bwMode="auto">
          <a:xfrm>
            <a:off x="1117600" y="3810000"/>
            <a:ext cx="3556000" cy="0"/>
          </a:xfrm>
          <a:prstGeom prst="line">
            <a:avLst/>
          </a:prstGeom>
          <a:noFill/>
          <a:ln w="9525">
            <a:solidFill>
              <a:schemeClr val="tx1"/>
            </a:solidFill>
            <a:round/>
            <a:headEnd/>
            <a:tailEnd/>
          </a:ln>
        </p:spPr>
        <p:txBody>
          <a:bodyPr/>
          <a:lstStyle/>
          <a:p>
            <a:endParaRPr lang="en-IN" sz="2400"/>
          </a:p>
        </p:txBody>
      </p:sp>
      <p:sp>
        <p:nvSpPr>
          <p:cNvPr id="8205" name="Line 17"/>
          <p:cNvSpPr>
            <a:spLocks noChangeShapeType="1"/>
          </p:cNvSpPr>
          <p:nvPr/>
        </p:nvSpPr>
        <p:spPr bwMode="auto">
          <a:xfrm>
            <a:off x="1117600" y="3810000"/>
            <a:ext cx="0" cy="381000"/>
          </a:xfrm>
          <a:prstGeom prst="line">
            <a:avLst/>
          </a:prstGeom>
          <a:noFill/>
          <a:ln w="9525">
            <a:solidFill>
              <a:schemeClr val="tx1"/>
            </a:solidFill>
            <a:round/>
            <a:headEnd/>
            <a:tailEnd type="triangle" w="med" len="med"/>
          </a:ln>
        </p:spPr>
        <p:txBody>
          <a:bodyPr/>
          <a:lstStyle/>
          <a:p>
            <a:endParaRPr lang="en-IN" sz="2400"/>
          </a:p>
        </p:txBody>
      </p:sp>
      <p:sp>
        <p:nvSpPr>
          <p:cNvPr id="8206" name="AutoShape 18"/>
          <p:cNvSpPr>
            <a:spLocks noChangeArrowheads="1"/>
          </p:cNvSpPr>
          <p:nvPr/>
        </p:nvSpPr>
        <p:spPr bwMode="auto">
          <a:xfrm>
            <a:off x="812800" y="4191000"/>
            <a:ext cx="1930400" cy="6096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2400" b="1"/>
              <a:t>Absolute</a:t>
            </a:r>
          </a:p>
        </p:txBody>
      </p:sp>
      <p:sp>
        <p:nvSpPr>
          <p:cNvPr id="8207" name="Line 19"/>
          <p:cNvSpPr>
            <a:spLocks noChangeShapeType="1"/>
          </p:cNvSpPr>
          <p:nvPr/>
        </p:nvSpPr>
        <p:spPr bwMode="auto">
          <a:xfrm>
            <a:off x="4673600" y="3810000"/>
            <a:ext cx="0" cy="381000"/>
          </a:xfrm>
          <a:prstGeom prst="line">
            <a:avLst/>
          </a:prstGeom>
          <a:noFill/>
          <a:ln w="9525">
            <a:solidFill>
              <a:schemeClr val="tx1"/>
            </a:solidFill>
            <a:round/>
            <a:headEnd/>
            <a:tailEnd type="triangle" w="med" len="med"/>
          </a:ln>
        </p:spPr>
        <p:txBody>
          <a:bodyPr/>
          <a:lstStyle/>
          <a:p>
            <a:endParaRPr lang="en-IN" sz="2400"/>
          </a:p>
        </p:txBody>
      </p:sp>
      <p:sp>
        <p:nvSpPr>
          <p:cNvPr id="8208" name="AutoShape 20"/>
          <p:cNvSpPr>
            <a:spLocks noChangeArrowheads="1"/>
          </p:cNvSpPr>
          <p:nvPr/>
        </p:nvSpPr>
        <p:spPr bwMode="auto">
          <a:xfrm>
            <a:off x="3657600" y="4191000"/>
            <a:ext cx="1828800" cy="6096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2400" b="1"/>
              <a:t>Relative</a:t>
            </a:r>
          </a:p>
        </p:txBody>
      </p:sp>
      <p:sp>
        <p:nvSpPr>
          <p:cNvPr id="8209" name="Line 23"/>
          <p:cNvSpPr>
            <a:spLocks noChangeShapeType="1"/>
          </p:cNvSpPr>
          <p:nvPr/>
        </p:nvSpPr>
        <p:spPr bwMode="auto">
          <a:xfrm>
            <a:off x="9448800" y="3276600"/>
            <a:ext cx="0" cy="457200"/>
          </a:xfrm>
          <a:prstGeom prst="line">
            <a:avLst/>
          </a:prstGeom>
          <a:noFill/>
          <a:ln w="9525">
            <a:solidFill>
              <a:schemeClr val="tx1"/>
            </a:solidFill>
            <a:round/>
            <a:headEnd/>
            <a:tailEnd type="triangle" w="med" len="med"/>
          </a:ln>
        </p:spPr>
        <p:txBody>
          <a:bodyPr/>
          <a:lstStyle/>
          <a:p>
            <a:endParaRPr lang="en-IN" sz="2400"/>
          </a:p>
        </p:txBody>
      </p:sp>
      <p:sp>
        <p:nvSpPr>
          <p:cNvPr id="8210" name="Line 24"/>
          <p:cNvSpPr>
            <a:spLocks noChangeShapeType="1"/>
          </p:cNvSpPr>
          <p:nvPr/>
        </p:nvSpPr>
        <p:spPr bwMode="auto">
          <a:xfrm>
            <a:off x="6502400" y="3733800"/>
            <a:ext cx="4368800" cy="0"/>
          </a:xfrm>
          <a:prstGeom prst="line">
            <a:avLst/>
          </a:prstGeom>
          <a:noFill/>
          <a:ln w="9525">
            <a:solidFill>
              <a:schemeClr val="tx1"/>
            </a:solidFill>
            <a:round/>
            <a:headEnd/>
            <a:tailEnd/>
          </a:ln>
        </p:spPr>
        <p:txBody>
          <a:bodyPr/>
          <a:lstStyle/>
          <a:p>
            <a:endParaRPr lang="en-IN" sz="2400"/>
          </a:p>
        </p:txBody>
      </p:sp>
      <p:sp>
        <p:nvSpPr>
          <p:cNvPr id="8211" name="Line 25"/>
          <p:cNvSpPr>
            <a:spLocks noChangeShapeType="1"/>
          </p:cNvSpPr>
          <p:nvPr/>
        </p:nvSpPr>
        <p:spPr bwMode="auto">
          <a:xfrm>
            <a:off x="6502400" y="3733800"/>
            <a:ext cx="0" cy="1447800"/>
          </a:xfrm>
          <a:prstGeom prst="line">
            <a:avLst/>
          </a:prstGeom>
          <a:noFill/>
          <a:ln w="9525">
            <a:solidFill>
              <a:schemeClr val="tx1"/>
            </a:solidFill>
            <a:round/>
            <a:headEnd/>
            <a:tailEnd type="triangle" w="med" len="med"/>
          </a:ln>
        </p:spPr>
        <p:txBody>
          <a:bodyPr/>
          <a:lstStyle/>
          <a:p>
            <a:endParaRPr lang="en-IN" sz="2400"/>
          </a:p>
        </p:txBody>
      </p:sp>
      <p:sp>
        <p:nvSpPr>
          <p:cNvPr id="8212" name="Line 26"/>
          <p:cNvSpPr>
            <a:spLocks noChangeShapeType="1"/>
          </p:cNvSpPr>
          <p:nvPr/>
        </p:nvSpPr>
        <p:spPr bwMode="auto">
          <a:xfrm>
            <a:off x="8331200" y="3733800"/>
            <a:ext cx="0" cy="762000"/>
          </a:xfrm>
          <a:prstGeom prst="line">
            <a:avLst/>
          </a:prstGeom>
          <a:noFill/>
          <a:ln w="9525">
            <a:solidFill>
              <a:schemeClr val="tx1"/>
            </a:solidFill>
            <a:round/>
            <a:headEnd/>
            <a:tailEnd type="triangle" w="med" len="med"/>
          </a:ln>
        </p:spPr>
        <p:txBody>
          <a:bodyPr/>
          <a:lstStyle/>
          <a:p>
            <a:endParaRPr lang="en-IN" sz="2400"/>
          </a:p>
        </p:txBody>
      </p:sp>
      <p:sp>
        <p:nvSpPr>
          <p:cNvPr id="8213" name="Line 27"/>
          <p:cNvSpPr>
            <a:spLocks noChangeShapeType="1"/>
          </p:cNvSpPr>
          <p:nvPr/>
        </p:nvSpPr>
        <p:spPr bwMode="auto">
          <a:xfrm>
            <a:off x="10871200" y="3733800"/>
            <a:ext cx="0" cy="228600"/>
          </a:xfrm>
          <a:prstGeom prst="line">
            <a:avLst/>
          </a:prstGeom>
          <a:noFill/>
          <a:ln w="9525">
            <a:solidFill>
              <a:schemeClr val="tx1"/>
            </a:solidFill>
            <a:round/>
            <a:headEnd/>
            <a:tailEnd type="triangle" w="med" len="med"/>
          </a:ln>
        </p:spPr>
        <p:txBody>
          <a:bodyPr/>
          <a:lstStyle/>
          <a:p>
            <a:endParaRPr lang="en-IN" sz="2400"/>
          </a:p>
        </p:txBody>
      </p:sp>
      <p:sp>
        <p:nvSpPr>
          <p:cNvPr id="8214" name="AutoShape 28"/>
          <p:cNvSpPr>
            <a:spLocks noChangeArrowheads="1"/>
          </p:cNvSpPr>
          <p:nvPr/>
        </p:nvSpPr>
        <p:spPr bwMode="auto">
          <a:xfrm>
            <a:off x="5384800" y="5181600"/>
            <a:ext cx="2844800" cy="5334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2400" b="1"/>
              <a:t>Results</a:t>
            </a:r>
          </a:p>
        </p:txBody>
      </p:sp>
      <p:sp>
        <p:nvSpPr>
          <p:cNvPr id="8215" name="AutoShape 29"/>
          <p:cNvSpPr>
            <a:spLocks noChangeArrowheads="1"/>
          </p:cNvSpPr>
          <p:nvPr/>
        </p:nvSpPr>
        <p:spPr bwMode="auto">
          <a:xfrm>
            <a:off x="7315200" y="4495800"/>
            <a:ext cx="2540000" cy="5334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2400" b="1"/>
              <a:t>Behavior</a:t>
            </a:r>
          </a:p>
        </p:txBody>
      </p:sp>
      <p:sp>
        <p:nvSpPr>
          <p:cNvPr id="8216" name="AutoShape 30"/>
          <p:cNvSpPr>
            <a:spLocks noChangeArrowheads="1"/>
          </p:cNvSpPr>
          <p:nvPr/>
        </p:nvSpPr>
        <p:spPr bwMode="auto">
          <a:xfrm>
            <a:off x="9448800" y="3962400"/>
            <a:ext cx="1930400" cy="3810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2400" b="1"/>
              <a:t>Trait</a:t>
            </a:r>
          </a:p>
        </p:txBody>
      </p:sp>
    </p:spTree>
    <p:extLst>
      <p:ext uri="{BB962C8B-B14F-4D97-AF65-F5344CB8AC3E}">
        <p14:creationId xmlns:p14="http://schemas.microsoft.com/office/powerpoint/2010/main" val="1095621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118</TotalTime>
  <Words>1523</Words>
  <Application>Microsoft Office PowerPoint</Application>
  <PresentationFormat>Widescreen</PresentationFormat>
  <Paragraphs>159</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Century Gothic</vt:lpstr>
      <vt:lpstr>FreesiaUPC</vt:lpstr>
      <vt:lpstr>Garamond</vt:lpstr>
      <vt:lpstr>Georgia</vt:lpstr>
      <vt:lpstr>Times New Roman</vt:lpstr>
      <vt:lpstr>Wingdings</vt:lpstr>
      <vt:lpstr>Vapor Trail</vt:lpstr>
      <vt:lpstr>Managing Performance </vt:lpstr>
      <vt:lpstr>Performance appraisal</vt:lpstr>
      <vt:lpstr>Nature of performance appraisal</vt:lpstr>
      <vt:lpstr>Performance Management</vt:lpstr>
      <vt:lpstr>Objectives </vt:lpstr>
      <vt:lpstr>PowerPoint Presentation</vt:lpstr>
      <vt:lpstr>Main objectives of p a </vt:lpstr>
      <vt:lpstr>PowerPoint Presentation</vt:lpstr>
      <vt:lpstr>Performance Appraisal Methods.</vt:lpstr>
      <vt:lpstr>Trait systems.</vt:lpstr>
      <vt:lpstr>Comparison systems.</vt:lpstr>
      <vt:lpstr>Behavioral System.</vt:lpstr>
      <vt:lpstr>Graphic rating scale</vt:lpstr>
      <vt:lpstr>PowerPoint Presentation</vt:lpstr>
      <vt:lpstr>Ranking method</vt:lpstr>
      <vt:lpstr>Paired comparison</vt:lpstr>
      <vt:lpstr>Forced distribution method</vt:lpstr>
      <vt:lpstr>Critical incident technique</vt:lpstr>
      <vt:lpstr>bars</vt:lpstr>
      <vt:lpstr>bars</vt:lpstr>
      <vt:lpstr>360 degree appraisal</vt:lpstr>
      <vt:lpstr>Field review method</vt:lpstr>
      <vt:lpstr>PowerPoint Presentation</vt:lpstr>
      <vt:lpstr>Physiological appraisal </vt:lpstr>
      <vt:lpstr>Assessment centre</vt:lpstr>
      <vt:lpstr>Appraisal process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Performance </dc:title>
  <dc:creator>KALYAN</dc:creator>
  <cp:lastModifiedBy>KALYAN</cp:lastModifiedBy>
  <cp:revision>35</cp:revision>
  <dcterms:created xsi:type="dcterms:W3CDTF">2014-01-10T04:21:16Z</dcterms:created>
  <dcterms:modified xsi:type="dcterms:W3CDTF">2014-01-16T04:21:58Z</dcterms:modified>
</cp:coreProperties>
</file>