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3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40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18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473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20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90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749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6287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45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48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0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251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00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601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32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63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9696-9A02-4EC1-B6DE-C339FCB36D2F}" type="datetimeFigureOut">
              <a:rPr lang="en-IN" smtClean="0"/>
              <a:t>03-03-2017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B6A1E2-31F8-49AA-BDB3-D5DDE905F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2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RECRUITMENT &amp; SELECTION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087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Sources of Recruitment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7538"/>
            <a:ext cx="8915400" cy="4880758"/>
          </a:xfrm>
        </p:spPr>
        <p:txBody>
          <a:bodyPr/>
          <a:lstStyle/>
          <a:p>
            <a:r>
              <a:rPr lang="en-IN" dirty="0" smtClean="0"/>
              <a:t>Internal Sources</a:t>
            </a:r>
          </a:p>
          <a:p>
            <a:pPr lvl="1"/>
            <a:endParaRPr lang="en-IN" dirty="0" smtClean="0"/>
          </a:p>
          <a:p>
            <a:pPr marL="457200" lvl="1" indent="0">
              <a:buNone/>
            </a:pPr>
            <a:r>
              <a:rPr lang="en-IN" sz="1800" b="1" dirty="0" smtClean="0"/>
              <a:t>Present employees</a:t>
            </a:r>
          </a:p>
          <a:p>
            <a:pPr marL="457200" lvl="1" indent="0">
              <a:buNone/>
            </a:pPr>
            <a:endParaRPr lang="en-IN" dirty="0" smtClean="0"/>
          </a:p>
          <a:p>
            <a:pPr marL="457200" lvl="1" indent="0">
              <a:buNone/>
            </a:pPr>
            <a:r>
              <a:rPr lang="en-IN" dirty="0" smtClean="0"/>
              <a:t>	Promotions and transfers among the present employees are the good source of recruitment</a:t>
            </a:r>
          </a:p>
          <a:p>
            <a:pPr marL="457200" lvl="1" indent="0">
              <a:buNone/>
            </a:pPr>
            <a:r>
              <a:rPr lang="en-IN" dirty="0"/>
              <a:t>	</a:t>
            </a:r>
            <a:r>
              <a:rPr lang="en-IN" dirty="0" smtClean="0"/>
              <a:t>Promotions to higher positions have several advantages like good public relations, builds morale, encourages competent individuals, cheaper than going  outside to recruit</a:t>
            </a:r>
          </a:p>
          <a:p>
            <a:pPr marL="457200" lvl="1" indent="0">
              <a:buNone/>
            </a:pPr>
            <a:endParaRPr lang="en-IN" dirty="0"/>
          </a:p>
          <a:p>
            <a:pPr marL="457200" lvl="1" indent="0">
              <a:buNone/>
            </a:pPr>
            <a:r>
              <a:rPr lang="en-IN" sz="1800" b="1" dirty="0" smtClean="0"/>
              <a:t>Employee Referrals</a:t>
            </a:r>
            <a:r>
              <a:rPr lang="en-IN" dirty="0" smtClean="0"/>
              <a:t>: </a:t>
            </a:r>
          </a:p>
          <a:p>
            <a:pPr marL="457200" lvl="1" indent="0">
              <a:buNone/>
            </a:pPr>
            <a:r>
              <a:rPr lang="en-IN" dirty="0"/>
              <a:t>	</a:t>
            </a:r>
            <a:r>
              <a:rPr lang="en-IN" dirty="0" smtClean="0"/>
              <a:t>it can be a good source of recruitment when employees recommend successful referrals, they also paid monetary incentives which are called “ finder fees”</a:t>
            </a:r>
          </a:p>
        </p:txBody>
      </p:sp>
    </p:spTree>
    <p:extLst>
      <p:ext uri="{BB962C8B-B14F-4D97-AF65-F5344CB8AC3E}">
        <p14:creationId xmlns:p14="http://schemas.microsoft.com/office/powerpoint/2010/main" val="38612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32263"/>
            <a:ext cx="8915400" cy="5854889"/>
          </a:xfrm>
        </p:spPr>
        <p:txBody>
          <a:bodyPr/>
          <a:lstStyle/>
          <a:p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n-IN" b="1" dirty="0" smtClean="0"/>
              <a:t>Former Employees </a:t>
            </a:r>
            <a:r>
              <a:rPr lang="en-IN" dirty="0" smtClean="0"/>
              <a:t>:</a:t>
            </a:r>
          </a:p>
          <a:p>
            <a:pPr lvl="2"/>
            <a:r>
              <a:rPr lang="en-IN" sz="1600" dirty="0" smtClean="0"/>
              <a:t>Retired employees may be willing to come back on work for a part-time basis</a:t>
            </a:r>
          </a:p>
          <a:p>
            <a:pPr lvl="2"/>
            <a:r>
              <a:rPr lang="en-IN" sz="1600" dirty="0" smtClean="0"/>
              <a:t>They may recommend someone who would be interested in working for the company</a:t>
            </a:r>
          </a:p>
          <a:p>
            <a:pPr lvl="2"/>
            <a:r>
              <a:rPr lang="en-IN" sz="1600" dirty="0" smtClean="0"/>
              <a:t>People who have left the company for some reason might be come back and willing to work for higher emoluments </a:t>
            </a:r>
          </a:p>
          <a:p>
            <a:pPr lvl="1"/>
            <a:endParaRPr lang="en-IN" dirty="0"/>
          </a:p>
          <a:p>
            <a:pPr marL="457200" lvl="1" indent="0">
              <a:buNone/>
            </a:pPr>
            <a:endParaRPr lang="en-IN" dirty="0" smtClean="0"/>
          </a:p>
          <a:p>
            <a:pPr marL="457200" lvl="1" indent="0">
              <a:buNone/>
            </a:pPr>
            <a:r>
              <a:rPr lang="en-IN" sz="1800" b="1" dirty="0" smtClean="0"/>
              <a:t>Previous Applications </a:t>
            </a:r>
            <a:r>
              <a:rPr lang="en-IN" dirty="0" smtClean="0"/>
              <a:t>: </a:t>
            </a:r>
          </a:p>
          <a:p>
            <a:pPr lvl="2"/>
            <a:endParaRPr lang="en-IN" dirty="0"/>
          </a:p>
          <a:p>
            <a:pPr lvl="2"/>
            <a:r>
              <a:rPr lang="en-IN" sz="1600" dirty="0" smtClean="0"/>
              <a:t>Those who have applied for jobs can be contacted by mail, a quick and inexpensive way to fill an unexpected opening</a:t>
            </a:r>
          </a:p>
          <a:p>
            <a:pPr lvl="2"/>
            <a:endParaRPr lang="en-IN" sz="1600" dirty="0" smtClean="0"/>
          </a:p>
          <a:p>
            <a:pPr marL="457200" lvl="1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253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64024"/>
            <a:ext cx="8915400" cy="5447198"/>
          </a:xfrm>
        </p:spPr>
        <p:txBody>
          <a:bodyPr/>
          <a:lstStyle/>
          <a:p>
            <a:r>
              <a:rPr lang="en-IN" dirty="0" smtClean="0"/>
              <a:t>External Sources</a:t>
            </a:r>
          </a:p>
          <a:p>
            <a:endParaRPr lang="en-IN" dirty="0"/>
          </a:p>
          <a:p>
            <a:pPr marL="457200" lvl="1" indent="0">
              <a:buNone/>
            </a:pPr>
            <a:r>
              <a:rPr lang="en-IN" dirty="0" smtClean="0"/>
              <a:t>Campus Recruitment</a:t>
            </a:r>
          </a:p>
          <a:p>
            <a:pPr marL="457200" lvl="1" indent="0">
              <a:buNone/>
            </a:pPr>
            <a:r>
              <a:rPr lang="en-IN" dirty="0" smtClean="0"/>
              <a:t>Professional &amp; Trade Associations</a:t>
            </a:r>
          </a:p>
          <a:p>
            <a:pPr marL="457200" lvl="1" indent="0">
              <a:buNone/>
            </a:pPr>
            <a:r>
              <a:rPr lang="en-IN" dirty="0" smtClean="0"/>
              <a:t>Advertisements</a:t>
            </a:r>
          </a:p>
          <a:p>
            <a:pPr marL="457200" lvl="1" indent="0">
              <a:buNone/>
            </a:pPr>
            <a:r>
              <a:rPr lang="en-IN" dirty="0" smtClean="0"/>
              <a:t>Employment Exchanges</a:t>
            </a:r>
          </a:p>
          <a:p>
            <a:pPr marL="457200" lvl="1" indent="0">
              <a:buNone/>
            </a:pPr>
            <a:r>
              <a:rPr lang="en-IN" dirty="0" smtClean="0"/>
              <a:t>Walk-ins, Write-ins, Talk-ins</a:t>
            </a:r>
          </a:p>
          <a:p>
            <a:pPr marL="457200" lvl="1" indent="0">
              <a:buNone/>
            </a:pPr>
            <a:r>
              <a:rPr lang="en-IN" dirty="0" smtClean="0"/>
              <a:t>Consultants</a:t>
            </a:r>
          </a:p>
          <a:p>
            <a:pPr marL="457200" lvl="1" indent="0">
              <a:buNone/>
            </a:pPr>
            <a:r>
              <a:rPr lang="en-IN" dirty="0" smtClean="0"/>
              <a:t>Contractors</a:t>
            </a:r>
          </a:p>
          <a:p>
            <a:pPr marL="457200" lvl="1" indent="0">
              <a:buNone/>
            </a:pPr>
            <a:r>
              <a:rPr lang="en-IN" dirty="0" smtClean="0"/>
              <a:t>Displaced Persons</a:t>
            </a:r>
          </a:p>
          <a:p>
            <a:pPr marL="457200" lvl="1" indent="0">
              <a:buNone/>
            </a:pPr>
            <a:r>
              <a:rPr lang="en-IN" dirty="0" smtClean="0"/>
              <a:t>Radio &amp; Television</a:t>
            </a:r>
          </a:p>
          <a:p>
            <a:pPr marL="457200" lvl="1" indent="0">
              <a:buNone/>
            </a:pPr>
            <a:r>
              <a:rPr lang="en-IN" dirty="0" smtClean="0"/>
              <a:t>Acquisition &amp; Mergers</a:t>
            </a:r>
          </a:p>
          <a:p>
            <a:pPr marL="457200" lvl="1" indent="0">
              <a:buNone/>
            </a:pPr>
            <a:r>
              <a:rPr lang="en-IN" dirty="0" smtClean="0"/>
              <a:t>Competitors </a:t>
            </a:r>
          </a:p>
          <a:p>
            <a:pPr marL="457200" lvl="1" indent="0">
              <a:buNone/>
            </a:pPr>
            <a:r>
              <a:rPr lang="en-IN" dirty="0" smtClean="0"/>
              <a:t>E-Recruiting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2622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Factors Affecting Recruitment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	External Forces 							Internal Forces		</a:t>
            </a:r>
          </a:p>
          <a:p>
            <a:pPr marL="457200" lvl="1" indent="0">
              <a:buNone/>
            </a:pPr>
            <a:endParaRPr lang="en-IN" dirty="0" smtClean="0"/>
          </a:p>
          <a:p>
            <a:pPr marL="457200" lvl="1" indent="0">
              <a:buNone/>
            </a:pPr>
            <a:r>
              <a:rPr lang="en-IN" dirty="0" smtClean="0"/>
              <a:t>Supply &amp; Demand						Recruitment Policy					</a:t>
            </a:r>
          </a:p>
          <a:p>
            <a:pPr marL="457200" lvl="1" indent="0">
              <a:buNone/>
            </a:pPr>
            <a:r>
              <a:rPr lang="en-IN" dirty="0" smtClean="0"/>
              <a:t>Unemployment rate					HRP</a:t>
            </a:r>
          </a:p>
          <a:p>
            <a:pPr marL="457200" lvl="1" indent="0">
              <a:buNone/>
            </a:pPr>
            <a:r>
              <a:rPr lang="en-IN" dirty="0" smtClean="0"/>
              <a:t>Labour Market						Size of the Firm</a:t>
            </a:r>
          </a:p>
          <a:p>
            <a:pPr marL="457200" lvl="1" indent="0">
              <a:buNone/>
            </a:pPr>
            <a:r>
              <a:rPr lang="en-IN" dirty="0" smtClean="0"/>
              <a:t>Political-Legal							Cost</a:t>
            </a:r>
          </a:p>
          <a:p>
            <a:pPr marL="457200" lvl="1" indent="0">
              <a:buNone/>
            </a:pPr>
            <a:r>
              <a:rPr lang="en-IN" dirty="0" smtClean="0"/>
              <a:t>Sons of soil							Growth &amp; Expansion</a:t>
            </a:r>
          </a:p>
          <a:p>
            <a:pPr marL="457200" lvl="1" indent="0">
              <a:buNone/>
            </a:pPr>
            <a:r>
              <a:rPr lang="en-IN" dirty="0" smtClean="0"/>
              <a:t>Image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244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SELECTION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60060"/>
            <a:ext cx="8915400" cy="4751162"/>
          </a:xfrm>
        </p:spPr>
        <p:txBody>
          <a:bodyPr>
            <a:normAutofit lnSpcReduction="10000"/>
          </a:bodyPr>
          <a:lstStyle/>
          <a:p>
            <a:endParaRPr lang="en-IN" sz="2800" dirty="0" smtClean="0"/>
          </a:p>
          <a:p>
            <a:endParaRPr lang="en-IN" sz="2800" dirty="0"/>
          </a:p>
          <a:p>
            <a:r>
              <a:rPr lang="en-IN" sz="2800" dirty="0" smtClean="0"/>
              <a:t>It is the process of differentiating between applicants in order to identify and hire those with a greater likelihood of success in the job</a:t>
            </a:r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800" dirty="0"/>
              <a:t>Selection is the process of picking up individuals (out of the pool of job applicants) with requisite qualifications and competence to fill jobs in the organization</a:t>
            </a:r>
            <a:endParaRPr lang="en-IN" sz="2800" dirty="0" smtClean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71192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h5.googleusercontent.com/-61R7zcENgws/Ti_oNraHYaI/AAAAAAAAFAc/OnfwvIwdces/Steps-in-Scientific-Selection-Proces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050" y="573206"/>
            <a:ext cx="9212239" cy="584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44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_jnwFdpWAY6c/TEl-BzJ3_XI/AAAAAAAAAB0/0EoMCkizID0/s1600/selec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9433"/>
            <a:ext cx="7629099" cy="599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573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a formal, in-depth conversation conducted to evaluate the applicant’s acceptability.</a:t>
            </a:r>
          </a:p>
          <a:p>
            <a:endParaRPr lang="en-IN" dirty="0"/>
          </a:p>
          <a:p>
            <a:r>
              <a:rPr lang="en-IN" dirty="0" smtClean="0"/>
              <a:t>It can be adapted to unskilled, skilled, managerial and professional employees</a:t>
            </a:r>
          </a:p>
          <a:p>
            <a:endParaRPr lang="en-IN" dirty="0"/>
          </a:p>
          <a:p>
            <a:r>
              <a:rPr lang="en-IN" dirty="0" smtClean="0"/>
              <a:t>It allows a two-way exchange of information, the interviewers learn about the applicant, and the applicant learn about the interviewer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3911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09934"/>
            <a:ext cx="8915400" cy="4901288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Interview can be </a:t>
            </a:r>
          </a:p>
          <a:p>
            <a:pPr lvl="1"/>
            <a:r>
              <a:rPr lang="en-IN" dirty="0" smtClean="0"/>
              <a:t>One to one (two participants)</a:t>
            </a:r>
          </a:p>
          <a:p>
            <a:pPr lvl="1"/>
            <a:r>
              <a:rPr lang="en-IN" dirty="0" smtClean="0"/>
              <a:t>Sequential ( one to one a step further a series of interviews, usually utilizing the strength and knowledge –base of each interviewer)</a:t>
            </a:r>
          </a:p>
          <a:p>
            <a:pPr lvl="1"/>
            <a:r>
              <a:rPr lang="en-IN" dirty="0" smtClean="0"/>
              <a:t>Panel ( 2-15 members)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672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Objectives of Interview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Helps obtain additional information from the applicant </a:t>
            </a:r>
          </a:p>
          <a:p>
            <a:r>
              <a:rPr lang="en-IN" dirty="0" smtClean="0"/>
              <a:t>Facilitates giving general information to the applicant such as company policies, job products manufactured and the like</a:t>
            </a:r>
          </a:p>
          <a:p>
            <a:r>
              <a:rPr lang="en-IN" dirty="0" smtClean="0"/>
              <a:t>Helps build the company’s image among the applicants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367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RECRUITMENT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3833"/>
            <a:ext cx="8915400" cy="5281683"/>
          </a:xfrm>
        </p:spPr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IN" dirty="0" smtClean="0"/>
          </a:p>
          <a:p>
            <a:r>
              <a:rPr lang="en-IN" sz="2400" dirty="0" smtClean="0"/>
              <a:t>It can be defined as generating of a pool of qualified candidates for a job</a:t>
            </a:r>
            <a:endParaRPr lang="en-IN" sz="2400" dirty="0"/>
          </a:p>
          <a:p>
            <a:r>
              <a:rPr lang="en-IN" sz="2400" dirty="0" smtClean="0"/>
              <a:t>It involves attracting and obtaining as many applications as possible from eligible job-seekers</a:t>
            </a:r>
          </a:p>
          <a:p>
            <a:r>
              <a:rPr lang="en-IN" sz="2400" dirty="0" smtClean="0"/>
              <a:t>it can be understood as the process of searching for and obtaining applicants for jobs, from among whom the right people can be selected</a:t>
            </a:r>
          </a:p>
          <a:p>
            <a:r>
              <a:rPr lang="en-IN" sz="2400" dirty="0" smtClean="0"/>
              <a:t>It refers too the process of receipt of applications from job-seekers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2025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427"/>
          </a:xfrm>
        </p:spPr>
        <p:txBody>
          <a:bodyPr/>
          <a:lstStyle/>
          <a:p>
            <a:r>
              <a:rPr lang="en-IN" dirty="0" smtClean="0"/>
              <a:t>Interviews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96537"/>
            <a:ext cx="8915400" cy="4614685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Structured : Pre-set of Standardized Questions</a:t>
            </a:r>
          </a:p>
          <a:p>
            <a:r>
              <a:rPr lang="en-IN" dirty="0" smtClean="0"/>
              <a:t>Unstructured : Rarely questions </a:t>
            </a:r>
          </a:p>
          <a:p>
            <a:r>
              <a:rPr lang="en-IN" dirty="0" smtClean="0"/>
              <a:t>Mixed : combination of structured &amp; unstructured</a:t>
            </a:r>
          </a:p>
          <a:p>
            <a:r>
              <a:rPr lang="en-IN" dirty="0" smtClean="0"/>
              <a:t>Behavioural : hypothetical situations ( reasoning and analytical skills)</a:t>
            </a:r>
          </a:p>
          <a:p>
            <a:r>
              <a:rPr lang="en-IN" dirty="0" smtClean="0"/>
              <a:t>Stressful : harsh, rapid fire questions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5419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Halo Effect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occurs when an interviewer judges an applicant’s performance on the basis of single trait, such as how the applicant dresses or talks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6717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 checks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Criminal record checks</a:t>
            </a:r>
          </a:p>
          <a:p>
            <a:r>
              <a:rPr lang="en-IN" dirty="0" smtClean="0"/>
              <a:t>Previous employment checks</a:t>
            </a:r>
          </a:p>
          <a:p>
            <a:r>
              <a:rPr lang="en-IN" dirty="0" smtClean="0"/>
              <a:t>Educational records checks</a:t>
            </a:r>
          </a:p>
          <a:p>
            <a:r>
              <a:rPr lang="en-IN" dirty="0" smtClean="0"/>
              <a:t>Credit record checks</a:t>
            </a:r>
          </a:p>
          <a:p>
            <a:r>
              <a:rPr lang="en-IN" dirty="0" smtClean="0"/>
              <a:t>Civil records checks</a:t>
            </a:r>
          </a:p>
          <a:p>
            <a:r>
              <a:rPr lang="en-IN" dirty="0" smtClean="0"/>
              <a:t>Union affiliation checks</a:t>
            </a:r>
          </a:p>
          <a:p>
            <a:r>
              <a:rPr lang="en-IN" dirty="0" smtClean="0"/>
              <a:t>Character reference checks</a:t>
            </a:r>
          </a:p>
          <a:p>
            <a:r>
              <a:rPr lang="en-IN" dirty="0" smtClean="0"/>
              <a:t>Neighbourhood reference checks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91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Purposes and Importance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4415"/>
            <a:ext cx="8915400" cy="4785755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determines the present and future requirements of the firm of potentially qualified job candidates</a:t>
            </a:r>
          </a:p>
          <a:p>
            <a:r>
              <a:rPr lang="en-IN" dirty="0" smtClean="0"/>
              <a:t>Increase the pool of job candidates at minimum cost</a:t>
            </a:r>
          </a:p>
          <a:p>
            <a:r>
              <a:rPr lang="en-IN" dirty="0" smtClean="0"/>
              <a:t>It helps the success rate of the selection process by reducing the number of visibly underqualified and overqualified job applicants</a:t>
            </a:r>
          </a:p>
          <a:p>
            <a:r>
              <a:rPr lang="en-IN" dirty="0" smtClean="0"/>
              <a:t>Meet the organization’s legal and social obligations regarding the composition of its work force</a:t>
            </a:r>
          </a:p>
          <a:p>
            <a:r>
              <a:rPr lang="en-IN" dirty="0" smtClean="0"/>
              <a:t>Increase organizational and individual effectiveness in the short term and long term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400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Recruitment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comprises five interrelated stages:</a:t>
            </a:r>
          </a:p>
          <a:p>
            <a:endParaRPr lang="en-IN" dirty="0"/>
          </a:p>
          <a:p>
            <a:pPr lvl="1"/>
            <a:r>
              <a:rPr lang="en-IN" dirty="0" smtClean="0"/>
              <a:t>Planning</a:t>
            </a:r>
          </a:p>
          <a:p>
            <a:pPr lvl="1"/>
            <a:r>
              <a:rPr lang="en-IN" dirty="0" smtClean="0"/>
              <a:t>Strategy Development</a:t>
            </a:r>
          </a:p>
          <a:p>
            <a:pPr lvl="1"/>
            <a:r>
              <a:rPr lang="en-IN" dirty="0" smtClean="0"/>
              <a:t>Searching</a:t>
            </a:r>
          </a:p>
          <a:p>
            <a:pPr lvl="1"/>
            <a:r>
              <a:rPr lang="en-IN" dirty="0" smtClean="0"/>
              <a:t>Screening</a:t>
            </a:r>
          </a:p>
          <a:p>
            <a:pPr lvl="1"/>
            <a:r>
              <a:rPr lang="en-IN" dirty="0" smtClean="0"/>
              <a:t>Evaluation &amp; Control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082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Recruitment Planning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4421"/>
            <a:ext cx="8915400" cy="4236801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involves the translation of likely job vacancies and information about the nature of these jobs into a set of objectives or targets that specify he NUMBER and the TYPE OF APPLICANTS TO BE CONTACTED</a:t>
            </a:r>
          </a:p>
          <a:p>
            <a:r>
              <a:rPr lang="en-IN" dirty="0" smtClean="0"/>
              <a:t>Each time a recruitment programme is contemplated, one task is to estimate the number of applicants necessary to fill all vacancies with qualified people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405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Georgia" pitchFamily="18" charset="0"/>
              </a:rPr>
              <a:t>				The </a:t>
            </a:r>
            <a:r>
              <a:rPr lang="en-US" sz="3200" dirty="0">
                <a:latin typeface="Georgia" pitchFamily="18" charset="0"/>
              </a:rPr>
              <a:t>Recruiting Yield Pyramid.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860800" y="2438400"/>
            <a:ext cx="4267200" cy="3733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16000" y="1796819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Stages of Recruiting process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219200" y="2286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 sz="2400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8331201" y="1905001"/>
            <a:ext cx="1755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Yield Ratio</a:t>
            </a:r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84328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 sz="2400"/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117601" y="5562601"/>
            <a:ext cx="1779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Applicants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117602" y="4724401"/>
            <a:ext cx="3020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Candidates Invited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914401" y="4038601"/>
            <a:ext cx="3759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Candidates Interviewed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1016001" y="3352801"/>
            <a:ext cx="20136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Offers Made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1117601" y="2743201"/>
            <a:ext cx="42627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New Hires/offers accepted.</a:t>
            </a:r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5486402" y="5486400"/>
            <a:ext cx="947695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67" b="1"/>
              <a:t>2000</a:t>
            </a:r>
          </a:p>
        </p:txBody>
      </p:sp>
      <p:sp>
        <p:nvSpPr>
          <p:cNvPr id="8207" name="Text Box 18"/>
          <p:cNvSpPr txBox="1">
            <a:spLocks noChangeArrowheads="1"/>
          </p:cNvSpPr>
          <p:nvPr/>
        </p:nvSpPr>
        <p:spPr bwMode="auto">
          <a:xfrm>
            <a:off x="5486400" y="4724401"/>
            <a:ext cx="756938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67" b="1"/>
              <a:t>200</a:t>
            </a:r>
          </a:p>
        </p:txBody>
      </p:sp>
      <p:sp>
        <p:nvSpPr>
          <p:cNvPr id="8208" name="Text Box 19"/>
          <p:cNvSpPr txBox="1">
            <a:spLocks noChangeArrowheads="1"/>
          </p:cNvSpPr>
          <p:nvPr/>
        </p:nvSpPr>
        <p:spPr bwMode="auto">
          <a:xfrm>
            <a:off x="5588001" y="4038600"/>
            <a:ext cx="566181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67" b="1"/>
              <a:t>40</a:t>
            </a:r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5588001" y="3352800"/>
            <a:ext cx="566181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67" b="1"/>
              <a:t>30</a:t>
            </a:r>
          </a:p>
        </p:txBody>
      </p:sp>
      <p:sp>
        <p:nvSpPr>
          <p:cNvPr id="8210" name="Text Box 21"/>
          <p:cNvSpPr txBox="1">
            <a:spLocks noChangeArrowheads="1"/>
          </p:cNvSpPr>
          <p:nvPr/>
        </p:nvSpPr>
        <p:spPr bwMode="auto">
          <a:xfrm>
            <a:off x="5689601" y="2743200"/>
            <a:ext cx="566181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67" b="1"/>
              <a:t>20</a:t>
            </a:r>
          </a:p>
        </p:txBody>
      </p:sp>
      <p:sp>
        <p:nvSpPr>
          <p:cNvPr id="8211" name="Text Box 22"/>
          <p:cNvSpPr txBox="1">
            <a:spLocks noChangeArrowheads="1"/>
          </p:cNvSpPr>
          <p:nvPr/>
        </p:nvSpPr>
        <p:spPr bwMode="auto">
          <a:xfrm>
            <a:off x="9144002" y="5105401"/>
            <a:ext cx="9492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: 1</a:t>
            </a:r>
          </a:p>
        </p:txBody>
      </p:sp>
      <p:sp>
        <p:nvSpPr>
          <p:cNvPr id="8212" name="Text Box 23"/>
          <p:cNvSpPr txBox="1">
            <a:spLocks noChangeArrowheads="1"/>
          </p:cNvSpPr>
          <p:nvPr/>
        </p:nvSpPr>
        <p:spPr bwMode="auto">
          <a:xfrm>
            <a:off x="9144002" y="4419601"/>
            <a:ext cx="779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5 : 1</a:t>
            </a:r>
          </a:p>
        </p:txBody>
      </p:sp>
      <p:sp>
        <p:nvSpPr>
          <p:cNvPr id="8213" name="Text Box 25"/>
          <p:cNvSpPr txBox="1">
            <a:spLocks noChangeArrowheads="1"/>
          </p:cNvSpPr>
          <p:nvPr/>
        </p:nvSpPr>
        <p:spPr bwMode="auto">
          <a:xfrm>
            <a:off x="9042402" y="3733801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 4 : 3</a:t>
            </a:r>
          </a:p>
        </p:txBody>
      </p:sp>
      <p:sp>
        <p:nvSpPr>
          <p:cNvPr id="8214" name="Text Box 26"/>
          <p:cNvSpPr txBox="1">
            <a:spLocks noChangeArrowheads="1"/>
          </p:cNvSpPr>
          <p:nvPr/>
        </p:nvSpPr>
        <p:spPr bwMode="auto">
          <a:xfrm>
            <a:off x="9144002" y="3048001"/>
            <a:ext cx="779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3 : 2</a:t>
            </a:r>
          </a:p>
        </p:txBody>
      </p:sp>
      <p:cxnSp>
        <p:nvCxnSpPr>
          <p:cNvPr id="8215" name="Straight Arrow Connector 27"/>
          <p:cNvCxnSpPr>
            <a:cxnSpLocks noChangeShapeType="1"/>
          </p:cNvCxnSpPr>
          <p:nvPr/>
        </p:nvCxnSpPr>
        <p:spPr bwMode="auto">
          <a:xfrm>
            <a:off x="6299200" y="3200401"/>
            <a:ext cx="2743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16" name="Straight Arrow Connector 34"/>
          <p:cNvCxnSpPr>
            <a:cxnSpLocks noChangeShapeType="1"/>
          </p:cNvCxnSpPr>
          <p:nvPr/>
        </p:nvCxnSpPr>
        <p:spPr bwMode="auto">
          <a:xfrm>
            <a:off x="6400800" y="3886201"/>
            <a:ext cx="2641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17" name="Straight Arrow Connector 41"/>
          <p:cNvCxnSpPr>
            <a:cxnSpLocks noChangeShapeType="1"/>
          </p:cNvCxnSpPr>
          <p:nvPr/>
        </p:nvCxnSpPr>
        <p:spPr bwMode="auto">
          <a:xfrm>
            <a:off x="6604000" y="4648201"/>
            <a:ext cx="2438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18" name="Straight Arrow Connector 43"/>
          <p:cNvCxnSpPr>
            <a:cxnSpLocks noChangeShapeType="1"/>
          </p:cNvCxnSpPr>
          <p:nvPr/>
        </p:nvCxnSpPr>
        <p:spPr bwMode="auto">
          <a:xfrm>
            <a:off x="6604000" y="5334001"/>
            <a:ext cx="2438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19" name="Straight Arrow Connector 27"/>
          <p:cNvCxnSpPr>
            <a:cxnSpLocks noChangeShapeType="1"/>
          </p:cNvCxnSpPr>
          <p:nvPr/>
        </p:nvCxnSpPr>
        <p:spPr bwMode="auto">
          <a:xfrm rot="5400000" flipH="1" flipV="1">
            <a:off x="1778001" y="5333473"/>
            <a:ext cx="304800" cy="42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20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1778001" y="4571473"/>
            <a:ext cx="304800" cy="42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21" name="Straight Arrow Connector 31"/>
          <p:cNvCxnSpPr>
            <a:cxnSpLocks noChangeShapeType="1"/>
          </p:cNvCxnSpPr>
          <p:nvPr/>
        </p:nvCxnSpPr>
        <p:spPr bwMode="auto">
          <a:xfrm rot="5400000" flipH="1" flipV="1">
            <a:off x="1778001" y="3885673"/>
            <a:ext cx="304800" cy="423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22" name="Straight Arrow Connector 33"/>
          <p:cNvCxnSpPr>
            <a:cxnSpLocks noChangeShapeType="1"/>
            <a:stCxn id="8204" idx="0"/>
          </p:cNvCxnSpPr>
          <p:nvPr/>
        </p:nvCxnSpPr>
        <p:spPr bwMode="auto">
          <a:xfrm flipH="1" flipV="1">
            <a:off x="1930402" y="3048000"/>
            <a:ext cx="92446" cy="30480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746493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Strategy 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Once it is known how many type of recruits are required, serious consideration needs to be given to</a:t>
            </a:r>
          </a:p>
          <a:p>
            <a:pPr lvl="2"/>
            <a:r>
              <a:rPr lang="en-IN" dirty="0" smtClean="0"/>
              <a:t>Make or Buy Employees</a:t>
            </a:r>
          </a:p>
          <a:p>
            <a:pPr lvl="2"/>
            <a:r>
              <a:rPr lang="en-IN" dirty="0" smtClean="0"/>
              <a:t>Technological sophistication of recruitment &amp; selection devices</a:t>
            </a:r>
          </a:p>
          <a:p>
            <a:pPr lvl="2"/>
            <a:r>
              <a:rPr lang="en-IN" dirty="0" smtClean="0"/>
              <a:t>Geographical distribution of labour markets comprising job seekers</a:t>
            </a:r>
          </a:p>
          <a:p>
            <a:pPr lvl="2"/>
            <a:r>
              <a:rPr lang="en-IN" dirty="0" smtClean="0"/>
              <a:t>Sources of recruitment</a:t>
            </a:r>
          </a:p>
          <a:p>
            <a:pPr lvl="2"/>
            <a:r>
              <a:rPr lang="en-IN" dirty="0" smtClean="0"/>
              <a:t>Sequencing the activities in the recruitment process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73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Searching &amp; Screening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Once the plan is over , then the process starts with searching of good applications</a:t>
            </a:r>
          </a:p>
          <a:p>
            <a:endParaRPr lang="en-IN" dirty="0" smtClean="0"/>
          </a:p>
          <a:p>
            <a:r>
              <a:rPr lang="en-IN" dirty="0" smtClean="0"/>
              <a:t>Screening process is to remove the applicants who are visibly unqualified for the job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98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 &amp; 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involves  :</a:t>
            </a:r>
          </a:p>
          <a:p>
            <a:pPr lvl="1"/>
            <a:endParaRPr lang="en-IN" dirty="0"/>
          </a:p>
          <a:p>
            <a:pPr lvl="2"/>
            <a:r>
              <a:rPr lang="en-IN" dirty="0" smtClean="0"/>
              <a:t>Salaries for recruiters</a:t>
            </a:r>
          </a:p>
          <a:p>
            <a:pPr lvl="2"/>
            <a:r>
              <a:rPr lang="en-IN" dirty="0" smtClean="0"/>
              <a:t>Management and professional time spent on preparing job description, job specification, advertisements, agency liaison </a:t>
            </a:r>
            <a:r>
              <a:rPr lang="en-IN" dirty="0" err="1" smtClean="0"/>
              <a:t>etc</a:t>
            </a:r>
            <a:endParaRPr lang="en-IN" dirty="0" smtClean="0"/>
          </a:p>
          <a:p>
            <a:pPr lvl="2"/>
            <a:r>
              <a:rPr lang="en-IN" dirty="0" smtClean="0"/>
              <a:t>Cost of advertisements or other recruitment methods</a:t>
            </a:r>
          </a:p>
          <a:p>
            <a:pPr lvl="2"/>
            <a:r>
              <a:rPr lang="en-IN" dirty="0" smtClean="0"/>
              <a:t>Recruitment overheads and administrative expenses</a:t>
            </a:r>
          </a:p>
          <a:p>
            <a:pPr lvl="2"/>
            <a:r>
              <a:rPr lang="en-IN" dirty="0" smtClean="0"/>
              <a:t>Cost of producing supportive literature</a:t>
            </a:r>
          </a:p>
          <a:p>
            <a:pPr lvl="2"/>
            <a:r>
              <a:rPr lang="en-IN" dirty="0" smtClean="0"/>
              <a:t>Cost of overtime and outsourcing </a:t>
            </a:r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8753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689</Words>
  <Application>Microsoft Office PowerPoint</Application>
  <PresentationFormat>Widescreen</PresentationFormat>
  <Paragraphs>156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Georgia</vt:lpstr>
      <vt:lpstr>Wingdings 3</vt:lpstr>
      <vt:lpstr>Wisp</vt:lpstr>
      <vt:lpstr>RECRUITMENT &amp; SELECTION</vt:lpstr>
      <vt:lpstr>RECRUITMENT</vt:lpstr>
      <vt:lpstr>Purposes and Importance</vt:lpstr>
      <vt:lpstr>Recruitment Process</vt:lpstr>
      <vt:lpstr>Recruitment Planning</vt:lpstr>
      <vt:lpstr>    The Recruiting Yield Pyramid.</vt:lpstr>
      <vt:lpstr>Strategy  Development</vt:lpstr>
      <vt:lpstr>Searching &amp; Screening</vt:lpstr>
      <vt:lpstr>Evaluation &amp; Control</vt:lpstr>
      <vt:lpstr>Sources of Recruitment</vt:lpstr>
      <vt:lpstr>PowerPoint Presentation</vt:lpstr>
      <vt:lpstr>PowerPoint Presentation</vt:lpstr>
      <vt:lpstr>Factors Affecting Recruitment</vt:lpstr>
      <vt:lpstr>SELECTION</vt:lpstr>
      <vt:lpstr>PowerPoint Presentation</vt:lpstr>
      <vt:lpstr>PowerPoint Presentation</vt:lpstr>
      <vt:lpstr>Interview</vt:lpstr>
      <vt:lpstr>PowerPoint Presentation</vt:lpstr>
      <vt:lpstr>Objectives of Interview</vt:lpstr>
      <vt:lpstr>Interviews</vt:lpstr>
      <vt:lpstr>Halo Effect</vt:lpstr>
      <vt:lpstr>Reference checks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</dc:title>
  <dc:creator>KALYAN</dc:creator>
  <cp:lastModifiedBy>kalyan</cp:lastModifiedBy>
  <cp:revision>30</cp:revision>
  <dcterms:created xsi:type="dcterms:W3CDTF">2013-12-27T04:25:50Z</dcterms:created>
  <dcterms:modified xsi:type="dcterms:W3CDTF">2017-03-03T02:19:35Z</dcterms:modified>
</cp:coreProperties>
</file>