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3" r:id="rId2"/>
    <p:sldId id="257" r:id="rId3"/>
    <p:sldId id="273" r:id="rId4"/>
    <p:sldId id="280" r:id="rId5"/>
    <p:sldId id="281" r:id="rId6"/>
    <p:sldId id="274" r:id="rId7"/>
    <p:sldId id="265" r:id="rId8"/>
    <p:sldId id="266" r:id="rId9"/>
    <p:sldId id="267" r:id="rId10"/>
    <p:sldId id="275" r:id="rId11"/>
    <p:sldId id="276" r:id="rId12"/>
    <p:sldId id="277" r:id="rId13"/>
    <p:sldId id="278" r:id="rId14"/>
    <p:sldId id="268" r:id="rId15"/>
    <p:sldId id="269" r:id="rId16"/>
    <p:sldId id="286" r:id="rId17"/>
    <p:sldId id="270" r:id="rId18"/>
    <p:sldId id="271" r:id="rId19"/>
    <p:sldId id="272" r:id="rId20"/>
    <p:sldId id="279" r:id="rId21"/>
    <p:sldId id="282" r:id="rId22"/>
    <p:sldId id="283" r:id="rId23"/>
    <p:sldId id="284" r:id="rId24"/>
    <p:sldId id="285"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9C99C187-B83F-4FCF-AA84-AFDEC937CBA2}" type="datetimeFigureOut">
              <a:rPr lang="en-IN" smtClean="0"/>
              <a:t>10-01-2014</a:t>
            </a:fld>
            <a:endParaRPr lang="en-IN"/>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IN"/>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2B513E42-3FBC-4B4E-ACB5-4D6F57E3E7D4}" type="slidenum">
              <a:rPr lang="en-IN" smtClean="0"/>
              <a:t>‹#›</a:t>
            </a:fld>
            <a:endParaRPr lang="en-IN"/>
          </a:p>
        </p:txBody>
      </p:sp>
    </p:spTree>
    <p:extLst>
      <p:ext uri="{BB962C8B-B14F-4D97-AF65-F5344CB8AC3E}">
        <p14:creationId xmlns:p14="http://schemas.microsoft.com/office/powerpoint/2010/main" val="3718531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C99C187-B83F-4FCF-AA84-AFDEC937CBA2}" type="datetimeFigureOut">
              <a:rPr lang="en-IN" smtClean="0"/>
              <a:t>10-01-2014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B513E42-3FBC-4B4E-ACB5-4D6F57E3E7D4}" type="slidenum">
              <a:rPr lang="en-IN" smtClean="0"/>
              <a:t>‹#›</a:t>
            </a:fld>
            <a:endParaRPr lang="en-IN"/>
          </a:p>
        </p:txBody>
      </p:sp>
    </p:spTree>
    <p:extLst>
      <p:ext uri="{BB962C8B-B14F-4D97-AF65-F5344CB8AC3E}">
        <p14:creationId xmlns:p14="http://schemas.microsoft.com/office/powerpoint/2010/main" val="13122309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9C99C187-B83F-4FCF-AA84-AFDEC937CBA2}" type="datetimeFigureOut">
              <a:rPr lang="en-IN" smtClean="0"/>
              <a:t>10-01-2014</a:t>
            </a:fld>
            <a:endParaRPr lang="en-IN"/>
          </a:p>
        </p:txBody>
      </p:sp>
      <p:sp>
        <p:nvSpPr>
          <p:cNvPr id="5" name="Footer Placeholder 4"/>
          <p:cNvSpPr>
            <a:spLocks noGrp="1"/>
          </p:cNvSpPr>
          <p:nvPr>
            <p:ph type="ftr" sz="quarter" idx="11"/>
          </p:nvPr>
        </p:nvSpPr>
        <p:spPr>
          <a:xfrm>
            <a:off x="774923" y="5951811"/>
            <a:ext cx="7896279" cy="365125"/>
          </a:xfrm>
        </p:spPr>
        <p:txBody>
          <a:bodyPr/>
          <a:lstStyle/>
          <a:p>
            <a:endParaRPr lang="en-IN"/>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2B513E42-3FBC-4B4E-ACB5-4D6F57E3E7D4}" type="slidenum">
              <a:rPr lang="en-IN" smtClean="0"/>
              <a:t>‹#›</a:t>
            </a:fld>
            <a:endParaRPr lang="en-IN"/>
          </a:p>
        </p:txBody>
      </p:sp>
    </p:spTree>
    <p:extLst>
      <p:ext uri="{BB962C8B-B14F-4D97-AF65-F5344CB8AC3E}">
        <p14:creationId xmlns:p14="http://schemas.microsoft.com/office/powerpoint/2010/main" val="4012018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C99C187-B83F-4FCF-AA84-AFDEC937CBA2}" type="datetimeFigureOut">
              <a:rPr lang="en-IN" smtClean="0"/>
              <a:t>10-01-2014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a:xfrm>
            <a:off x="10558300" y="5956137"/>
            <a:ext cx="1052508" cy="365125"/>
          </a:xfrm>
        </p:spPr>
        <p:txBody>
          <a:bodyPr/>
          <a:lstStyle/>
          <a:p>
            <a:fld id="{2B513E42-3FBC-4B4E-ACB5-4D6F57E3E7D4}" type="slidenum">
              <a:rPr lang="en-IN" smtClean="0"/>
              <a:t>‹#›</a:t>
            </a:fld>
            <a:endParaRPr lang="en-IN"/>
          </a:p>
        </p:txBody>
      </p:sp>
    </p:spTree>
    <p:extLst>
      <p:ext uri="{BB962C8B-B14F-4D97-AF65-F5344CB8AC3E}">
        <p14:creationId xmlns:p14="http://schemas.microsoft.com/office/powerpoint/2010/main" val="32827692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9C99C187-B83F-4FCF-AA84-AFDEC937CBA2}" type="datetimeFigureOut">
              <a:rPr lang="en-IN" smtClean="0"/>
              <a:t>10-01-2014</a:t>
            </a:fld>
            <a:endParaRPr lang="en-IN"/>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IN"/>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2B513E42-3FBC-4B4E-ACB5-4D6F57E3E7D4}" type="slidenum">
              <a:rPr lang="en-IN" smtClean="0"/>
              <a:t>‹#›</a:t>
            </a:fld>
            <a:endParaRPr lang="en-IN"/>
          </a:p>
        </p:txBody>
      </p:sp>
    </p:spTree>
    <p:extLst>
      <p:ext uri="{BB962C8B-B14F-4D97-AF65-F5344CB8AC3E}">
        <p14:creationId xmlns:p14="http://schemas.microsoft.com/office/powerpoint/2010/main" val="2219623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C99C187-B83F-4FCF-AA84-AFDEC937CBA2}" type="datetimeFigureOut">
              <a:rPr lang="en-IN" smtClean="0"/>
              <a:t>10-01-2014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B513E42-3FBC-4B4E-ACB5-4D6F57E3E7D4}" type="slidenum">
              <a:rPr lang="en-IN" smtClean="0"/>
              <a:t>‹#›</a:t>
            </a:fld>
            <a:endParaRPr lang="en-IN"/>
          </a:p>
        </p:txBody>
      </p:sp>
    </p:spTree>
    <p:extLst>
      <p:ext uri="{BB962C8B-B14F-4D97-AF65-F5344CB8AC3E}">
        <p14:creationId xmlns:p14="http://schemas.microsoft.com/office/powerpoint/2010/main" val="3878736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C99C187-B83F-4FCF-AA84-AFDEC937CBA2}" type="datetimeFigureOut">
              <a:rPr lang="en-IN" smtClean="0"/>
              <a:t>10-01-2014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2B513E42-3FBC-4B4E-ACB5-4D6F57E3E7D4}" type="slidenum">
              <a:rPr lang="en-IN" smtClean="0"/>
              <a:t>‹#›</a:t>
            </a:fld>
            <a:endParaRPr lang="en-IN"/>
          </a:p>
        </p:txBody>
      </p:sp>
    </p:spTree>
    <p:extLst>
      <p:ext uri="{BB962C8B-B14F-4D97-AF65-F5344CB8AC3E}">
        <p14:creationId xmlns:p14="http://schemas.microsoft.com/office/powerpoint/2010/main" val="3235785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C99C187-B83F-4FCF-AA84-AFDEC937CBA2}" type="datetimeFigureOut">
              <a:rPr lang="en-IN" smtClean="0"/>
              <a:t>10-01-2014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2B513E42-3FBC-4B4E-ACB5-4D6F57E3E7D4}" type="slidenum">
              <a:rPr lang="en-IN" smtClean="0"/>
              <a:t>‹#›</a:t>
            </a:fld>
            <a:endParaRPr lang="en-IN"/>
          </a:p>
        </p:txBody>
      </p:sp>
    </p:spTree>
    <p:extLst>
      <p:ext uri="{BB962C8B-B14F-4D97-AF65-F5344CB8AC3E}">
        <p14:creationId xmlns:p14="http://schemas.microsoft.com/office/powerpoint/2010/main" val="27593260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99C187-B83F-4FCF-AA84-AFDEC937CBA2}" type="datetimeFigureOut">
              <a:rPr lang="en-IN" smtClean="0"/>
              <a:t>10-01-2014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2B513E42-3FBC-4B4E-ACB5-4D6F57E3E7D4}" type="slidenum">
              <a:rPr lang="en-IN" smtClean="0"/>
              <a:t>‹#›</a:t>
            </a:fld>
            <a:endParaRPr lang="en-IN"/>
          </a:p>
        </p:txBody>
      </p:sp>
    </p:spTree>
    <p:extLst>
      <p:ext uri="{BB962C8B-B14F-4D97-AF65-F5344CB8AC3E}">
        <p14:creationId xmlns:p14="http://schemas.microsoft.com/office/powerpoint/2010/main" val="42658517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9C99C187-B83F-4FCF-AA84-AFDEC937CBA2}" type="datetimeFigureOut">
              <a:rPr lang="en-IN" smtClean="0"/>
              <a:t>10-01-2014</a:t>
            </a:fld>
            <a:endParaRPr lang="en-IN"/>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IN"/>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2B513E42-3FBC-4B4E-ACB5-4D6F57E3E7D4}" type="slidenum">
              <a:rPr lang="en-IN" smtClean="0"/>
              <a:t>‹#›</a:t>
            </a:fld>
            <a:endParaRPr lang="en-IN"/>
          </a:p>
        </p:txBody>
      </p:sp>
    </p:spTree>
    <p:extLst>
      <p:ext uri="{BB962C8B-B14F-4D97-AF65-F5344CB8AC3E}">
        <p14:creationId xmlns:p14="http://schemas.microsoft.com/office/powerpoint/2010/main" val="32777048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99C187-B83F-4FCF-AA84-AFDEC937CBA2}" type="datetimeFigureOut">
              <a:rPr lang="en-IN" smtClean="0"/>
              <a:t>10-01-2014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B513E42-3FBC-4B4E-ACB5-4D6F57E3E7D4}" type="slidenum">
              <a:rPr lang="en-IN" smtClean="0"/>
              <a:t>‹#›</a:t>
            </a:fld>
            <a:endParaRPr lang="en-IN"/>
          </a:p>
        </p:txBody>
      </p:sp>
    </p:spTree>
    <p:extLst>
      <p:ext uri="{BB962C8B-B14F-4D97-AF65-F5344CB8AC3E}">
        <p14:creationId xmlns:p14="http://schemas.microsoft.com/office/powerpoint/2010/main" val="23097589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9C99C187-B83F-4FCF-AA84-AFDEC937CBA2}" type="datetimeFigureOut">
              <a:rPr lang="en-IN" smtClean="0"/>
              <a:t>10-01-2014</a:t>
            </a:fld>
            <a:endParaRPr lang="en-IN"/>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IN"/>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2B513E42-3FBC-4B4E-ACB5-4D6F57E3E7D4}" type="slidenum">
              <a:rPr lang="en-IN" smtClean="0"/>
              <a:t>‹#›</a:t>
            </a:fld>
            <a:endParaRPr lang="en-IN"/>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364354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subTitle" idx="4294967295"/>
          </p:nvPr>
        </p:nvSpPr>
        <p:spPr>
          <a:xfrm>
            <a:off x="3657600" y="4343400"/>
            <a:ext cx="8534400" cy="1752600"/>
          </a:xfrm>
        </p:spPr>
        <p:txBody>
          <a:bodyPr/>
          <a:lstStyle/>
          <a:p>
            <a:pPr eaLnBrk="1" hangingPunct="1">
              <a:defRPr/>
            </a:pPr>
            <a:r>
              <a:rPr lang="en-US" sz="3200" dirty="0">
                <a:solidFill>
                  <a:schemeClr val="tx1"/>
                </a:solidFill>
                <a:latin typeface="Georgia" pitchFamily="18" charset="0"/>
              </a:rPr>
              <a:t>Strategic Implications</a:t>
            </a:r>
            <a:r>
              <a:rPr lang="en-US" sz="4800" dirty="0">
                <a:latin typeface="Franklin Gothic Heavy" pitchFamily="34" charset="0"/>
              </a:rPr>
              <a:t>.</a:t>
            </a:r>
          </a:p>
        </p:txBody>
      </p:sp>
      <p:pic>
        <p:nvPicPr>
          <p:cNvPr id="3076" name="Picture 7" descr="MPj03872730000[1]"/>
          <p:cNvPicPr>
            <a:picLocks noChangeAspect="1" noChangeArrowheads="1"/>
          </p:cNvPicPr>
          <p:nvPr/>
        </p:nvPicPr>
        <p:blipFill>
          <a:blip r:embed="rId2" cstate="print"/>
          <a:srcRect/>
          <a:stretch>
            <a:fillRect/>
          </a:stretch>
        </p:blipFill>
        <p:spPr bwMode="auto">
          <a:xfrm>
            <a:off x="914400" y="1066800"/>
            <a:ext cx="10363200" cy="2667000"/>
          </a:xfrm>
          <a:prstGeom prst="rect">
            <a:avLst/>
          </a:prstGeom>
          <a:noFill/>
          <a:ln w="9525">
            <a:noFill/>
            <a:miter lim="800000"/>
            <a:headEnd/>
            <a:tailEnd/>
          </a:ln>
        </p:spPr>
      </p:pic>
    </p:spTree>
    <p:extLst>
      <p:ext uri="{BB962C8B-B14F-4D97-AF65-F5344CB8AC3E}">
        <p14:creationId xmlns:p14="http://schemas.microsoft.com/office/powerpoint/2010/main" val="41246197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Need assessment</a:t>
            </a:r>
            <a:endParaRPr lang="en-IN" dirty="0"/>
          </a:p>
        </p:txBody>
      </p:sp>
      <p:sp>
        <p:nvSpPr>
          <p:cNvPr id="3" name="Content Placeholder 2"/>
          <p:cNvSpPr>
            <a:spLocks noGrp="1"/>
          </p:cNvSpPr>
          <p:nvPr>
            <p:ph idx="1"/>
          </p:nvPr>
        </p:nvSpPr>
        <p:spPr/>
        <p:txBody>
          <a:bodyPr/>
          <a:lstStyle/>
          <a:p>
            <a:r>
              <a:rPr lang="en-IN" dirty="0" smtClean="0"/>
              <a:t>It diagnoses present problems and future challenges to be met through training &amp; Development</a:t>
            </a:r>
          </a:p>
          <a:p>
            <a:r>
              <a:rPr lang="en-IN" dirty="0" smtClean="0"/>
              <a:t>It occurs at two levels :  Individual &amp; Group</a:t>
            </a:r>
          </a:p>
          <a:p>
            <a:r>
              <a:rPr lang="en-IN" dirty="0" smtClean="0"/>
              <a:t>An individual obviously needs training when his/her performance falls short of expectations ( KSA)</a:t>
            </a:r>
          </a:p>
          <a:p>
            <a:r>
              <a:rPr lang="en-IN" dirty="0" smtClean="0"/>
              <a:t>Technology changes fast and new technology demands new skills as it is necessary that the employee be trained to acquire new skills.</a:t>
            </a:r>
          </a:p>
          <a:p>
            <a:r>
              <a:rPr lang="en-IN" dirty="0" smtClean="0"/>
              <a:t>A group of employees need training when an organization decides to introduce a new line of products, sales personnel and production workers have to be trained to produce, sell and service the new products</a:t>
            </a:r>
            <a:endParaRPr lang="en-IN" dirty="0"/>
          </a:p>
        </p:txBody>
      </p:sp>
    </p:spTree>
    <p:extLst>
      <p:ext uri="{BB962C8B-B14F-4D97-AF65-F5344CB8AC3E}">
        <p14:creationId xmlns:p14="http://schemas.microsoft.com/office/powerpoint/2010/main" val="39017294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Designing &amp; development Phase</a:t>
            </a:r>
            <a:endParaRPr lang="en-IN" dirty="0"/>
          </a:p>
        </p:txBody>
      </p:sp>
      <p:sp>
        <p:nvSpPr>
          <p:cNvPr id="3" name="Content Placeholder 2"/>
          <p:cNvSpPr>
            <a:spLocks noGrp="1"/>
          </p:cNvSpPr>
          <p:nvPr>
            <p:ph idx="1"/>
          </p:nvPr>
        </p:nvSpPr>
        <p:spPr/>
        <p:txBody>
          <a:bodyPr>
            <a:normAutofit fontScale="92500" lnSpcReduction="10000"/>
          </a:bodyPr>
          <a:lstStyle/>
          <a:p>
            <a:r>
              <a:rPr lang="en-IN" dirty="0" smtClean="0"/>
              <a:t>Who participates in the training programme?</a:t>
            </a:r>
          </a:p>
          <a:p>
            <a:r>
              <a:rPr lang="en-IN" dirty="0" smtClean="0"/>
              <a:t>Who are the trainees?</a:t>
            </a:r>
          </a:p>
          <a:p>
            <a:pPr marL="0" indent="0">
              <a:buNone/>
            </a:pPr>
            <a:r>
              <a:rPr lang="en-IN" dirty="0"/>
              <a:t>	</a:t>
            </a:r>
            <a:r>
              <a:rPr lang="en-IN" dirty="0" smtClean="0"/>
              <a:t>Immediate supervisors</a:t>
            </a:r>
          </a:p>
          <a:p>
            <a:pPr marL="0" indent="0">
              <a:buNone/>
            </a:pPr>
            <a:r>
              <a:rPr lang="en-IN" dirty="0"/>
              <a:t>	</a:t>
            </a:r>
            <a:r>
              <a:rPr lang="en-IN" dirty="0" smtClean="0"/>
              <a:t>co-workers</a:t>
            </a:r>
          </a:p>
          <a:p>
            <a:pPr marL="0" indent="0">
              <a:buNone/>
            </a:pPr>
            <a:r>
              <a:rPr lang="en-IN" dirty="0"/>
              <a:t>	</a:t>
            </a:r>
            <a:r>
              <a:rPr lang="en-IN" dirty="0" smtClean="0"/>
              <a:t>Members of HR staff</a:t>
            </a:r>
          </a:p>
          <a:p>
            <a:pPr marL="0" indent="0">
              <a:buNone/>
            </a:pPr>
            <a:r>
              <a:rPr lang="en-IN" dirty="0"/>
              <a:t>	</a:t>
            </a:r>
            <a:r>
              <a:rPr lang="en-IN" dirty="0" smtClean="0"/>
              <a:t>Specialists in other parts of the company</a:t>
            </a:r>
          </a:p>
          <a:p>
            <a:pPr marL="0" indent="0">
              <a:buNone/>
            </a:pPr>
            <a:r>
              <a:rPr lang="en-IN" dirty="0"/>
              <a:t>	</a:t>
            </a:r>
            <a:r>
              <a:rPr lang="en-IN" dirty="0" smtClean="0"/>
              <a:t>Outside consultants</a:t>
            </a:r>
          </a:p>
          <a:p>
            <a:pPr marL="0" indent="0">
              <a:buNone/>
            </a:pPr>
            <a:r>
              <a:rPr lang="en-IN" dirty="0"/>
              <a:t>	</a:t>
            </a:r>
            <a:r>
              <a:rPr lang="en-IN" dirty="0" smtClean="0"/>
              <a:t>industry associations</a:t>
            </a:r>
          </a:p>
          <a:p>
            <a:pPr marL="0" indent="0">
              <a:buNone/>
            </a:pPr>
            <a:r>
              <a:rPr lang="en-IN" dirty="0"/>
              <a:t>	</a:t>
            </a:r>
            <a:r>
              <a:rPr lang="en-IN" dirty="0" smtClean="0"/>
              <a:t>Faculty members at universities</a:t>
            </a:r>
          </a:p>
          <a:p>
            <a:r>
              <a:rPr lang="en-IN" dirty="0" smtClean="0"/>
              <a:t>What should be the level of training?</a:t>
            </a:r>
            <a:endParaRPr lang="en-IN" dirty="0"/>
          </a:p>
        </p:txBody>
      </p:sp>
    </p:spTree>
    <p:extLst>
      <p:ext uri="{BB962C8B-B14F-4D97-AF65-F5344CB8AC3E}">
        <p14:creationId xmlns:p14="http://schemas.microsoft.com/office/powerpoint/2010/main" val="10355156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Implementation phase</a:t>
            </a:r>
            <a:endParaRPr lang="en-IN" dirty="0"/>
          </a:p>
        </p:txBody>
      </p:sp>
      <p:sp>
        <p:nvSpPr>
          <p:cNvPr id="3" name="Content Placeholder 2"/>
          <p:cNvSpPr>
            <a:spLocks noGrp="1"/>
          </p:cNvSpPr>
          <p:nvPr>
            <p:ph idx="1"/>
          </p:nvPr>
        </p:nvSpPr>
        <p:spPr/>
        <p:txBody>
          <a:bodyPr/>
          <a:lstStyle/>
          <a:p>
            <a:r>
              <a:rPr lang="en-IN" dirty="0" smtClean="0"/>
              <a:t>Deciding the location and organizing training &amp; other facilities</a:t>
            </a:r>
          </a:p>
          <a:p>
            <a:r>
              <a:rPr lang="en-IN" dirty="0" smtClean="0"/>
              <a:t>Scheduling the training programme</a:t>
            </a:r>
          </a:p>
          <a:p>
            <a:r>
              <a:rPr lang="en-IN" dirty="0" smtClean="0"/>
              <a:t>Conducting the programme</a:t>
            </a:r>
          </a:p>
          <a:p>
            <a:r>
              <a:rPr lang="en-IN" dirty="0" smtClean="0"/>
              <a:t>Monitoring the progress of trainees</a:t>
            </a:r>
            <a:endParaRPr lang="en-IN" dirty="0"/>
          </a:p>
        </p:txBody>
      </p:sp>
    </p:spTree>
    <p:extLst>
      <p:ext uri="{BB962C8B-B14F-4D97-AF65-F5344CB8AC3E}">
        <p14:creationId xmlns:p14="http://schemas.microsoft.com/office/powerpoint/2010/main" val="28138964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Evaluation phase</a:t>
            </a:r>
            <a:endParaRPr lang="en-IN" dirty="0"/>
          </a:p>
        </p:txBody>
      </p:sp>
      <p:sp>
        <p:nvSpPr>
          <p:cNvPr id="3" name="Content Placeholder 2"/>
          <p:cNvSpPr>
            <a:spLocks noGrp="1"/>
          </p:cNvSpPr>
          <p:nvPr>
            <p:ph idx="1"/>
          </p:nvPr>
        </p:nvSpPr>
        <p:spPr/>
        <p:txBody>
          <a:bodyPr/>
          <a:lstStyle/>
          <a:p>
            <a:endParaRPr lang="en-IN" dirty="0" smtClean="0"/>
          </a:p>
          <a:p>
            <a:endParaRPr lang="en-IN" dirty="0"/>
          </a:p>
          <a:p>
            <a:r>
              <a:rPr lang="en-IN" sz="2400" dirty="0" smtClean="0"/>
              <a:t>It must be continuous and specific</a:t>
            </a:r>
          </a:p>
          <a:p>
            <a:r>
              <a:rPr lang="en-IN" sz="2400" dirty="0" smtClean="0"/>
              <a:t>It provides the means and focus for trainers</a:t>
            </a:r>
          </a:p>
          <a:p>
            <a:r>
              <a:rPr lang="en-IN" sz="2400" dirty="0" smtClean="0"/>
              <a:t>It is based on the objectives and standards</a:t>
            </a:r>
          </a:p>
          <a:p>
            <a:endParaRPr lang="en-IN" dirty="0" smtClean="0"/>
          </a:p>
          <a:p>
            <a:endParaRPr lang="en-IN" dirty="0"/>
          </a:p>
          <a:p>
            <a:endParaRPr lang="en-IN" dirty="0" smtClean="0"/>
          </a:p>
          <a:p>
            <a:endParaRPr lang="en-IN" dirty="0"/>
          </a:p>
        </p:txBody>
      </p:sp>
    </p:spTree>
    <p:extLst>
      <p:ext uri="{BB962C8B-B14F-4D97-AF65-F5344CB8AC3E}">
        <p14:creationId xmlns:p14="http://schemas.microsoft.com/office/powerpoint/2010/main" val="13670476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377685" y="237017"/>
            <a:ext cx="10972800" cy="1143000"/>
          </a:xfrm>
        </p:spPr>
        <p:txBody>
          <a:bodyPr>
            <a:normAutofit/>
          </a:bodyPr>
          <a:lstStyle/>
          <a:p>
            <a:pPr>
              <a:defRPr/>
            </a:pPr>
            <a:r>
              <a:rPr lang="en-US" sz="3200" dirty="0">
                <a:solidFill>
                  <a:schemeClr val="accent1">
                    <a:lumMod val="50000"/>
                    <a:lumOff val="50000"/>
                  </a:schemeClr>
                </a:solidFill>
                <a:latin typeface="Georgia" pitchFamily="18" charset="0"/>
              </a:rPr>
              <a:t>Training Need Analysis</a:t>
            </a:r>
            <a:endParaRPr lang="en-IN" sz="3200" dirty="0">
              <a:solidFill>
                <a:schemeClr val="accent1">
                  <a:lumMod val="50000"/>
                  <a:lumOff val="50000"/>
                </a:schemeClr>
              </a:solidFill>
              <a:latin typeface="Georgia" pitchFamily="18" charset="0"/>
            </a:endParaRPr>
          </a:p>
        </p:txBody>
      </p:sp>
      <p:sp>
        <p:nvSpPr>
          <p:cNvPr id="4" name="Striped Right Arrow 3"/>
          <p:cNvSpPr/>
          <p:nvPr/>
        </p:nvSpPr>
        <p:spPr bwMode="auto">
          <a:xfrm>
            <a:off x="812800" y="3276600"/>
            <a:ext cx="2133600" cy="1143000"/>
          </a:xfrm>
          <a:prstGeom prst="stripedRightArrow">
            <a:avLst/>
          </a:prstGeom>
          <a:solidFill>
            <a:schemeClr val="accent1"/>
          </a:solidFill>
          <a:ln w="9525" cap="flat" cmpd="sng" algn="ctr">
            <a:solidFill>
              <a:schemeClr val="tx1"/>
            </a:solidFill>
            <a:prstDash val="solid"/>
            <a:round/>
            <a:headEnd type="none" w="med" len="med"/>
            <a:tailEnd type="none" w="med" len="med"/>
          </a:ln>
          <a:effectLst/>
        </p:spPr>
        <p:txBody>
          <a:bodyPr/>
          <a:lstStyle/>
          <a:p>
            <a:pPr>
              <a:defRPr/>
            </a:pPr>
            <a:r>
              <a:rPr lang="en-US" sz="2400" b="1" dirty="0">
                <a:solidFill>
                  <a:schemeClr val="bg1"/>
                </a:solidFill>
              </a:rPr>
              <a:t>Trigger</a:t>
            </a:r>
            <a:endParaRPr lang="en-IN" sz="2400" b="1" dirty="0">
              <a:solidFill>
                <a:schemeClr val="bg1"/>
              </a:solidFill>
            </a:endParaRPr>
          </a:p>
        </p:txBody>
      </p:sp>
      <p:sp>
        <p:nvSpPr>
          <p:cNvPr id="5" name="Rectangle 4"/>
          <p:cNvSpPr/>
          <p:nvPr/>
        </p:nvSpPr>
        <p:spPr bwMode="auto">
          <a:xfrm>
            <a:off x="3556000" y="1508787"/>
            <a:ext cx="3308085" cy="1728192"/>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a:lstStyle/>
          <a:p>
            <a:pPr>
              <a:defRPr/>
            </a:pPr>
            <a:r>
              <a:rPr lang="en-US" sz="2400" dirty="0">
                <a:solidFill>
                  <a:schemeClr val="bg1"/>
                </a:solidFill>
              </a:rPr>
              <a:t>  </a:t>
            </a:r>
          </a:p>
          <a:p>
            <a:pPr>
              <a:defRPr/>
            </a:pPr>
            <a:r>
              <a:rPr lang="en-US" sz="3200" dirty="0">
                <a:solidFill>
                  <a:schemeClr val="bg1"/>
                </a:solidFill>
              </a:rPr>
              <a:t>  </a:t>
            </a:r>
            <a:r>
              <a:rPr lang="en-US" sz="3200" b="1" dirty="0">
                <a:solidFill>
                  <a:schemeClr val="bg1"/>
                </a:solidFill>
              </a:rPr>
              <a:t>Organizational </a:t>
            </a:r>
          </a:p>
          <a:p>
            <a:pPr>
              <a:defRPr/>
            </a:pPr>
            <a:r>
              <a:rPr lang="en-US" sz="3200" b="1" dirty="0">
                <a:solidFill>
                  <a:schemeClr val="bg1"/>
                </a:solidFill>
              </a:rPr>
              <a:t>      Analysis</a:t>
            </a:r>
            <a:endParaRPr lang="en-IN" sz="3200" b="1" dirty="0">
              <a:solidFill>
                <a:schemeClr val="bg1"/>
              </a:solidFill>
            </a:endParaRPr>
          </a:p>
        </p:txBody>
      </p:sp>
      <p:sp>
        <p:nvSpPr>
          <p:cNvPr id="6" name="Rectangle 5"/>
          <p:cNvSpPr/>
          <p:nvPr/>
        </p:nvSpPr>
        <p:spPr bwMode="auto">
          <a:xfrm>
            <a:off x="3503712" y="3276600"/>
            <a:ext cx="2976331" cy="1400539"/>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a:lstStyle/>
          <a:p>
            <a:pPr>
              <a:defRPr/>
            </a:pPr>
            <a:r>
              <a:rPr lang="en-US" sz="2400" dirty="0">
                <a:solidFill>
                  <a:schemeClr val="bg1"/>
                </a:solidFill>
              </a:rPr>
              <a:t>          </a:t>
            </a:r>
          </a:p>
          <a:p>
            <a:pPr>
              <a:defRPr/>
            </a:pPr>
            <a:r>
              <a:rPr lang="en-US" sz="2400" b="1" dirty="0">
                <a:solidFill>
                  <a:schemeClr val="bg1"/>
                </a:solidFill>
              </a:rPr>
              <a:t>           </a:t>
            </a:r>
            <a:r>
              <a:rPr lang="en-US" sz="3200" b="1" dirty="0">
                <a:solidFill>
                  <a:schemeClr val="bg1"/>
                </a:solidFill>
                <a:latin typeface="Georgia" pitchFamily="18" charset="0"/>
              </a:rPr>
              <a:t>Task</a:t>
            </a:r>
          </a:p>
          <a:p>
            <a:pPr>
              <a:defRPr/>
            </a:pPr>
            <a:r>
              <a:rPr lang="en-US" sz="3200" b="1" dirty="0">
                <a:solidFill>
                  <a:schemeClr val="bg1"/>
                </a:solidFill>
                <a:latin typeface="Georgia" pitchFamily="18" charset="0"/>
              </a:rPr>
              <a:t>        Analysis</a:t>
            </a:r>
            <a:endParaRPr lang="en-IN" sz="3200" b="1" dirty="0">
              <a:solidFill>
                <a:schemeClr val="bg1"/>
              </a:solidFill>
              <a:latin typeface="Georgia" pitchFamily="18" charset="0"/>
            </a:endParaRPr>
          </a:p>
        </p:txBody>
      </p:sp>
      <p:sp>
        <p:nvSpPr>
          <p:cNvPr id="7" name="Rectangle 6"/>
          <p:cNvSpPr/>
          <p:nvPr/>
        </p:nvSpPr>
        <p:spPr bwMode="auto">
          <a:xfrm>
            <a:off x="3556000" y="4876800"/>
            <a:ext cx="2540000" cy="1336509"/>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a:lstStyle/>
          <a:p>
            <a:pPr>
              <a:defRPr/>
            </a:pPr>
            <a:r>
              <a:rPr lang="en-US" sz="2400" dirty="0">
                <a:solidFill>
                  <a:schemeClr val="bg1"/>
                </a:solidFill>
              </a:rPr>
              <a:t>          </a:t>
            </a:r>
          </a:p>
          <a:p>
            <a:pPr>
              <a:defRPr/>
            </a:pPr>
            <a:r>
              <a:rPr lang="en-US" sz="2400" b="1" dirty="0">
                <a:solidFill>
                  <a:schemeClr val="bg1"/>
                </a:solidFill>
              </a:rPr>
              <a:t>        Person </a:t>
            </a:r>
          </a:p>
          <a:p>
            <a:pPr>
              <a:defRPr/>
            </a:pPr>
            <a:r>
              <a:rPr lang="en-US" sz="2400" b="1" dirty="0">
                <a:solidFill>
                  <a:schemeClr val="bg1"/>
                </a:solidFill>
              </a:rPr>
              <a:t>       Analysis</a:t>
            </a:r>
            <a:endParaRPr lang="en-IN" sz="2400" b="1" dirty="0">
              <a:solidFill>
                <a:schemeClr val="bg1"/>
              </a:solidFill>
            </a:endParaRPr>
          </a:p>
        </p:txBody>
      </p:sp>
      <p:sp>
        <p:nvSpPr>
          <p:cNvPr id="9" name="Rounded Rectangle 8"/>
          <p:cNvSpPr/>
          <p:nvPr/>
        </p:nvSpPr>
        <p:spPr bwMode="auto">
          <a:xfrm>
            <a:off x="7010400" y="3200400"/>
            <a:ext cx="2133600" cy="144780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a:lstStyle/>
          <a:p>
            <a:pPr>
              <a:defRPr/>
            </a:pPr>
            <a:endParaRPr lang="en-US" sz="2400" dirty="0">
              <a:solidFill>
                <a:schemeClr val="bg1"/>
              </a:solidFill>
            </a:endParaRPr>
          </a:p>
          <a:p>
            <a:pPr>
              <a:defRPr/>
            </a:pPr>
            <a:r>
              <a:rPr lang="en-US" sz="2400" b="1" dirty="0">
                <a:solidFill>
                  <a:schemeClr val="bg1"/>
                </a:solidFill>
              </a:rPr>
              <a:t>Performance    Gap</a:t>
            </a:r>
            <a:endParaRPr lang="en-IN" sz="2400" b="1" dirty="0">
              <a:solidFill>
                <a:schemeClr val="bg1"/>
              </a:solidFill>
            </a:endParaRPr>
          </a:p>
        </p:txBody>
      </p:sp>
      <p:sp>
        <p:nvSpPr>
          <p:cNvPr id="10" name="Rectangle 9"/>
          <p:cNvSpPr/>
          <p:nvPr/>
        </p:nvSpPr>
        <p:spPr bwMode="auto">
          <a:xfrm>
            <a:off x="9753600" y="1981200"/>
            <a:ext cx="2235200" cy="14478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a:lstStyle/>
          <a:p>
            <a:pPr>
              <a:defRPr/>
            </a:pPr>
            <a:r>
              <a:rPr lang="en-US" sz="2400" dirty="0">
                <a:solidFill>
                  <a:schemeClr val="bg1"/>
                </a:solidFill>
              </a:rPr>
              <a:t>    </a:t>
            </a:r>
          </a:p>
          <a:p>
            <a:pPr>
              <a:defRPr/>
            </a:pPr>
            <a:r>
              <a:rPr lang="en-US" sz="2400" b="1" dirty="0">
                <a:solidFill>
                  <a:schemeClr val="bg1"/>
                </a:solidFill>
              </a:rPr>
              <a:t>    </a:t>
            </a:r>
            <a:r>
              <a:rPr lang="en-US" sz="2400" dirty="0">
                <a:solidFill>
                  <a:schemeClr val="bg1"/>
                </a:solidFill>
              </a:rPr>
              <a:t>Training </a:t>
            </a:r>
          </a:p>
          <a:p>
            <a:pPr>
              <a:defRPr/>
            </a:pPr>
            <a:r>
              <a:rPr lang="en-US" sz="2400" dirty="0">
                <a:solidFill>
                  <a:schemeClr val="bg1"/>
                </a:solidFill>
              </a:rPr>
              <a:t>      Needs</a:t>
            </a:r>
            <a:endParaRPr lang="en-IN" sz="2400" dirty="0">
              <a:solidFill>
                <a:schemeClr val="bg1"/>
              </a:solidFill>
            </a:endParaRPr>
          </a:p>
        </p:txBody>
      </p:sp>
      <p:sp>
        <p:nvSpPr>
          <p:cNvPr id="11" name="Rectangle 10"/>
          <p:cNvSpPr/>
          <p:nvPr/>
        </p:nvSpPr>
        <p:spPr bwMode="auto">
          <a:xfrm>
            <a:off x="9686249" y="4959757"/>
            <a:ext cx="2235200" cy="1260309"/>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a:lstStyle/>
          <a:p>
            <a:pPr>
              <a:defRPr/>
            </a:pPr>
            <a:endParaRPr lang="en-US" sz="2400" dirty="0">
              <a:solidFill>
                <a:schemeClr val="bg1"/>
              </a:solidFill>
            </a:endParaRPr>
          </a:p>
          <a:p>
            <a:pPr>
              <a:defRPr/>
            </a:pPr>
            <a:r>
              <a:rPr lang="en-US" sz="2400" b="1" dirty="0">
                <a:solidFill>
                  <a:schemeClr val="bg1"/>
                </a:solidFill>
              </a:rPr>
              <a:t>Non-Training</a:t>
            </a:r>
          </a:p>
          <a:p>
            <a:pPr>
              <a:defRPr/>
            </a:pPr>
            <a:r>
              <a:rPr lang="en-US" sz="2400" b="1" dirty="0">
                <a:solidFill>
                  <a:schemeClr val="bg1"/>
                </a:solidFill>
              </a:rPr>
              <a:t>Needs</a:t>
            </a:r>
            <a:endParaRPr lang="en-IN" sz="2400" b="1" dirty="0">
              <a:solidFill>
                <a:schemeClr val="bg1"/>
              </a:solidFill>
            </a:endParaRPr>
          </a:p>
        </p:txBody>
      </p:sp>
      <p:sp>
        <p:nvSpPr>
          <p:cNvPr id="12" name="Down Arrow 11"/>
          <p:cNvSpPr>
            <a:spLocks noChangeArrowheads="1"/>
          </p:cNvSpPr>
          <p:nvPr/>
        </p:nvSpPr>
        <p:spPr bwMode="auto">
          <a:xfrm>
            <a:off x="4673600" y="3084579"/>
            <a:ext cx="203200" cy="228600"/>
          </a:xfrm>
          <a:prstGeom prst="downArrow">
            <a:avLst>
              <a:gd name="adj1" fmla="val 50000"/>
              <a:gd name="adj2" fmla="val 50000"/>
            </a:avLst>
          </a:prstGeom>
          <a:solidFill>
            <a:schemeClr val="accent1"/>
          </a:solidFill>
          <a:ln w="9525" algn="ctr">
            <a:solidFill>
              <a:schemeClr val="tx1"/>
            </a:solidFill>
            <a:round/>
            <a:headEnd/>
            <a:tailEnd/>
          </a:ln>
        </p:spPr>
        <p:txBody>
          <a:bodyPr/>
          <a:lstStyle/>
          <a:p>
            <a:endParaRPr lang="en-IN" sz="2400">
              <a:solidFill>
                <a:schemeClr val="bg1"/>
              </a:solidFill>
            </a:endParaRPr>
          </a:p>
        </p:txBody>
      </p:sp>
      <p:sp>
        <p:nvSpPr>
          <p:cNvPr id="14" name="Down Arrow 13"/>
          <p:cNvSpPr>
            <a:spLocks noChangeArrowheads="1"/>
          </p:cNvSpPr>
          <p:nvPr/>
        </p:nvSpPr>
        <p:spPr bwMode="auto">
          <a:xfrm>
            <a:off x="4673600" y="4645357"/>
            <a:ext cx="203200" cy="228600"/>
          </a:xfrm>
          <a:prstGeom prst="downArrow">
            <a:avLst>
              <a:gd name="adj1" fmla="val 50000"/>
              <a:gd name="adj2" fmla="val 50000"/>
            </a:avLst>
          </a:prstGeom>
          <a:solidFill>
            <a:schemeClr val="accent1"/>
          </a:solidFill>
          <a:ln w="9525" algn="ctr">
            <a:solidFill>
              <a:schemeClr val="tx1"/>
            </a:solidFill>
            <a:round/>
            <a:headEnd/>
            <a:tailEnd/>
          </a:ln>
        </p:spPr>
        <p:txBody>
          <a:bodyPr/>
          <a:lstStyle/>
          <a:p>
            <a:endParaRPr lang="en-IN" sz="2400">
              <a:solidFill>
                <a:schemeClr val="bg1"/>
              </a:solidFill>
            </a:endParaRPr>
          </a:p>
        </p:txBody>
      </p:sp>
      <p:cxnSp>
        <p:nvCxnSpPr>
          <p:cNvPr id="16" name="Straight Connector 15"/>
          <p:cNvCxnSpPr>
            <a:cxnSpLocks noChangeShapeType="1"/>
          </p:cNvCxnSpPr>
          <p:nvPr/>
        </p:nvCxnSpPr>
        <p:spPr bwMode="auto">
          <a:xfrm>
            <a:off x="3149600" y="2362200"/>
            <a:ext cx="0" cy="3124200"/>
          </a:xfrm>
          <a:prstGeom prst="line">
            <a:avLst/>
          </a:prstGeom>
          <a:noFill/>
          <a:ln w="9525" algn="ctr">
            <a:solidFill>
              <a:schemeClr val="tx1"/>
            </a:solidFill>
            <a:round/>
            <a:headEnd/>
            <a:tailEnd/>
          </a:ln>
        </p:spPr>
      </p:cxnSp>
      <p:cxnSp>
        <p:nvCxnSpPr>
          <p:cNvPr id="18" name="Straight Arrow Connector 17"/>
          <p:cNvCxnSpPr>
            <a:cxnSpLocks noChangeShapeType="1"/>
            <a:endCxn id="5" idx="1"/>
          </p:cNvCxnSpPr>
          <p:nvPr/>
        </p:nvCxnSpPr>
        <p:spPr bwMode="auto">
          <a:xfrm>
            <a:off x="3149600" y="2362200"/>
            <a:ext cx="406400" cy="10683"/>
          </a:xfrm>
          <a:prstGeom prst="straightConnector1">
            <a:avLst/>
          </a:prstGeom>
          <a:noFill/>
          <a:ln w="9525" algn="ctr">
            <a:solidFill>
              <a:schemeClr val="tx1"/>
            </a:solidFill>
            <a:round/>
            <a:headEnd/>
            <a:tailEnd type="arrow" w="med" len="med"/>
          </a:ln>
        </p:spPr>
      </p:cxnSp>
      <p:cxnSp>
        <p:nvCxnSpPr>
          <p:cNvPr id="21" name="Straight Arrow Connector 20"/>
          <p:cNvCxnSpPr>
            <a:cxnSpLocks noChangeShapeType="1"/>
            <a:endCxn id="6" idx="1"/>
          </p:cNvCxnSpPr>
          <p:nvPr/>
        </p:nvCxnSpPr>
        <p:spPr bwMode="auto">
          <a:xfrm>
            <a:off x="3149600" y="3810000"/>
            <a:ext cx="354112" cy="166869"/>
          </a:xfrm>
          <a:prstGeom prst="straightConnector1">
            <a:avLst/>
          </a:prstGeom>
          <a:noFill/>
          <a:ln w="9525" algn="ctr">
            <a:solidFill>
              <a:schemeClr val="tx1"/>
            </a:solidFill>
            <a:round/>
            <a:headEnd/>
            <a:tailEnd type="arrow" w="med" len="med"/>
          </a:ln>
        </p:spPr>
      </p:cxnSp>
      <p:cxnSp>
        <p:nvCxnSpPr>
          <p:cNvPr id="25" name="Straight Arrow Connector 24"/>
          <p:cNvCxnSpPr>
            <a:cxnSpLocks noChangeShapeType="1"/>
          </p:cNvCxnSpPr>
          <p:nvPr/>
        </p:nvCxnSpPr>
        <p:spPr bwMode="auto">
          <a:xfrm>
            <a:off x="3149600" y="5486400"/>
            <a:ext cx="406400" cy="0"/>
          </a:xfrm>
          <a:prstGeom prst="straightConnector1">
            <a:avLst/>
          </a:prstGeom>
          <a:noFill/>
          <a:ln w="9525" algn="ctr">
            <a:solidFill>
              <a:schemeClr val="tx1"/>
            </a:solidFill>
            <a:round/>
            <a:headEnd/>
            <a:tailEnd type="arrow" w="med" len="med"/>
          </a:ln>
        </p:spPr>
      </p:cxnSp>
      <p:sp>
        <p:nvSpPr>
          <p:cNvPr id="27" name="Right Arrow 26"/>
          <p:cNvSpPr>
            <a:spLocks noChangeArrowheads="1"/>
          </p:cNvSpPr>
          <p:nvPr/>
        </p:nvSpPr>
        <p:spPr bwMode="auto">
          <a:xfrm rot="1853419">
            <a:off x="6400800" y="2895600"/>
            <a:ext cx="609600" cy="228600"/>
          </a:xfrm>
          <a:prstGeom prst="rightArrow">
            <a:avLst>
              <a:gd name="adj1" fmla="val 50000"/>
              <a:gd name="adj2" fmla="val 50000"/>
            </a:avLst>
          </a:prstGeom>
          <a:solidFill>
            <a:schemeClr val="accent1"/>
          </a:solidFill>
          <a:ln w="9525" algn="ctr">
            <a:solidFill>
              <a:schemeClr val="tx1"/>
            </a:solidFill>
            <a:round/>
            <a:headEnd/>
            <a:tailEnd/>
          </a:ln>
        </p:spPr>
        <p:txBody>
          <a:bodyPr/>
          <a:lstStyle/>
          <a:p>
            <a:endParaRPr lang="en-IN" sz="2400">
              <a:solidFill>
                <a:schemeClr val="bg1"/>
              </a:solidFill>
            </a:endParaRPr>
          </a:p>
        </p:txBody>
      </p:sp>
      <p:sp>
        <p:nvSpPr>
          <p:cNvPr id="29" name="Right Arrow 28"/>
          <p:cNvSpPr>
            <a:spLocks noChangeArrowheads="1"/>
          </p:cNvSpPr>
          <p:nvPr/>
        </p:nvSpPr>
        <p:spPr bwMode="auto">
          <a:xfrm rot="-2436364">
            <a:off x="6527800" y="4845049"/>
            <a:ext cx="609600" cy="228600"/>
          </a:xfrm>
          <a:prstGeom prst="rightArrow">
            <a:avLst>
              <a:gd name="adj1" fmla="val 50000"/>
              <a:gd name="adj2" fmla="val 50000"/>
            </a:avLst>
          </a:prstGeom>
          <a:solidFill>
            <a:schemeClr val="accent1"/>
          </a:solidFill>
          <a:ln w="9525" algn="ctr">
            <a:solidFill>
              <a:schemeClr val="tx1"/>
            </a:solidFill>
            <a:round/>
            <a:headEnd/>
            <a:tailEnd/>
          </a:ln>
        </p:spPr>
        <p:txBody>
          <a:bodyPr/>
          <a:lstStyle/>
          <a:p>
            <a:endParaRPr lang="en-IN" sz="2400">
              <a:solidFill>
                <a:schemeClr val="bg1"/>
              </a:solidFill>
            </a:endParaRPr>
          </a:p>
        </p:txBody>
      </p:sp>
      <p:sp>
        <p:nvSpPr>
          <p:cNvPr id="30" name="Right Arrow 29"/>
          <p:cNvSpPr>
            <a:spLocks noChangeArrowheads="1"/>
          </p:cNvSpPr>
          <p:nvPr/>
        </p:nvSpPr>
        <p:spPr bwMode="auto">
          <a:xfrm>
            <a:off x="6502400" y="3810000"/>
            <a:ext cx="508000" cy="228600"/>
          </a:xfrm>
          <a:prstGeom prst="rightArrow">
            <a:avLst>
              <a:gd name="adj1" fmla="val 50000"/>
              <a:gd name="adj2" fmla="val 50000"/>
            </a:avLst>
          </a:prstGeom>
          <a:solidFill>
            <a:schemeClr val="accent1"/>
          </a:solidFill>
          <a:ln w="9525" algn="ctr">
            <a:solidFill>
              <a:schemeClr val="tx1"/>
            </a:solidFill>
            <a:round/>
            <a:headEnd/>
            <a:tailEnd/>
          </a:ln>
        </p:spPr>
        <p:txBody>
          <a:bodyPr/>
          <a:lstStyle/>
          <a:p>
            <a:endParaRPr lang="en-IN" sz="2400">
              <a:solidFill>
                <a:schemeClr val="bg1"/>
              </a:solidFill>
            </a:endParaRPr>
          </a:p>
        </p:txBody>
      </p:sp>
      <p:sp>
        <p:nvSpPr>
          <p:cNvPr id="31" name="Right Arrow 30"/>
          <p:cNvSpPr>
            <a:spLocks noChangeArrowheads="1"/>
          </p:cNvSpPr>
          <p:nvPr/>
        </p:nvSpPr>
        <p:spPr bwMode="auto">
          <a:xfrm rot="-2222346">
            <a:off x="9184217" y="2987675"/>
            <a:ext cx="508000" cy="228600"/>
          </a:xfrm>
          <a:prstGeom prst="rightArrow">
            <a:avLst>
              <a:gd name="adj1" fmla="val 50000"/>
              <a:gd name="adj2" fmla="val 50000"/>
            </a:avLst>
          </a:prstGeom>
          <a:solidFill>
            <a:schemeClr val="accent1"/>
          </a:solidFill>
          <a:ln w="9525" algn="ctr">
            <a:solidFill>
              <a:schemeClr val="tx1"/>
            </a:solidFill>
            <a:round/>
            <a:headEnd/>
            <a:tailEnd/>
          </a:ln>
        </p:spPr>
        <p:txBody>
          <a:bodyPr/>
          <a:lstStyle/>
          <a:p>
            <a:endParaRPr lang="en-IN" sz="2400">
              <a:solidFill>
                <a:schemeClr val="bg1"/>
              </a:solidFill>
            </a:endParaRPr>
          </a:p>
        </p:txBody>
      </p:sp>
      <p:sp>
        <p:nvSpPr>
          <p:cNvPr id="32" name="Right Arrow 31"/>
          <p:cNvSpPr>
            <a:spLocks noChangeArrowheads="1"/>
          </p:cNvSpPr>
          <p:nvPr/>
        </p:nvSpPr>
        <p:spPr bwMode="auto">
          <a:xfrm rot="2470210">
            <a:off x="9283700" y="4668839"/>
            <a:ext cx="508000" cy="228600"/>
          </a:xfrm>
          <a:prstGeom prst="rightArrow">
            <a:avLst>
              <a:gd name="adj1" fmla="val 50000"/>
              <a:gd name="adj2" fmla="val 50000"/>
            </a:avLst>
          </a:prstGeom>
          <a:solidFill>
            <a:schemeClr val="accent1"/>
          </a:solidFill>
          <a:ln w="9525" algn="ctr">
            <a:solidFill>
              <a:schemeClr val="tx1"/>
            </a:solidFill>
            <a:round/>
            <a:headEnd/>
            <a:tailEnd/>
          </a:ln>
        </p:spPr>
        <p:txBody>
          <a:bodyPr/>
          <a:lstStyle/>
          <a:p>
            <a:endParaRPr lang="en-IN" sz="2400">
              <a:solidFill>
                <a:schemeClr val="bg1"/>
              </a:solidFill>
            </a:endParaRPr>
          </a:p>
        </p:txBody>
      </p:sp>
    </p:spTree>
    <p:extLst>
      <p:ext uri="{BB962C8B-B14F-4D97-AF65-F5344CB8AC3E}">
        <p14:creationId xmlns:p14="http://schemas.microsoft.com/office/powerpoint/2010/main" val="915063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blinds(horizontal)">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blinds(horizontal)">
                                      <p:cBhvr>
                                        <p:cTn id="17" dur="500"/>
                                        <p:tgtEl>
                                          <p:spTgt spid="18"/>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blinds(horizontal)">
                                      <p:cBhvr>
                                        <p:cTn id="22" dur="500"/>
                                        <p:tgtEl>
                                          <p:spTgt spid="21"/>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5"/>
                                        </p:tgtEl>
                                        <p:attrNameLst>
                                          <p:attrName>style.visibility</p:attrName>
                                        </p:attrNameLst>
                                      </p:cBhvr>
                                      <p:to>
                                        <p:strVal val="visible"/>
                                      </p:to>
                                    </p:set>
                                    <p:animEffect transition="in" filter="blinds(horizontal)">
                                      <p:cBhvr>
                                        <p:cTn id="27" dur="500"/>
                                        <p:tgtEl>
                                          <p:spTgt spid="25"/>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blinds(horizontal)">
                                      <p:cBhvr>
                                        <p:cTn id="32" dur="500"/>
                                        <p:tgtEl>
                                          <p:spTgt spid="5"/>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blinds(horizontal)">
                                      <p:cBhvr>
                                        <p:cTn id="37" dur="500"/>
                                        <p:tgtEl>
                                          <p:spTgt spid="6"/>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blinds(horizontal)">
                                      <p:cBhvr>
                                        <p:cTn id="42" dur="500"/>
                                        <p:tgtEl>
                                          <p:spTgt spid="7"/>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blinds(horizontal)">
                                      <p:cBhvr>
                                        <p:cTn id="47" dur="500"/>
                                        <p:tgtEl>
                                          <p:spTgt spid="12"/>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14"/>
                                        </p:tgtEl>
                                        <p:attrNameLst>
                                          <p:attrName>style.visibility</p:attrName>
                                        </p:attrNameLst>
                                      </p:cBhvr>
                                      <p:to>
                                        <p:strVal val="visible"/>
                                      </p:to>
                                    </p:set>
                                    <p:animEffect transition="in" filter="blinds(horizontal)">
                                      <p:cBhvr>
                                        <p:cTn id="52" dur="500"/>
                                        <p:tgtEl>
                                          <p:spTgt spid="14"/>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27"/>
                                        </p:tgtEl>
                                        <p:attrNameLst>
                                          <p:attrName>style.visibility</p:attrName>
                                        </p:attrNameLst>
                                      </p:cBhvr>
                                      <p:to>
                                        <p:strVal val="visible"/>
                                      </p:to>
                                    </p:set>
                                    <p:animEffect transition="in" filter="blinds(horizontal)">
                                      <p:cBhvr>
                                        <p:cTn id="57" dur="500"/>
                                        <p:tgtEl>
                                          <p:spTgt spid="27"/>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30"/>
                                        </p:tgtEl>
                                        <p:attrNameLst>
                                          <p:attrName>style.visibility</p:attrName>
                                        </p:attrNameLst>
                                      </p:cBhvr>
                                      <p:to>
                                        <p:strVal val="visible"/>
                                      </p:to>
                                    </p:set>
                                    <p:animEffect transition="in" filter="blinds(horizontal)">
                                      <p:cBhvr>
                                        <p:cTn id="62" dur="500"/>
                                        <p:tgtEl>
                                          <p:spTgt spid="30"/>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grpId="0" nodeType="clickEffect">
                                  <p:stCondLst>
                                    <p:cond delay="0"/>
                                  </p:stCondLst>
                                  <p:childTnLst>
                                    <p:set>
                                      <p:cBhvr>
                                        <p:cTn id="66" dur="1" fill="hold">
                                          <p:stCondLst>
                                            <p:cond delay="0"/>
                                          </p:stCondLst>
                                        </p:cTn>
                                        <p:tgtEl>
                                          <p:spTgt spid="29"/>
                                        </p:tgtEl>
                                        <p:attrNameLst>
                                          <p:attrName>style.visibility</p:attrName>
                                        </p:attrNameLst>
                                      </p:cBhvr>
                                      <p:to>
                                        <p:strVal val="visible"/>
                                      </p:to>
                                    </p:set>
                                    <p:animEffect transition="in" filter="blinds(horizontal)">
                                      <p:cBhvr>
                                        <p:cTn id="67" dur="500"/>
                                        <p:tgtEl>
                                          <p:spTgt spid="29"/>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grpId="0" nodeType="clickEffect">
                                  <p:stCondLst>
                                    <p:cond delay="0"/>
                                  </p:stCondLst>
                                  <p:childTnLst>
                                    <p:set>
                                      <p:cBhvr>
                                        <p:cTn id="71" dur="1" fill="hold">
                                          <p:stCondLst>
                                            <p:cond delay="0"/>
                                          </p:stCondLst>
                                        </p:cTn>
                                        <p:tgtEl>
                                          <p:spTgt spid="9"/>
                                        </p:tgtEl>
                                        <p:attrNameLst>
                                          <p:attrName>style.visibility</p:attrName>
                                        </p:attrNameLst>
                                      </p:cBhvr>
                                      <p:to>
                                        <p:strVal val="visible"/>
                                      </p:to>
                                    </p:set>
                                    <p:animEffect transition="in" filter="blinds(horizontal)">
                                      <p:cBhvr>
                                        <p:cTn id="72" dur="500"/>
                                        <p:tgtEl>
                                          <p:spTgt spid="9"/>
                                        </p:tgtEl>
                                      </p:cBhvr>
                                    </p:animEffect>
                                  </p:childTnLst>
                                </p:cTn>
                              </p:par>
                            </p:childTnLst>
                          </p:cTn>
                        </p:par>
                      </p:childTnLst>
                    </p:cTn>
                  </p:par>
                  <p:par>
                    <p:cTn id="73" fill="hold">
                      <p:stCondLst>
                        <p:cond delay="indefinite"/>
                      </p:stCondLst>
                      <p:childTnLst>
                        <p:par>
                          <p:cTn id="74" fill="hold">
                            <p:stCondLst>
                              <p:cond delay="0"/>
                            </p:stCondLst>
                            <p:childTnLst>
                              <p:par>
                                <p:cTn id="75" presetID="3" presetClass="entr" presetSubtype="10" fill="hold" grpId="0" nodeType="clickEffect">
                                  <p:stCondLst>
                                    <p:cond delay="0"/>
                                  </p:stCondLst>
                                  <p:childTnLst>
                                    <p:set>
                                      <p:cBhvr>
                                        <p:cTn id="76" dur="1" fill="hold">
                                          <p:stCondLst>
                                            <p:cond delay="0"/>
                                          </p:stCondLst>
                                        </p:cTn>
                                        <p:tgtEl>
                                          <p:spTgt spid="31"/>
                                        </p:tgtEl>
                                        <p:attrNameLst>
                                          <p:attrName>style.visibility</p:attrName>
                                        </p:attrNameLst>
                                      </p:cBhvr>
                                      <p:to>
                                        <p:strVal val="visible"/>
                                      </p:to>
                                    </p:set>
                                    <p:animEffect transition="in" filter="blinds(horizontal)">
                                      <p:cBhvr>
                                        <p:cTn id="77" dur="500"/>
                                        <p:tgtEl>
                                          <p:spTgt spid="31"/>
                                        </p:tgtEl>
                                      </p:cBhvr>
                                    </p:animEffect>
                                  </p:childTnLst>
                                </p:cTn>
                              </p:par>
                            </p:childTnLst>
                          </p:cTn>
                        </p:par>
                      </p:childTnLst>
                    </p:cTn>
                  </p:par>
                  <p:par>
                    <p:cTn id="78" fill="hold">
                      <p:stCondLst>
                        <p:cond delay="indefinite"/>
                      </p:stCondLst>
                      <p:childTnLst>
                        <p:par>
                          <p:cTn id="79" fill="hold">
                            <p:stCondLst>
                              <p:cond delay="0"/>
                            </p:stCondLst>
                            <p:childTnLst>
                              <p:par>
                                <p:cTn id="80" presetID="3" presetClass="entr" presetSubtype="10" fill="hold" grpId="0" nodeType="clickEffect">
                                  <p:stCondLst>
                                    <p:cond delay="0"/>
                                  </p:stCondLst>
                                  <p:childTnLst>
                                    <p:set>
                                      <p:cBhvr>
                                        <p:cTn id="81" dur="1" fill="hold">
                                          <p:stCondLst>
                                            <p:cond delay="0"/>
                                          </p:stCondLst>
                                        </p:cTn>
                                        <p:tgtEl>
                                          <p:spTgt spid="32"/>
                                        </p:tgtEl>
                                        <p:attrNameLst>
                                          <p:attrName>style.visibility</p:attrName>
                                        </p:attrNameLst>
                                      </p:cBhvr>
                                      <p:to>
                                        <p:strVal val="visible"/>
                                      </p:to>
                                    </p:set>
                                    <p:animEffect transition="in" filter="blinds(horizontal)">
                                      <p:cBhvr>
                                        <p:cTn id="82" dur="500"/>
                                        <p:tgtEl>
                                          <p:spTgt spid="32"/>
                                        </p:tgtEl>
                                      </p:cBhvr>
                                    </p:animEffect>
                                  </p:childTnLst>
                                </p:cTn>
                              </p:par>
                            </p:childTnLst>
                          </p:cTn>
                        </p:par>
                      </p:childTnLst>
                    </p:cTn>
                  </p:par>
                  <p:par>
                    <p:cTn id="83" fill="hold">
                      <p:stCondLst>
                        <p:cond delay="indefinite"/>
                      </p:stCondLst>
                      <p:childTnLst>
                        <p:par>
                          <p:cTn id="84" fill="hold">
                            <p:stCondLst>
                              <p:cond delay="0"/>
                            </p:stCondLst>
                            <p:childTnLst>
                              <p:par>
                                <p:cTn id="85" presetID="3" presetClass="entr" presetSubtype="10" fill="hold" grpId="0" nodeType="clickEffect">
                                  <p:stCondLst>
                                    <p:cond delay="0"/>
                                  </p:stCondLst>
                                  <p:childTnLst>
                                    <p:set>
                                      <p:cBhvr>
                                        <p:cTn id="86" dur="1" fill="hold">
                                          <p:stCondLst>
                                            <p:cond delay="0"/>
                                          </p:stCondLst>
                                        </p:cTn>
                                        <p:tgtEl>
                                          <p:spTgt spid="10"/>
                                        </p:tgtEl>
                                        <p:attrNameLst>
                                          <p:attrName>style.visibility</p:attrName>
                                        </p:attrNameLst>
                                      </p:cBhvr>
                                      <p:to>
                                        <p:strVal val="visible"/>
                                      </p:to>
                                    </p:set>
                                    <p:animEffect transition="in" filter="blinds(horizontal)">
                                      <p:cBhvr>
                                        <p:cTn id="87" dur="500"/>
                                        <p:tgtEl>
                                          <p:spTgt spid="10"/>
                                        </p:tgtEl>
                                      </p:cBhvr>
                                    </p:animEffect>
                                  </p:childTnLst>
                                </p:cTn>
                              </p:par>
                            </p:childTnLst>
                          </p:cTn>
                        </p:par>
                      </p:childTnLst>
                    </p:cTn>
                  </p:par>
                  <p:par>
                    <p:cTn id="88" fill="hold">
                      <p:stCondLst>
                        <p:cond delay="indefinite"/>
                      </p:stCondLst>
                      <p:childTnLst>
                        <p:par>
                          <p:cTn id="89" fill="hold">
                            <p:stCondLst>
                              <p:cond delay="0"/>
                            </p:stCondLst>
                            <p:childTnLst>
                              <p:par>
                                <p:cTn id="90" presetID="3" presetClass="entr" presetSubtype="10" fill="hold" grpId="0" nodeType="clickEffect">
                                  <p:stCondLst>
                                    <p:cond delay="0"/>
                                  </p:stCondLst>
                                  <p:childTnLst>
                                    <p:set>
                                      <p:cBhvr>
                                        <p:cTn id="91" dur="1" fill="hold">
                                          <p:stCondLst>
                                            <p:cond delay="0"/>
                                          </p:stCondLst>
                                        </p:cTn>
                                        <p:tgtEl>
                                          <p:spTgt spid="11"/>
                                        </p:tgtEl>
                                        <p:attrNameLst>
                                          <p:attrName>style.visibility</p:attrName>
                                        </p:attrNameLst>
                                      </p:cBhvr>
                                      <p:to>
                                        <p:strVal val="visible"/>
                                      </p:to>
                                    </p:set>
                                    <p:animEffect transition="in" filter="blinds(horizontal)">
                                      <p:cBhvr>
                                        <p:cTn id="9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9" grpId="0" animBg="1"/>
      <p:bldP spid="10" grpId="0" animBg="1"/>
      <p:bldP spid="11" grpId="0" animBg="1"/>
      <p:bldP spid="12" grpId="0" animBg="1"/>
      <p:bldP spid="14" grpId="0" animBg="1"/>
      <p:bldP spid="27" grpId="0" animBg="1"/>
      <p:bldP spid="29" grpId="0" animBg="1"/>
      <p:bldP spid="30" grpId="0" animBg="1"/>
      <p:bldP spid="31" grpId="0" animBg="1"/>
      <p:bldP spid="3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type="body" idx="4294967295"/>
          </p:nvPr>
        </p:nvSpPr>
        <p:spPr>
          <a:xfrm>
            <a:off x="0" y="1982338"/>
            <a:ext cx="10972800" cy="4525433"/>
          </a:xfrm>
        </p:spPr>
        <p:txBody>
          <a:bodyPr/>
          <a:lstStyle/>
          <a:p>
            <a:pPr eaLnBrk="1" hangingPunct="1">
              <a:defRPr/>
            </a:pPr>
            <a:endParaRPr lang="en-US" dirty="0" smtClean="0"/>
          </a:p>
          <a:p>
            <a:pPr eaLnBrk="1" hangingPunct="1">
              <a:buFont typeface="Wingdings" pitchFamily="2" charset="2"/>
              <a:buNone/>
              <a:defRPr/>
            </a:pPr>
            <a:r>
              <a:rPr lang="en-US" dirty="0" smtClean="0"/>
              <a:t>			</a:t>
            </a:r>
            <a:r>
              <a:rPr lang="en-US" sz="3200" dirty="0" smtClean="0">
                <a:latin typeface="Georgia" pitchFamily="18" charset="0"/>
              </a:rPr>
              <a:t>I </a:t>
            </a:r>
            <a:r>
              <a:rPr lang="en-US" sz="3200" dirty="0">
                <a:latin typeface="Georgia" pitchFamily="18" charset="0"/>
              </a:rPr>
              <a:t>never teach my pupils. I only attempt to provide the </a:t>
            </a:r>
            <a:r>
              <a:rPr lang="en-US" sz="3200" dirty="0" smtClean="0">
                <a:latin typeface="Georgia" pitchFamily="18" charset="0"/>
              </a:rPr>
              <a:t>		conditions </a:t>
            </a:r>
            <a:r>
              <a:rPr lang="en-US" sz="3200" dirty="0">
                <a:latin typeface="Georgia" pitchFamily="18" charset="0"/>
              </a:rPr>
              <a:t>in which they can learn.</a:t>
            </a:r>
          </a:p>
          <a:p>
            <a:pPr eaLnBrk="1" hangingPunct="1">
              <a:buFont typeface="Wingdings" pitchFamily="2" charset="2"/>
              <a:buNone/>
              <a:defRPr/>
            </a:pPr>
            <a:r>
              <a:rPr lang="en-US" sz="3200" dirty="0">
                <a:latin typeface="Georgia" pitchFamily="18" charset="0"/>
              </a:rPr>
              <a:t>						</a:t>
            </a:r>
            <a:r>
              <a:rPr lang="en-US" sz="3200" dirty="0" smtClean="0">
                <a:latin typeface="Georgia" pitchFamily="18" charset="0"/>
              </a:rPr>
              <a:t>									- </a:t>
            </a:r>
            <a:r>
              <a:rPr lang="en-US" sz="3200" dirty="0">
                <a:latin typeface="Georgia" pitchFamily="18" charset="0"/>
              </a:rPr>
              <a:t>Albert Einstein.</a:t>
            </a:r>
          </a:p>
        </p:txBody>
      </p:sp>
      <p:sp>
        <p:nvSpPr>
          <p:cNvPr id="19458" name="Rectangle 2"/>
          <p:cNvSpPr>
            <a:spLocks noGrp="1" noRot="1" noChangeArrowheads="1"/>
          </p:cNvSpPr>
          <p:nvPr>
            <p:ph type="title" idx="4294967295"/>
          </p:nvPr>
        </p:nvSpPr>
        <p:spPr>
          <a:xfrm>
            <a:off x="859808" y="998498"/>
            <a:ext cx="10972800" cy="1143000"/>
          </a:xfrm>
        </p:spPr>
        <p:txBody>
          <a:bodyPr/>
          <a:lstStyle/>
          <a:p>
            <a:pPr eaLnBrk="1" hangingPunct="1">
              <a:defRPr/>
            </a:pPr>
            <a:r>
              <a:rPr lang="en-US" sz="3200" dirty="0">
                <a:solidFill>
                  <a:schemeClr val="accent1">
                    <a:lumMod val="50000"/>
                    <a:lumOff val="50000"/>
                  </a:schemeClr>
                </a:solidFill>
                <a:latin typeface="Georgia" pitchFamily="18" charset="0"/>
              </a:rPr>
              <a:t>Training Methods</a:t>
            </a:r>
            <a:r>
              <a:rPr lang="en-US" dirty="0" smtClean="0">
                <a:solidFill>
                  <a:schemeClr val="accent1">
                    <a:lumMod val="50000"/>
                    <a:lumOff val="50000"/>
                  </a:schemeClr>
                </a:solidFill>
              </a:rPr>
              <a:t>.</a:t>
            </a:r>
          </a:p>
        </p:txBody>
      </p:sp>
    </p:spTree>
    <p:extLst>
      <p:ext uri="{BB962C8B-B14F-4D97-AF65-F5344CB8AC3E}">
        <p14:creationId xmlns:p14="http://schemas.microsoft.com/office/powerpoint/2010/main" val="38398583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On the job training</a:t>
            </a:r>
            <a:endParaRPr lang="en-IN" dirty="0"/>
          </a:p>
        </p:txBody>
      </p:sp>
      <p:sp>
        <p:nvSpPr>
          <p:cNvPr id="3" name="Content Placeholder 2"/>
          <p:cNvSpPr>
            <a:spLocks noGrp="1"/>
          </p:cNvSpPr>
          <p:nvPr>
            <p:ph idx="1"/>
          </p:nvPr>
        </p:nvSpPr>
        <p:spPr/>
        <p:txBody>
          <a:bodyPr>
            <a:normAutofit/>
          </a:bodyPr>
          <a:lstStyle/>
          <a:p>
            <a:r>
              <a:rPr lang="en-IN" sz="2400" dirty="0" smtClean="0"/>
              <a:t>It is conducted at the work site and in the context of the job. </a:t>
            </a:r>
          </a:p>
          <a:p>
            <a:r>
              <a:rPr lang="en-IN" sz="2400" dirty="0" smtClean="0"/>
              <a:t>It is, many times, informal</a:t>
            </a:r>
          </a:p>
          <a:p>
            <a:r>
              <a:rPr lang="en-IN" sz="2400" dirty="0" smtClean="0"/>
              <a:t>An experienced worker shows a trainee how to work on the job</a:t>
            </a:r>
            <a:endParaRPr lang="en-IN" sz="2400" dirty="0"/>
          </a:p>
        </p:txBody>
      </p:sp>
    </p:spTree>
    <p:extLst>
      <p:ext uri="{BB962C8B-B14F-4D97-AF65-F5344CB8AC3E}">
        <p14:creationId xmlns:p14="http://schemas.microsoft.com/office/powerpoint/2010/main" val="6705252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type="body" idx="4294967295"/>
          </p:nvPr>
        </p:nvSpPr>
        <p:spPr>
          <a:xfrm>
            <a:off x="777922" y="1856095"/>
            <a:ext cx="10972800" cy="4255891"/>
          </a:xfrm>
        </p:spPr>
        <p:txBody>
          <a:bodyPr>
            <a:noAutofit/>
          </a:bodyPr>
          <a:lstStyle/>
          <a:p>
            <a:pPr eaLnBrk="1" hangingPunct="1">
              <a:buFont typeface="Wingdings" pitchFamily="2" charset="2"/>
              <a:buNone/>
              <a:defRPr/>
            </a:pPr>
            <a:r>
              <a:rPr lang="en-US" sz="3200" dirty="0">
                <a:latin typeface="Georgia" pitchFamily="18" charset="0"/>
              </a:rPr>
              <a:t>	</a:t>
            </a:r>
            <a:r>
              <a:rPr lang="en-US" sz="2400" dirty="0">
                <a:latin typeface="Georgia" pitchFamily="18" charset="0"/>
              </a:rPr>
              <a:t>The employee is placed into real work situations and shown the jobs and the tricks of the trade by an experienced employee or the supervisor.</a:t>
            </a:r>
          </a:p>
          <a:p>
            <a:pPr eaLnBrk="1" hangingPunct="1">
              <a:buFont typeface="Wingdings" pitchFamily="2" charset="2"/>
              <a:buNone/>
              <a:defRPr/>
            </a:pPr>
            <a:r>
              <a:rPr lang="en-US" sz="2400" dirty="0">
                <a:latin typeface="Georgia" pitchFamily="18" charset="0"/>
              </a:rPr>
              <a:t>	</a:t>
            </a:r>
            <a:r>
              <a:rPr lang="en-US" sz="2400" b="1" dirty="0">
                <a:latin typeface="Georgia" pitchFamily="18" charset="0"/>
              </a:rPr>
              <a:t>1</a:t>
            </a:r>
            <a:r>
              <a:rPr lang="en-US" sz="2400" dirty="0">
                <a:latin typeface="Georgia" pitchFamily="18" charset="0"/>
              </a:rPr>
              <a:t>. Coaching or Understudy.</a:t>
            </a:r>
          </a:p>
          <a:p>
            <a:pPr eaLnBrk="1" hangingPunct="1">
              <a:buFont typeface="Wingdings" pitchFamily="2" charset="2"/>
              <a:buNone/>
              <a:defRPr/>
            </a:pPr>
            <a:r>
              <a:rPr lang="en-US" sz="2400" dirty="0">
                <a:latin typeface="Georgia" pitchFamily="18" charset="0"/>
              </a:rPr>
              <a:t>	2. Job Rotation.</a:t>
            </a:r>
          </a:p>
          <a:p>
            <a:pPr eaLnBrk="1" hangingPunct="1">
              <a:buFont typeface="Wingdings" pitchFamily="2" charset="2"/>
              <a:buNone/>
              <a:defRPr/>
            </a:pPr>
            <a:r>
              <a:rPr lang="en-US" sz="2400" dirty="0">
                <a:latin typeface="Georgia" pitchFamily="18" charset="0"/>
              </a:rPr>
              <a:t>	3. Special assignments.</a:t>
            </a:r>
          </a:p>
          <a:p>
            <a:pPr eaLnBrk="1" hangingPunct="1">
              <a:buFont typeface="Wingdings" pitchFamily="2" charset="2"/>
              <a:buNone/>
              <a:defRPr/>
            </a:pPr>
            <a:r>
              <a:rPr lang="en-US" sz="2400" dirty="0">
                <a:latin typeface="Georgia" pitchFamily="18" charset="0"/>
              </a:rPr>
              <a:t>	4. Apprenticeship/Internship Training.</a:t>
            </a:r>
          </a:p>
          <a:p>
            <a:pPr eaLnBrk="1" hangingPunct="1">
              <a:buFont typeface="Wingdings" pitchFamily="2" charset="2"/>
              <a:buNone/>
              <a:defRPr/>
            </a:pPr>
            <a:r>
              <a:rPr lang="en-US" sz="2400" dirty="0">
                <a:latin typeface="Georgia" pitchFamily="18" charset="0"/>
              </a:rPr>
              <a:t>	5. Job Instruction Training.</a:t>
            </a:r>
          </a:p>
          <a:p>
            <a:pPr eaLnBrk="1" hangingPunct="1">
              <a:buFont typeface="Wingdings" pitchFamily="2" charset="2"/>
              <a:buNone/>
              <a:defRPr/>
            </a:pPr>
            <a:r>
              <a:rPr lang="en-US" sz="2400" dirty="0">
                <a:latin typeface="Georgia" pitchFamily="18" charset="0"/>
              </a:rPr>
              <a:t>	6. Syndicate method. (working in small groups)</a:t>
            </a:r>
          </a:p>
        </p:txBody>
      </p:sp>
      <p:sp>
        <p:nvSpPr>
          <p:cNvPr id="20482" name="Rectangle 2"/>
          <p:cNvSpPr>
            <a:spLocks noGrp="1" noRot="1" noChangeArrowheads="1"/>
          </p:cNvSpPr>
          <p:nvPr>
            <p:ph type="title" idx="4294967295"/>
          </p:nvPr>
        </p:nvSpPr>
        <p:spPr>
          <a:xfrm>
            <a:off x="1219200" y="411645"/>
            <a:ext cx="10972800" cy="1143000"/>
          </a:xfrm>
        </p:spPr>
        <p:txBody>
          <a:bodyPr>
            <a:normAutofit/>
          </a:bodyPr>
          <a:lstStyle/>
          <a:p>
            <a:pPr eaLnBrk="1" hangingPunct="1">
              <a:defRPr/>
            </a:pPr>
            <a:r>
              <a:rPr lang="en-US" sz="3200" dirty="0">
                <a:solidFill>
                  <a:schemeClr val="accent1">
                    <a:lumMod val="50000"/>
                    <a:lumOff val="50000"/>
                  </a:schemeClr>
                </a:solidFill>
                <a:latin typeface="Georgia" pitchFamily="18" charset="0"/>
              </a:rPr>
              <a:t>Training on the Job</a:t>
            </a:r>
          </a:p>
        </p:txBody>
      </p:sp>
    </p:spTree>
    <p:extLst>
      <p:ext uri="{BB962C8B-B14F-4D97-AF65-F5344CB8AC3E}">
        <p14:creationId xmlns:p14="http://schemas.microsoft.com/office/powerpoint/2010/main" val="32288020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type="body" idx="4294967295"/>
          </p:nvPr>
        </p:nvSpPr>
        <p:spPr>
          <a:xfrm>
            <a:off x="832513" y="1586553"/>
            <a:ext cx="10972800" cy="4525433"/>
          </a:xfrm>
        </p:spPr>
        <p:txBody>
          <a:bodyPr>
            <a:noAutofit/>
          </a:bodyPr>
          <a:lstStyle/>
          <a:p>
            <a:pPr eaLnBrk="1" hangingPunct="1">
              <a:lnSpc>
                <a:spcPct val="80000"/>
              </a:lnSpc>
              <a:defRPr/>
            </a:pPr>
            <a:r>
              <a:rPr lang="en-US" sz="2400" dirty="0">
                <a:latin typeface="Georgia" pitchFamily="18" charset="0"/>
              </a:rPr>
              <a:t>Simulation methods :</a:t>
            </a:r>
          </a:p>
          <a:p>
            <a:pPr eaLnBrk="1" hangingPunct="1">
              <a:lnSpc>
                <a:spcPct val="80000"/>
              </a:lnSpc>
              <a:buFont typeface="Wingdings" pitchFamily="2" charset="2"/>
              <a:buNone/>
              <a:defRPr/>
            </a:pPr>
            <a:r>
              <a:rPr lang="en-US" sz="2400" dirty="0">
                <a:latin typeface="Georgia" pitchFamily="18" charset="0"/>
              </a:rPr>
              <a:t>	1. Case study.</a:t>
            </a:r>
          </a:p>
          <a:p>
            <a:pPr eaLnBrk="1" hangingPunct="1">
              <a:lnSpc>
                <a:spcPct val="80000"/>
              </a:lnSpc>
              <a:buFont typeface="Wingdings" pitchFamily="2" charset="2"/>
              <a:buNone/>
              <a:defRPr/>
            </a:pPr>
            <a:r>
              <a:rPr lang="en-US" sz="2400" dirty="0">
                <a:latin typeface="Georgia" pitchFamily="18" charset="0"/>
              </a:rPr>
              <a:t>	2. Role Playing.</a:t>
            </a:r>
          </a:p>
          <a:p>
            <a:pPr eaLnBrk="1" hangingPunct="1">
              <a:lnSpc>
                <a:spcPct val="80000"/>
              </a:lnSpc>
              <a:buFont typeface="Wingdings" pitchFamily="2" charset="2"/>
              <a:buNone/>
              <a:defRPr/>
            </a:pPr>
            <a:r>
              <a:rPr lang="en-US" sz="2400" dirty="0">
                <a:latin typeface="Georgia" pitchFamily="18" charset="0"/>
              </a:rPr>
              <a:t>	3. In basket Technique.</a:t>
            </a:r>
          </a:p>
          <a:p>
            <a:pPr eaLnBrk="1" hangingPunct="1">
              <a:lnSpc>
                <a:spcPct val="80000"/>
              </a:lnSpc>
              <a:buFont typeface="Wingdings" pitchFamily="2" charset="2"/>
              <a:buNone/>
              <a:defRPr/>
            </a:pPr>
            <a:r>
              <a:rPr lang="en-US" sz="2400" dirty="0">
                <a:latin typeface="Georgia" pitchFamily="18" charset="0"/>
              </a:rPr>
              <a:t>	4. Management games. </a:t>
            </a:r>
            <a:endParaRPr lang="en-US" sz="2400" dirty="0" smtClean="0">
              <a:latin typeface="Georgia" pitchFamily="18" charset="0"/>
            </a:endParaRPr>
          </a:p>
          <a:p>
            <a:pPr eaLnBrk="1" hangingPunct="1">
              <a:lnSpc>
                <a:spcPct val="80000"/>
              </a:lnSpc>
              <a:buFont typeface="Wingdings" pitchFamily="2" charset="2"/>
              <a:buNone/>
              <a:defRPr/>
            </a:pPr>
            <a:endParaRPr lang="en-US" sz="2400" dirty="0">
              <a:latin typeface="Georgia" pitchFamily="18" charset="0"/>
            </a:endParaRPr>
          </a:p>
          <a:p>
            <a:pPr eaLnBrk="1" hangingPunct="1">
              <a:lnSpc>
                <a:spcPct val="80000"/>
              </a:lnSpc>
              <a:defRPr/>
            </a:pPr>
            <a:r>
              <a:rPr lang="en-US" sz="2400" dirty="0">
                <a:latin typeface="Georgia" pitchFamily="18" charset="0"/>
              </a:rPr>
              <a:t>Knowledge based methods .</a:t>
            </a:r>
          </a:p>
          <a:p>
            <a:pPr eaLnBrk="1" hangingPunct="1">
              <a:lnSpc>
                <a:spcPct val="80000"/>
              </a:lnSpc>
              <a:buFont typeface="Wingdings" pitchFamily="2" charset="2"/>
              <a:buNone/>
              <a:defRPr/>
            </a:pPr>
            <a:r>
              <a:rPr lang="en-US" sz="2400" dirty="0">
                <a:latin typeface="Georgia" pitchFamily="18" charset="0"/>
              </a:rPr>
              <a:t>	1. Lectures, seminars, workshops, Group discussions. </a:t>
            </a:r>
          </a:p>
          <a:p>
            <a:pPr eaLnBrk="1" hangingPunct="1">
              <a:lnSpc>
                <a:spcPct val="80000"/>
              </a:lnSpc>
              <a:buFont typeface="Wingdings" pitchFamily="2" charset="2"/>
              <a:buNone/>
              <a:defRPr/>
            </a:pPr>
            <a:r>
              <a:rPr lang="en-US" sz="2400" dirty="0">
                <a:latin typeface="Georgia" pitchFamily="18" charset="0"/>
              </a:rPr>
              <a:t>	2. Educational training program at academic institutes.</a:t>
            </a:r>
          </a:p>
          <a:p>
            <a:pPr eaLnBrk="1" hangingPunct="1">
              <a:lnSpc>
                <a:spcPct val="80000"/>
              </a:lnSpc>
              <a:defRPr/>
            </a:pPr>
            <a:endParaRPr lang="en-US" sz="3200" dirty="0">
              <a:latin typeface="Georgia" pitchFamily="18" charset="0"/>
            </a:endParaRPr>
          </a:p>
        </p:txBody>
      </p:sp>
      <p:sp>
        <p:nvSpPr>
          <p:cNvPr id="22530" name="Rectangle 2"/>
          <p:cNvSpPr>
            <a:spLocks noGrp="1" noRot="1" noChangeArrowheads="1"/>
          </p:cNvSpPr>
          <p:nvPr>
            <p:ph type="title" idx="4294967295"/>
          </p:nvPr>
        </p:nvSpPr>
        <p:spPr>
          <a:xfrm>
            <a:off x="832513" y="329758"/>
            <a:ext cx="10972800" cy="1143000"/>
          </a:xfrm>
        </p:spPr>
        <p:txBody>
          <a:bodyPr/>
          <a:lstStyle/>
          <a:p>
            <a:pPr>
              <a:defRPr/>
            </a:pPr>
            <a:r>
              <a:rPr lang="en-US" dirty="0" smtClean="0">
                <a:solidFill>
                  <a:schemeClr val="accent1">
                    <a:lumMod val="50000"/>
                    <a:lumOff val="50000"/>
                  </a:schemeClr>
                </a:solidFill>
              </a:rPr>
              <a:t>Training </a:t>
            </a:r>
            <a:r>
              <a:rPr lang="en-US" dirty="0">
                <a:solidFill>
                  <a:schemeClr val="accent1">
                    <a:lumMod val="50000"/>
                    <a:lumOff val="50000"/>
                  </a:schemeClr>
                </a:solidFill>
              </a:rPr>
              <a:t>off the Job</a:t>
            </a:r>
            <a:endParaRPr lang="en-US" dirty="0" smtClean="0">
              <a:solidFill>
                <a:schemeClr val="accent1">
                  <a:lumMod val="50000"/>
                  <a:lumOff val="50000"/>
                </a:schemeClr>
              </a:solidFill>
            </a:endParaRPr>
          </a:p>
        </p:txBody>
      </p:sp>
    </p:spTree>
    <p:extLst>
      <p:ext uri="{BB962C8B-B14F-4D97-AF65-F5344CB8AC3E}">
        <p14:creationId xmlns:p14="http://schemas.microsoft.com/office/powerpoint/2010/main" val="4911812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941695" y="1630909"/>
            <a:ext cx="10972800" cy="4525433"/>
          </a:xfrm>
        </p:spPr>
        <p:txBody>
          <a:bodyPr/>
          <a:lstStyle/>
          <a:p>
            <a:pPr>
              <a:lnSpc>
                <a:spcPct val="80000"/>
              </a:lnSpc>
              <a:defRPr/>
            </a:pPr>
            <a:r>
              <a:rPr lang="en-US" sz="3200" dirty="0">
                <a:latin typeface="Georgia" pitchFamily="18" charset="0"/>
              </a:rPr>
              <a:t>Computer based training programs.</a:t>
            </a:r>
          </a:p>
          <a:p>
            <a:pPr>
              <a:lnSpc>
                <a:spcPct val="80000"/>
              </a:lnSpc>
              <a:buNone/>
              <a:defRPr/>
            </a:pPr>
            <a:r>
              <a:rPr lang="en-US" sz="3200" dirty="0">
                <a:latin typeface="Georgia" pitchFamily="18" charset="0"/>
              </a:rPr>
              <a:t>	1.Virtual Reality.</a:t>
            </a:r>
          </a:p>
          <a:p>
            <a:pPr>
              <a:lnSpc>
                <a:spcPct val="80000"/>
              </a:lnSpc>
              <a:defRPr/>
            </a:pPr>
            <a:r>
              <a:rPr lang="en-US" sz="3200" dirty="0">
                <a:latin typeface="Georgia" pitchFamily="18" charset="0"/>
              </a:rPr>
              <a:t>Distance and Internet based training.</a:t>
            </a:r>
          </a:p>
          <a:p>
            <a:pPr>
              <a:lnSpc>
                <a:spcPct val="80000"/>
              </a:lnSpc>
              <a:defRPr/>
            </a:pPr>
            <a:r>
              <a:rPr lang="en-US" sz="3200" dirty="0">
                <a:latin typeface="Georgia" pitchFamily="18" charset="0"/>
              </a:rPr>
              <a:t>Sensitivity Training./ T-group training.</a:t>
            </a:r>
          </a:p>
          <a:p>
            <a:pPr>
              <a:lnSpc>
                <a:spcPct val="80000"/>
              </a:lnSpc>
              <a:defRPr/>
            </a:pPr>
            <a:r>
              <a:rPr lang="en-US" sz="3200" dirty="0">
                <a:latin typeface="Georgia" pitchFamily="18" charset="0"/>
              </a:rPr>
              <a:t>Outbound Training Programs.</a:t>
            </a:r>
          </a:p>
          <a:p>
            <a:endParaRPr lang="en-IN" dirty="0"/>
          </a:p>
        </p:txBody>
      </p:sp>
      <p:sp>
        <p:nvSpPr>
          <p:cNvPr id="2" name="Title 1"/>
          <p:cNvSpPr>
            <a:spLocks noGrp="1"/>
          </p:cNvSpPr>
          <p:nvPr>
            <p:ph type="title" idx="4294967295"/>
          </p:nvPr>
        </p:nvSpPr>
        <p:spPr>
          <a:xfrm>
            <a:off x="941695" y="457201"/>
            <a:ext cx="10972800" cy="1143000"/>
          </a:xfrm>
        </p:spPr>
        <p:txBody>
          <a:bodyPr>
            <a:normAutofit/>
          </a:bodyPr>
          <a:lstStyle/>
          <a:p>
            <a:r>
              <a:rPr lang="en-US" sz="3200" dirty="0">
                <a:solidFill>
                  <a:schemeClr val="accent1">
                    <a:lumMod val="50000"/>
                    <a:lumOff val="50000"/>
                  </a:schemeClr>
                </a:solidFill>
                <a:latin typeface="Georgia" pitchFamily="18" charset="0"/>
              </a:rPr>
              <a:t>Cont…</a:t>
            </a:r>
            <a:endParaRPr lang="en-IN" sz="3200" dirty="0">
              <a:solidFill>
                <a:schemeClr val="accent1">
                  <a:lumMod val="50000"/>
                  <a:lumOff val="50000"/>
                </a:schemeClr>
              </a:solidFill>
              <a:latin typeface="Georgia" pitchFamily="18" charset="0"/>
            </a:endParaRPr>
          </a:p>
        </p:txBody>
      </p:sp>
    </p:spTree>
    <p:extLst>
      <p:ext uri="{BB962C8B-B14F-4D97-AF65-F5344CB8AC3E}">
        <p14:creationId xmlns:p14="http://schemas.microsoft.com/office/powerpoint/2010/main" val="36851256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5400" dirty="0" smtClean="0"/>
              <a:t>DEFINITION</a:t>
            </a:r>
            <a:endParaRPr lang="en-IN" sz="5400" dirty="0"/>
          </a:p>
        </p:txBody>
      </p:sp>
      <p:sp>
        <p:nvSpPr>
          <p:cNvPr id="3" name="Content Placeholder 2"/>
          <p:cNvSpPr>
            <a:spLocks noGrp="1"/>
          </p:cNvSpPr>
          <p:nvPr>
            <p:ph idx="1"/>
          </p:nvPr>
        </p:nvSpPr>
        <p:spPr/>
        <p:txBody>
          <a:bodyPr>
            <a:normAutofit/>
          </a:bodyPr>
          <a:lstStyle/>
          <a:p>
            <a:r>
              <a:rPr lang="en-IN" sz="2800" i="1" dirty="0" smtClean="0"/>
              <a:t>It may be understood as any attempt to improve current or future employee performance by increasing an employee’s ability to perform through learning, usually by changing the employee’s aptitude or increasing his/her skills and knowledge</a:t>
            </a:r>
          </a:p>
          <a:p>
            <a:pPr marL="0" indent="0">
              <a:buNone/>
            </a:pPr>
            <a:endParaRPr lang="en-IN" sz="2800" i="1" dirty="0"/>
          </a:p>
        </p:txBody>
      </p:sp>
    </p:spTree>
    <p:extLst>
      <p:ext uri="{BB962C8B-B14F-4D97-AF65-F5344CB8AC3E}">
        <p14:creationId xmlns:p14="http://schemas.microsoft.com/office/powerpoint/2010/main" val="6707536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Sensitivity training</a:t>
            </a:r>
            <a:endParaRPr lang="en-IN" dirty="0"/>
          </a:p>
        </p:txBody>
      </p:sp>
      <p:sp>
        <p:nvSpPr>
          <p:cNvPr id="3" name="Content Placeholder 2"/>
          <p:cNvSpPr>
            <a:spLocks noGrp="1"/>
          </p:cNvSpPr>
          <p:nvPr>
            <p:ph idx="1"/>
          </p:nvPr>
        </p:nvSpPr>
        <p:spPr/>
        <p:txBody>
          <a:bodyPr/>
          <a:lstStyle/>
          <a:p>
            <a:r>
              <a:rPr lang="en-IN" dirty="0" smtClean="0"/>
              <a:t>Small number of trainees, usually fewer than 12 in a group</a:t>
            </a:r>
          </a:p>
          <a:p>
            <a:r>
              <a:rPr lang="en-IN" dirty="0" smtClean="0"/>
              <a:t>The objective is to provide the participants with increased awareness of their own behaviour and how others perceive them—greater sensitivity to the behaviour of others, and increased understanding of group processes</a:t>
            </a:r>
          </a:p>
          <a:p>
            <a:endParaRPr lang="en-IN" dirty="0"/>
          </a:p>
        </p:txBody>
      </p:sp>
    </p:spTree>
    <p:extLst>
      <p:ext uri="{BB962C8B-B14F-4D97-AF65-F5344CB8AC3E}">
        <p14:creationId xmlns:p14="http://schemas.microsoft.com/office/powerpoint/2010/main" val="18985168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Management development</a:t>
            </a:r>
            <a:endParaRPr lang="en-IN" dirty="0"/>
          </a:p>
        </p:txBody>
      </p:sp>
      <p:sp>
        <p:nvSpPr>
          <p:cNvPr id="3" name="Content Placeholder 2"/>
          <p:cNvSpPr>
            <a:spLocks noGrp="1"/>
          </p:cNvSpPr>
          <p:nvPr>
            <p:ph idx="1"/>
          </p:nvPr>
        </p:nvSpPr>
        <p:spPr/>
        <p:txBody>
          <a:bodyPr/>
          <a:lstStyle/>
          <a:p>
            <a:r>
              <a:rPr lang="en-IN" dirty="0" smtClean="0"/>
              <a:t>All developmental efforts that focus on managers and supervisors to make them better leaders</a:t>
            </a:r>
          </a:p>
          <a:p>
            <a:r>
              <a:rPr lang="en-IN" dirty="0" smtClean="0"/>
              <a:t>Long term goal</a:t>
            </a:r>
          </a:p>
          <a:p>
            <a:r>
              <a:rPr lang="en-IN" dirty="0" smtClean="0"/>
              <a:t>Development helps broaden an individual’s vision and provide a longer term view of the individual’s role in the organization</a:t>
            </a:r>
          </a:p>
          <a:p>
            <a:pPr marL="0" indent="0">
              <a:buNone/>
            </a:pPr>
            <a:endParaRPr lang="en-IN" dirty="0"/>
          </a:p>
        </p:txBody>
      </p:sp>
    </p:spTree>
    <p:extLst>
      <p:ext uri="{BB962C8B-B14F-4D97-AF65-F5344CB8AC3E}">
        <p14:creationId xmlns:p14="http://schemas.microsoft.com/office/powerpoint/2010/main" val="100163629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MDP’s</a:t>
            </a:r>
            <a:endParaRPr lang="en-IN" dirty="0"/>
          </a:p>
        </p:txBody>
      </p:sp>
      <p:sp>
        <p:nvSpPr>
          <p:cNvPr id="3" name="Content Placeholder 2"/>
          <p:cNvSpPr>
            <a:spLocks noGrp="1"/>
          </p:cNvSpPr>
          <p:nvPr>
            <p:ph idx="1"/>
          </p:nvPr>
        </p:nvSpPr>
        <p:spPr/>
        <p:txBody>
          <a:bodyPr/>
          <a:lstStyle/>
          <a:p>
            <a:r>
              <a:rPr lang="en-IN" dirty="0" smtClean="0"/>
              <a:t>On the job methods									off the job methods</a:t>
            </a:r>
          </a:p>
          <a:p>
            <a:endParaRPr lang="en-IN" dirty="0"/>
          </a:p>
          <a:p>
            <a:pPr lvl="1"/>
            <a:r>
              <a:rPr lang="en-IN" dirty="0" smtClean="0"/>
              <a:t>Job rotation										Seminars and conferences</a:t>
            </a:r>
          </a:p>
          <a:p>
            <a:pPr lvl="1"/>
            <a:r>
              <a:rPr lang="en-IN" dirty="0" smtClean="0"/>
              <a:t>Coaching										Case studies</a:t>
            </a:r>
          </a:p>
          <a:p>
            <a:pPr lvl="1"/>
            <a:r>
              <a:rPr lang="en-IN" dirty="0" smtClean="0"/>
              <a:t>Action learning									Games</a:t>
            </a:r>
          </a:p>
          <a:p>
            <a:pPr lvl="1"/>
            <a:r>
              <a:rPr lang="en-IN" dirty="0" smtClean="0"/>
              <a:t>Staff meetings										Role play</a:t>
            </a:r>
          </a:p>
          <a:p>
            <a:pPr lvl="1"/>
            <a:r>
              <a:rPr lang="en-IN" dirty="0" smtClean="0"/>
              <a:t>Lateral transfer									Behavioural Modelling</a:t>
            </a:r>
          </a:p>
          <a:p>
            <a:pPr marL="1368000" lvl="4" indent="0">
              <a:buNone/>
            </a:pPr>
            <a:r>
              <a:rPr lang="en-IN" dirty="0"/>
              <a:t>	</a:t>
            </a:r>
            <a:r>
              <a:rPr lang="en-IN" dirty="0" smtClean="0"/>
              <a:t>										</a:t>
            </a:r>
            <a:r>
              <a:rPr lang="en-IN" sz="1600" dirty="0" smtClean="0"/>
              <a:t>Corporate Universities</a:t>
            </a:r>
            <a:endParaRPr lang="en-IN" dirty="0"/>
          </a:p>
        </p:txBody>
      </p:sp>
    </p:spTree>
    <p:extLst>
      <p:ext uri="{BB962C8B-B14F-4D97-AF65-F5344CB8AC3E}">
        <p14:creationId xmlns:p14="http://schemas.microsoft.com/office/powerpoint/2010/main" val="281082510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Career development</a:t>
            </a:r>
            <a:endParaRPr lang="en-IN" dirty="0"/>
          </a:p>
        </p:txBody>
      </p:sp>
      <p:sp>
        <p:nvSpPr>
          <p:cNvPr id="3" name="Content Placeholder 2"/>
          <p:cNvSpPr>
            <a:spLocks noGrp="1"/>
          </p:cNvSpPr>
          <p:nvPr>
            <p:ph idx="1"/>
          </p:nvPr>
        </p:nvSpPr>
        <p:spPr/>
        <p:txBody>
          <a:bodyPr/>
          <a:lstStyle/>
          <a:p>
            <a:r>
              <a:rPr lang="en-IN" dirty="0" smtClean="0"/>
              <a:t>Career is a progress of general course of action of a person in some profession or in an organization</a:t>
            </a:r>
          </a:p>
          <a:p>
            <a:r>
              <a:rPr lang="en-IN" dirty="0" smtClean="0"/>
              <a:t>Career includes the specific job the person performs, the kind of responsibilities and activities that comprise those jobs, movement and transitions between jobs, and the individual’s overall assessment of and feelings of satisfaction</a:t>
            </a:r>
          </a:p>
          <a:p>
            <a:r>
              <a:rPr lang="en-IN" dirty="0" smtClean="0"/>
              <a:t>Career Planning is a process whereby an individual sets career goals and identifies the means to achieve them</a:t>
            </a:r>
            <a:endParaRPr lang="en-IN" dirty="0"/>
          </a:p>
        </p:txBody>
      </p:sp>
    </p:spTree>
    <p:extLst>
      <p:ext uri="{BB962C8B-B14F-4D97-AF65-F5344CB8AC3E}">
        <p14:creationId xmlns:p14="http://schemas.microsoft.com/office/powerpoint/2010/main" val="429419663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Career development initiatives</a:t>
            </a:r>
            <a:endParaRPr lang="en-IN" dirty="0"/>
          </a:p>
        </p:txBody>
      </p:sp>
      <p:sp>
        <p:nvSpPr>
          <p:cNvPr id="3" name="Content Placeholder 2"/>
          <p:cNvSpPr>
            <a:spLocks noGrp="1"/>
          </p:cNvSpPr>
          <p:nvPr>
            <p:ph idx="1"/>
          </p:nvPr>
        </p:nvSpPr>
        <p:spPr/>
        <p:txBody>
          <a:bodyPr/>
          <a:lstStyle/>
          <a:p>
            <a:r>
              <a:rPr lang="en-IN" dirty="0" smtClean="0"/>
              <a:t>Career Planning Workshops</a:t>
            </a:r>
          </a:p>
          <a:p>
            <a:r>
              <a:rPr lang="en-IN" dirty="0" smtClean="0"/>
              <a:t>Career Counselling</a:t>
            </a:r>
          </a:p>
          <a:p>
            <a:r>
              <a:rPr lang="en-IN" dirty="0" smtClean="0"/>
              <a:t>Mentoring ( coaching, advising, encouraging )</a:t>
            </a:r>
          </a:p>
          <a:p>
            <a:r>
              <a:rPr lang="en-IN" dirty="0" smtClean="0"/>
              <a:t>Sabbaticals ( temporary leaves of absence )</a:t>
            </a:r>
          </a:p>
          <a:p>
            <a:r>
              <a:rPr lang="en-IN" dirty="0" smtClean="0"/>
              <a:t>Personal Development Plans</a:t>
            </a:r>
          </a:p>
          <a:p>
            <a:r>
              <a:rPr lang="en-IN" dirty="0" smtClean="0"/>
              <a:t>Career workbooks</a:t>
            </a:r>
          </a:p>
          <a:p>
            <a:endParaRPr lang="en-IN" dirty="0"/>
          </a:p>
        </p:txBody>
      </p:sp>
    </p:spTree>
    <p:extLst>
      <p:ext uri="{BB962C8B-B14F-4D97-AF65-F5344CB8AC3E}">
        <p14:creationId xmlns:p14="http://schemas.microsoft.com/office/powerpoint/2010/main" val="13752663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Definitions</a:t>
            </a:r>
            <a:endParaRPr lang="en-IN" dirty="0"/>
          </a:p>
        </p:txBody>
      </p:sp>
      <p:sp>
        <p:nvSpPr>
          <p:cNvPr id="3" name="Content Placeholder 2"/>
          <p:cNvSpPr>
            <a:spLocks noGrp="1"/>
          </p:cNvSpPr>
          <p:nvPr>
            <p:ph idx="1"/>
          </p:nvPr>
        </p:nvSpPr>
        <p:spPr/>
        <p:txBody>
          <a:bodyPr/>
          <a:lstStyle/>
          <a:p>
            <a:r>
              <a:rPr lang="en-IN" sz="2800" i="1" dirty="0" smtClean="0"/>
              <a:t>Training refers to the process of imparting specific skills</a:t>
            </a:r>
          </a:p>
          <a:p>
            <a:r>
              <a:rPr lang="en-IN" sz="2800" i="1" dirty="0" smtClean="0"/>
              <a:t>Development refers to the learning opportunities designed to help employees grow.  </a:t>
            </a:r>
            <a:r>
              <a:rPr lang="en-US" sz="2800" i="1" dirty="0" smtClean="0"/>
              <a:t>Development </a:t>
            </a:r>
            <a:r>
              <a:rPr lang="en-US" sz="2800" i="1" dirty="0"/>
              <a:t>is an effort to provide employees with the abilities that the organization will require in the future.</a:t>
            </a:r>
          </a:p>
          <a:p>
            <a:endParaRPr lang="en-IN" sz="2800" i="1" dirty="0" smtClean="0"/>
          </a:p>
          <a:p>
            <a:endParaRPr lang="en-IN" dirty="0"/>
          </a:p>
        </p:txBody>
      </p:sp>
    </p:spTree>
    <p:extLst>
      <p:ext uri="{BB962C8B-B14F-4D97-AF65-F5344CB8AC3E}">
        <p14:creationId xmlns:p14="http://schemas.microsoft.com/office/powerpoint/2010/main" val="34102370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Inputs of training &amp; development</a:t>
            </a:r>
            <a:endParaRPr lang="en-IN" dirty="0"/>
          </a:p>
        </p:txBody>
      </p:sp>
      <p:sp>
        <p:nvSpPr>
          <p:cNvPr id="3" name="Content Placeholder 2"/>
          <p:cNvSpPr>
            <a:spLocks noGrp="1"/>
          </p:cNvSpPr>
          <p:nvPr>
            <p:ph idx="1"/>
          </p:nvPr>
        </p:nvSpPr>
        <p:spPr/>
        <p:txBody>
          <a:bodyPr/>
          <a:lstStyle/>
          <a:p>
            <a:r>
              <a:rPr lang="en-IN" dirty="0" smtClean="0"/>
              <a:t>Skills</a:t>
            </a:r>
          </a:p>
          <a:p>
            <a:r>
              <a:rPr lang="en-IN" dirty="0" smtClean="0"/>
              <a:t>Education</a:t>
            </a:r>
          </a:p>
          <a:p>
            <a:r>
              <a:rPr lang="en-IN" dirty="0" smtClean="0"/>
              <a:t>Development</a:t>
            </a:r>
          </a:p>
          <a:p>
            <a:r>
              <a:rPr lang="en-IN" dirty="0" smtClean="0"/>
              <a:t>Ethics</a:t>
            </a:r>
          </a:p>
          <a:p>
            <a:r>
              <a:rPr lang="en-IN" dirty="0" smtClean="0"/>
              <a:t>Attitudinal changes</a:t>
            </a:r>
          </a:p>
          <a:p>
            <a:r>
              <a:rPr lang="en-IN" dirty="0" smtClean="0"/>
              <a:t>Decision making &amp; problem solving</a:t>
            </a:r>
          </a:p>
          <a:p>
            <a:endParaRPr lang="en-IN" dirty="0"/>
          </a:p>
        </p:txBody>
      </p:sp>
    </p:spTree>
    <p:extLst>
      <p:ext uri="{BB962C8B-B14F-4D97-AF65-F5344CB8AC3E}">
        <p14:creationId xmlns:p14="http://schemas.microsoft.com/office/powerpoint/2010/main" val="32862710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source</a:t>
            </a:r>
            <a:endParaRPr lang="en-IN" dirty="0"/>
          </a:p>
        </p:txBody>
      </p:sp>
      <p:sp>
        <p:nvSpPr>
          <p:cNvPr id="3" name="Content Placeholder 2"/>
          <p:cNvSpPr>
            <a:spLocks noGrp="1"/>
          </p:cNvSpPr>
          <p:nvPr>
            <p:ph idx="1"/>
          </p:nvPr>
        </p:nvSpPr>
        <p:spPr/>
        <p:txBody>
          <a:bodyPr>
            <a:normAutofit/>
          </a:bodyPr>
          <a:lstStyle/>
          <a:p>
            <a:r>
              <a:rPr lang="en-IN" sz="3200" i="1" dirty="0" smtClean="0"/>
              <a:t>Training &amp; Development offer competitive advantage to a firm by removing performance deficiencies, making employees stay long, minimising accidents, scrap and damage, and meeting future employee needs</a:t>
            </a:r>
            <a:endParaRPr lang="en-IN" sz="3200" i="1" dirty="0"/>
          </a:p>
        </p:txBody>
      </p:sp>
    </p:spTree>
    <p:extLst>
      <p:ext uri="{BB962C8B-B14F-4D97-AF65-F5344CB8AC3E}">
        <p14:creationId xmlns:p14="http://schemas.microsoft.com/office/powerpoint/2010/main" val="19893347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training</a:t>
            </a:r>
            <a:endParaRPr lang="en-IN" dirty="0"/>
          </a:p>
        </p:txBody>
      </p:sp>
      <p:sp>
        <p:nvSpPr>
          <p:cNvPr id="3" name="Content Placeholder 2"/>
          <p:cNvSpPr>
            <a:spLocks noGrp="1"/>
          </p:cNvSpPr>
          <p:nvPr>
            <p:ph idx="1"/>
          </p:nvPr>
        </p:nvSpPr>
        <p:spPr/>
        <p:txBody>
          <a:bodyPr/>
          <a:lstStyle/>
          <a:p>
            <a:pPr marL="812780" indent="-812780">
              <a:lnSpc>
                <a:spcPct val="90000"/>
              </a:lnSpc>
              <a:buFontTx/>
              <a:buAutoNum type="arabicPeriod"/>
              <a:defRPr/>
            </a:pPr>
            <a:r>
              <a:rPr lang="en-US" dirty="0">
                <a:latin typeface="Georgia" pitchFamily="18" charset="0"/>
              </a:rPr>
              <a:t>A formal training program is an effort by the employer to provide opportunities for the employee to acquire job related knowledge, skills and  attitudes and helping them correct deficiencies in their job performance. </a:t>
            </a:r>
          </a:p>
          <a:p>
            <a:pPr marL="812780" indent="-812780">
              <a:lnSpc>
                <a:spcPct val="90000"/>
              </a:lnSpc>
              <a:buNone/>
              <a:defRPr/>
            </a:pPr>
            <a:endParaRPr lang="en-US" dirty="0">
              <a:latin typeface="Georgia" pitchFamily="18" charset="0"/>
            </a:endParaRPr>
          </a:p>
          <a:p>
            <a:pPr marL="812780" indent="-812780">
              <a:lnSpc>
                <a:spcPct val="90000"/>
              </a:lnSpc>
              <a:buFontTx/>
              <a:buAutoNum type="arabicPeriod" startAt="2"/>
              <a:defRPr/>
            </a:pPr>
            <a:r>
              <a:rPr lang="en-US" dirty="0">
                <a:latin typeface="Georgia" pitchFamily="18" charset="0"/>
              </a:rPr>
              <a:t>The systematic process of altering the behavior of employees on the job in a direction that will achieve organization goals.</a:t>
            </a:r>
          </a:p>
          <a:p>
            <a:endParaRPr lang="en-IN" dirty="0"/>
          </a:p>
        </p:txBody>
      </p:sp>
    </p:spTree>
    <p:extLst>
      <p:ext uri="{BB962C8B-B14F-4D97-AF65-F5344CB8AC3E}">
        <p14:creationId xmlns:p14="http://schemas.microsoft.com/office/powerpoint/2010/main" val="13398076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rrowheads="1"/>
          </p:cNvSpPr>
          <p:nvPr>
            <p:ph type="title" idx="4294967295"/>
          </p:nvPr>
        </p:nvSpPr>
        <p:spPr>
          <a:xfrm>
            <a:off x="0" y="275167"/>
            <a:ext cx="10972800" cy="1143000"/>
          </a:xfrm>
        </p:spPr>
        <p:txBody>
          <a:bodyPr>
            <a:normAutofit/>
          </a:bodyPr>
          <a:lstStyle/>
          <a:p>
            <a:pPr eaLnBrk="1" hangingPunct="1">
              <a:defRPr/>
            </a:pPr>
            <a:r>
              <a:rPr lang="en-US" sz="3200" dirty="0">
                <a:solidFill>
                  <a:schemeClr val="accent1">
                    <a:lumMod val="50000"/>
                    <a:lumOff val="50000"/>
                  </a:schemeClr>
                </a:solidFill>
                <a:latin typeface="Georgia" pitchFamily="18" charset="0"/>
              </a:rPr>
              <a:t>Training Vs Development</a:t>
            </a:r>
          </a:p>
        </p:txBody>
      </p:sp>
      <p:sp>
        <p:nvSpPr>
          <p:cNvPr id="8196" name="Rectangle 5"/>
          <p:cNvSpPr>
            <a:spLocks noChangeArrowheads="1"/>
          </p:cNvSpPr>
          <p:nvPr/>
        </p:nvSpPr>
        <p:spPr bwMode="auto">
          <a:xfrm>
            <a:off x="1015999" y="1905000"/>
            <a:ext cx="11062269" cy="3962400"/>
          </a:xfrm>
          <a:prstGeom prst="rect">
            <a:avLst/>
          </a:prstGeom>
          <a:solidFill>
            <a:schemeClr val="accent1"/>
          </a:solidFill>
          <a:ln w="9525">
            <a:solidFill>
              <a:schemeClr val="tx1"/>
            </a:solidFill>
            <a:miter lim="800000"/>
            <a:headEnd/>
            <a:tailEnd/>
          </a:ln>
        </p:spPr>
        <p:txBody>
          <a:bodyPr wrap="none" anchor="ctr"/>
          <a:lstStyle/>
          <a:p>
            <a:pPr algn="ctr"/>
            <a:endParaRPr lang="en-US" sz="2400">
              <a:solidFill>
                <a:schemeClr val="bg1"/>
              </a:solidFill>
            </a:endParaRPr>
          </a:p>
        </p:txBody>
      </p:sp>
      <p:sp>
        <p:nvSpPr>
          <p:cNvPr id="8197" name="Line 6"/>
          <p:cNvSpPr>
            <a:spLocks noChangeShapeType="1"/>
          </p:cNvSpPr>
          <p:nvPr/>
        </p:nvSpPr>
        <p:spPr bwMode="auto">
          <a:xfrm>
            <a:off x="2844800" y="1905000"/>
            <a:ext cx="0" cy="3962400"/>
          </a:xfrm>
          <a:prstGeom prst="line">
            <a:avLst/>
          </a:prstGeom>
          <a:noFill/>
          <a:ln w="9525">
            <a:solidFill>
              <a:schemeClr val="tx1"/>
            </a:solidFill>
            <a:round/>
            <a:headEnd/>
            <a:tailEnd/>
          </a:ln>
        </p:spPr>
        <p:txBody>
          <a:bodyPr/>
          <a:lstStyle/>
          <a:p>
            <a:endParaRPr lang="en-IN" sz="2400">
              <a:solidFill>
                <a:schemeClr val="bg1"/>
              </a:solidFill>
            </a:endParaRPr>
          </a:p>
        </p:txBody>
      </p:sp>
      <p:sp>
        <p:nvSpPr>
          <p:cNvPr id="8198" name="Line 7"/>
          <p:cNvSpPr>
            <a:spLocks noChangeShapeType="1"/>
          </p:cNvSpPr>
          <p:nvPr/>
        </p:nvSpPr>
        <p:spPr bwMode="auto">
          <a:xfrm>
            <a:off x="6705600" y="1905000"/>
            <a:ext cx="0" cy="3962400"/>
          </a:xfrm>
          <a:prstGeom prst="line">
            <a:avLst/>
          </a:prstGeom>
          <a:noFill/>
          <a:ln w="9525">
            <a:solidFill>
              <a:schemeClr val="tx1"/>
            </a:solidFill>
            <a:round/>
            <a:headEnd/>
            <a:tailEnd/>
          </a:ln>
        </p:spPr>
        <p:txBody>
          <a:bodyPr/>
          <a:lstStyle/>
          <a:p>
            <a:endParaRPr lang="en-IN" sz="2400">
              <a:solidFill>
                <a:schemeClr val="bg1"/>
              </a:solidFill>
            </a:endParaRPr>
          </a:p>
        </p:txBody>
      </p:sp>
      <p:sp>
        <p:nvSpPr>
          <p:cNvPr id="8199" name="Line 8"/>
          <p:cNvSpPr>
            <a:spLocks noChangeShapeType="1"/>
          </p:cNvSpPr>
          <p:nvPr/>
        </p:nvSpPr>
        <p:spPr bwMode="auto">
          <a:xfrm>
            <a:off x="1016000" y="2438400"/>
            <a:ext cx="10668000" cy="0"/>
          </a:xfrm>
          <a:prstGeom prst="line">
            <a:avLst/>
          </a:prstGeom>
          <a:noFill/>
          <a:ln w="9525">
            <a:solidFill>
              <a:schemeClr val="tx1"/>
            </a:solidFill>
            <a:round/>
            <a:headEnd/>
            <a:tailEnd/>
          </a:ln>
        </p:spPr>
        <p:txBody>
          <a:bodyPr/>
          <a:lstStyle/>
          <a:p>
            <a:endParaRPr lang="en-IN" sz="2400">
              <a:solidFill>
                <a:schemeClr val="bg1"/>
              </a:solidFill>
            </a:endParaRPr>
          </a:p>
        </p:txBody>
      </p:sp>
      <p:sp>
        <p:nvSpPr>
          <p:cNvPr id="8200" name="Text Box 10"/>
          <p:cNvSpPr txBox="1">
            <a:spLocks noChangeArrowheads="1"/>
          </p:cNvSpPr>
          <p:nvPr/>
        </p:nvSpPr>
        <p:spPr bwMode="auto">
          <a:xfrm>
            <a:off x="3230035" y="2006601"/>
            <a:ext cx="1491627" cy="502766"/>
          </a:xfrm>
          <a:prstGeom prst="rect">
            <a:avLst/>
          </a:prstGeom>
          <a:noFill/>
          <a:ln w="9525">
            <a:noFill/>
            <a:miter lim="800000"/>
            <a:headEnd/>
            <a:tailEnd/>
          </a:ln>
        </p:spPr>
        <p:txBody>
          <a:bodyPr wrap="none">
            <a:spAutoFit/>
          </a:bodyPr>
          <a:lstStyle/>
          <a:p>
            <a:r>
              <a:rPr lang="en-US" sz="2667" b="1" dirty="0">
                <a:solidFill>
                  <a:schemeClr val="bg1"/>
                </a:solidFill>
              </a:rPr>
              <a:t>Training</a:t>
            </a:r>
          </a:p>
        </p:txBody>
      </p:sp>
      <p:sp>
        <p:nvSpPr>
          <p:cNvPr id="8201" name="Text Box 11"/>
          <p:cNvSpPr txBox="1">
            <a:spLocks noChangeArrowheads="1"/>
          </p:cNvSpPr>
          <p:nvPr/>
        </p:nvSpPr>
        <p:spPr bwMode="auto">
          <a:xfrm>
            <a:off x="7903633" y="2006601"/>
            <a:ext cx="2344488" cy="502766"/>
          </a:xfrm>
          <a:prstGeom prst="rect">
            <a:avLst/>
          </a:prstGeom>
          <a:noFill/>
          <a:ln w="9525">
            <a:noFill/>
            <a:miter lim="800000"/>
            <a:headEnd/>
            <a:tailEnd/>
          </a:ln>
        </p:spPr>
        <p:txBody>
          <a:bodyPr wrap="none">
            <a:spAutoFit/>
          </a:bodyPr>
          <a:lstStyle/>
          <a:p>
            <a:r>
              <a:rPr lang="en-US" sz="2667" b="1" dirty="0">
                <a:solidFill>
                  <a:schemeClr val="bg1"/>
                </a:solidFill>
              </a:rPr>
              <a:t>Development</a:t>
            </a:r>
          </a:p>
        </p:txBody>
      </p:sp>
      <p:sp>
        <p:nvSpPr>
          <p:cNvPr id="8202" name="Text Box 12"/>
          <p:cNvSpPr txBox="1">
            <a:spLocks noChangeArrowheads="1"/>
          </p:cNvSpPr>
          <p:nvPr/>
        </p:nvSpPr>
        <p:spPr bwMode="auto">
          <a:xfrm>
            <a:off x="994835" y="2692401"/>
            <a:ext cx="1264705" cy="502766"/>
          </a:xfrm>
          <a:prstGeom prst="rect">
            <a:avLst/>
          </a:prstGeom>
          <a:noFill/>
          <a:ln w="9525">
            <a:noFill/>
            <a:miter lim="800000"/>
            <a:headEnd/>
            <a:tailEnd/>
          </a:ln>
        </p:spPr>
        <p:txBody>
          <a:bodyPr wrap="none">
            <a:spAutoFit/>
          </a:bodyPr>
          <a:lstStyle/>
          <a:p>
            <a:r>
              <a:rPr lang="en-US" sz="2667" dirty="0">
                <a:solidFill>
                  <a:schemeClr val="bg1"/>
                </a:solidFill>
              </a:rPr>
              <a:t>   Focus</a:t>
            </a:r>
          </a:p>
        </p:txBody>
      </p:sp>
      <p:sp>
        <p:nvSpPr>
          <p:cNvPr id="8203" name="Text Box 13"/>
          <p:cNvSpPr txBox="1">
            <a:spLocks noChangeArrowheads="1"/>
          </p:cNvSpPr>
          <p:nvPr/>
        </p:nvSpPr>
        <p:spPr bwMode="auto">
          <a:xfrm>
            <a:off x="2925234" y="2692401"/>
            <a:ext cx="1911549" cy="502766"/>
          </a:xfrm>
          <a:prstGeom prst="rect">
            <a:avLst/>
          </a:prstGeom>
          <a:noFill/>
          <a:ln w="9525">
            <a:noFill/>
            <a:miter lim="800000"/>
            <a:headEnd/>
            <a:tailEnd/>
          </a:ln>
        </p:spPr>
        <p:txBody>
          <a:bodyPr wrap="none">
            <a:spAutoFit/>
          </a:bodyPr>
          <a:lstStyle/>
          <a:p>
            <a:r>
              <a:rPr lang="en-US" sz="2667">
                <a:solidFill>
                  <a:schemeClr val="bg1"/>
                </a:solidFill>
              </a:rPr>
              <a:t>Current Job.</a:t>
            </a:r>
          </a:p>
        </p:txBody>
      </p:sp>
      <p:sp>
        <p:nvSpPr>
          <p:cNvPr id="8204" name="Text Box 14"/>
          <p:cNvSpPr txBox="1">
            <a:spLocks noChangeArrowheads="1"/>
          </p:cNvSpPr>
          <p:nvPr/>
        </p:nvSpPr>
        <p:spPr bwMode="auto">
          <a:xfrm>
            <a:off x="7294035" y="2692401"/>
            <a:ext cx="3636060" cy="502766"/>
          </a:xfrm>
          <a:prstGeom prst="rect">
            <a:avLst/>
          </a:prstGeom>
          <a:noFill/>
          <a:ln w="9525">
            <a:noFill/>
            <a:miter lim="800000"/>
            <a:headEnd/>
            <a:tailEnd/>
          </a:ln>
        </p:spPr>
        <p:txBody>
          <a:bodyPr wrap="none">
            <a:spAutoFit/>
          </a:bodyPr>
          <a:lstStyle/>
          <a:p>
            <a:r>
              <a:rPr lang="en-US" sz="2667">
                <a:solidFill>
                  <a:schemeClr val="bg1"/>
                </a:solidFill>
              </a:rPr>
              <a:t>Current and Future Jobs.</a:t>
            </a:r>
          </a:p>
        </p:txBody>
      </p:sp>
      <p:sp>
        <p:nvSpPr>
          <p:cNvPr id="8205" name="Text Box 15"/>
          <p:cNvSpPr txBox="1">
            <a:spLocks noChangeArrowheads="1"/>
          </p:cNvSpPr>
          <p:nvPr/>
        </p:nvSpPr>
        <p:spPr bwMode="auto">
          <a:xfrm>
            <a:off x="1299635" y="3606801"/>
            <a:ext cx="1015021" cy="502766"/>
          </a:xfrm>
          <a:prstGeom prst="rect">
            <a:avLst/>
          </a:prstGeom>
          <a:noFill/>
          <a:ln w="9525">
            <a:noFill/>
            <a:miter lim="800000"/>
            <a:headEnd/>
            <a:tailEnd/>
          </a:ln>
        </p:spPr>
        <p:txBody>
          <a:bodyPr wrap="none">
            <a:spAutoFit/>
          </a:bodyPr>
          <a:lstStyle/>
          <a:p>
            <a:r>
              <a:rPr lang="en-US" sz="2667">
                <a:solidFill>
                  <a:schemeClr val="bg1"/>
                </a:solidFill>
              </a:rPr>
              <a:t>Scope</a:t>
            </a:r>
          </a:p>
        </p:txBody>
      </p:sp>
      <p:sp>
        <p:nvSpPr>
          <p:cNvPr id="8206" name="Text Box 16"/>
          <p:cNvSpPr txBox="1">
            <a:spLocks noChangeArrowheads="1"/>
          </p:cNvSpPr>
          <p:nvPr/>
        </p:nvSpPr>
        <p:spPr bwMode="auto">
          <a:xfrm>
            <a:off x="3026835" y="3606801"/>
            <a:ext cx="2910477" cy="502766"/>
          </a:xfrm>
          <a:prstGeom prst="rect">
            <a:avLst/>
          </a:prstGeom>
          <a:noFill/>
          <a:ln w="9525">
            <a:noFill/>
            <a:miter lim="800000"/>
            <a:headEnd/>
            <a:tailEnd/>
          </a:ln>
        </p:spPr>
        <p:txBody>
          <a:bodyPr wrap="none">
            <a:spAutoFit/>
          </a:bodyPr>
          <a:lstStyle/>
          <a:p>
            <a:r>
              <a:rPr lang="en-US" sz="2667">
                <a:solidFill>
                  <a:schemeClr val="bg1"/>
                </a:solidFill>
              </a:rPr>
              <a:t>Individual Employee</a:t>
            </a:r>
          </a:p>
        </p:txBody>
      </p:sp>
      <p:sp>
        <p:nvSpPr>
          <p:cNvPr id="8207" name="Text Box 17"/>
          <p:cNvSpPr txBox="1">
            <a:spLocks noChangeArrowheads="1"/>
          </p:cNvSpPr>
          <p:nvPr/>
        </p:nvSpPr>
        <p:spPr bwMode="auto">
          <a:xfrm>
            <a:off x="7213602" y="3581401"/>
            <a:ext cx="4176977" cy="502766"/>
          </a:xfrm>
          <a:prstGeom prst="rect">
            <a:avLst/>
          </a:prstGeom>
          <a:noFill/>
          <a:ln w="9525">
            <a:noFill/>
            <a:miter lim="800000"/>
            <a:headEnd/>
            <a:tailEnd/>
          </a:ln>
        </p:spPr>
        <p:txBody>
          <a:bodyPr wrap="none">
            <a:spAutoFit/>
          </a:bodyPr>
          <a:lstStyle/>
          <a:p>
            <a:r>
              <a:rPr lang="en-US" sz="2667">
                <a:solidFill>
                  <a:schemeClr val="bg1"/>
                </a:solidFill>
              </a:rPr>
              <a:t>Work group or organization</a:t>
            </a:r>
            <a:r>
              <a:rPr lang="en-US" sz="2400">
                <a:solidFill>
                  <a:schemeClr val="bg1"/>
                </a:solidFill>
              </a:rPr>
              <a:t>.</a:t>
            </a:r>
          </a:p>
        </p:txBody>
      </p:sp>
      <p:sp>
        <p:nvSpPr>
          <p:cNvPr id="8208" name="Text Box 18"/>
          <p:cNvSpPr txBox="1">
            <a:spLocks noChangeArrowheads="1"/>
          </p:cNvSpPr>
          <p:nvPr/>
        </p:nvSpPr>
        <p:spPr bwMode="auto">
          <a:xfrm>
            <a:off x="914401" y="4495801"/>
            <a:ext cx="1854995" cy="502766"/>
          </a:xfrm>
          <a:prstGeom prst="rect">
            <a:avLst/>
          </a:prstGeom>
          <a:noFill/>
          <a:ln w="9525">
            <a:noFill/>
            <a:miter lim="800000"/>
            <a:headEnd/>
            <a:tailEnd/>
          </a:ln>
        </p:spPr>
        <p:txBody>
          <a:bodyPr wrap="none">
            <a:spAutoFit/>
          </a:bodyPr>
          <a:lstStyle/>
          <a:p>
            <a:r>
              <a:rPr lang="en-US" sz="2667">
                <a:solidFill>
                  <a:schemeClr val="bg1"/>
                </a:solidFill>
              </a:rPr>
              <a:t>Time Frame</a:t>
            </a:r>
          </a:p>
        </p:txBody>
      </p:sp>
      <p:sp>
        <p:nvSpPr>
          <p:cNvPr id="8209" name="Text Box 19"/>
          <p:cNvSpPr txBox="1">
            <a:spLocks noChangeArrowheads="1"/>
          </p:cNvSpPr>
          <p:nvPr/>
        </p:nvSpPr>
        <p:spPr bwMode="auto">
          <a:xfrm>
            <a:off x="3026836" y="4445001"/>
            <a:ext cx="1632178" cy="502766"/>
          </a:xfrm>
          <a:prstGeom prst="rect">
            <a:avLst/>
          </a:prstGeom>
          <a:noFill/>
          <a:ln w="9525">
            <a:noFill/>
            <a:miter lim="800000"/>
            <a:headEnd/>
            <a:tailEnd/>
          </a:ln>
        </p:spPr>
        <p:txBody>
          <a:bodyPr wrap="none">
            <a:spAutoFit/>
          </a:bodyPr>
          <a:lstStyle/>
          <a:p>
            <a:r>
              <a:rPr lang="en-US" sz="2667">
                <a:solidFill>
                  <a:schemeClr val="bg1"/>
                </a:solidFill>
              </a:rPr>
              <a:t>Immediate</a:t>
            </a:r>
          </a:p>
        </p:txBody>
      </p:sp>
      <p:sp>
        <p:nvSpPr>
          <p:cNvPr id="8210" name="Text Box 20"/>
          <p:cNvSpPr txBox="1">
            <a:spLocks noChangeArrowheads="1"/>
          </p:cNvSpPr>
          <p:nvPr/>
        </p:nvSpPr>
        <p:spPr bwMode="auto">
          <a:xfrm>
            <a:off x="7620002" y="4395789"/>
            <a:ext cx="1627882" cy="502766"/>
          </a:xfrm>
          <a:prstGeom prst="rect">
            <a:avLst/>
          </a:prstGeom>
          <a:noFill/>
          <a:ln w="9525">
            <a:noFill/>
            <a:miter lim="800000"/>
            <a:headEnd/>
            <a:tailEnd/>
          </a:ln>
        </p:spPr>
        <p:txBody>
          <a:bodyPr wrap="none">
            <a:spAutoFit/>
          </a:bodyPr>
          <a:lstStyle/>
          <a:p>
            <a:r>
              <a:rPr lang="en-US" sz="2667" dirty="0">
                <a:solidFill>
                  <a:schemeClr val="bg1"/>
                </a:solidFill>
              </a:rPr>
              <a:t>Long Term</a:t>
            </a:r>
          </a:p>
        </p:txBody>
      </p:sp>
      <p:sp>
        <p:nvSpPr>
          <p:cNvPr id="8211" name="Text Box 21"/>
          <p:cNvSpPr txBox="1">
            <a:spLocks noChangeArrowheads="1"/>
          </p:cNvSpPr>
          <p:nvPr/>
        </p:nvSpPr>
        <p:spPr bwMode="auto">
          <a:xfrm>
            <a:off x="1219202" y="5310188"/>
            <a:ext cx="848309" cy="502766"/>
          </a:xfrm>
          <a:prstGeom prst="rect">
            <a:avLst/>
          </a:prstGeom>
          <a:noFill/>
          <a:ln w="9525">
            <a:noFill/>
            <a:miter lim="800000"/>
            <a:headEnd/>
            <a:tailEnd/>
          </a:ln>
        </p:spPr>
        <p:txBody>
          <a:bodyPr wrap="none">
            <a:spAutoFit/>
          </a:bodyPr>
          <a:lstStyle/>
          <a:p>
            <a:r>
              <a:rPr lang="en-US" sz="2667">
                <a:solidFill>
                  <a:schemeClr val="bg1"/>
                </a:solidFill>
              </a:rPr>
              <a:t>Goal</a:t>
            </a:r>
          </a:p>
        </p:txBody>
      </p:sp>
      <p:sp>
        <p:nvSpPr>
          <p:cNvPr id="8212" name="Text Box 22"/>
          <p:cNvSpPr txBox="1">
            <a:spLocks noChangeArrowheads="1"/>
          </p:cNvSpPr>
          <p:nvPr/>
        </p:nvSpPr>
        <p:spPr bwMode="auto">
          <a:xfrm>
            <a:off x="2925234" y="5207001"/>
            <a:ext cx="3261855" cy="502766"/>
          </a:xfrm>
          <a:prstGeom prst="rect">
            <a:avLst/>
          </a:prstGeom>
          <a:noFill/>
          <a:ln w="9525">
            <a:noFill/>
            <a:miter lim="800000"/>
            <a:headEnd/>
            <a:tailEnd/>
          </a:ln>
        </p:spPr>
        <p:txBody>
          <a:bodyPr wrap="none">
            <a:spAutoFit/>
          </a:bodyPr>
          <a:lstStyle/>
          <a:p>
            <a:r>
              <a:rPr lang="en-US" sz="2667">
                <a:solidFill>
                  <a:schemeClr val="bg1"/>
                </a:solidFill>
              </a:rPr>
              <a:t>Fix current skill deficit</a:t>
            </a:r>
          </a:p>
        </p:txBody>
      </p:sp>
      <p:sp>
        <p:nvSpPr>
          <p:cNvPr id="8213" name="Text Box 23"/>
          <p:cNvSpPr txBox="1">
            <a:spLocks noChangeArrowheads="1"/>
          </p:cNvSpPr>
          <p:nvPr/>
        </p:nvSpPr>
        <p:spPr bwMode="auto">
          <a:xfrm>
            <a:off x="6807201" y="5105400"/>
            <a:ext cx="4770537" cy="502766"/>
          </a:xfrm>
          <a:prstGeom prst="rect">
            <a:avLst/>
          </a:prstGeom>
          <a:noFill/>
          <a:ln w="9525">
            <a:noFill/>
            <a:miter lim="800000"/>
            <a:headEnd/>
            <a:tailEnd/>
          </a:ln>
        </p:spPr>
        <p:txBody>
          <a:bodyPr wrap="none">
            <a:spAutoFit/>
          </a:bodyPr>
          <a:lstStyle/>
          <a:p>
            <a:r>
              <a:rPr lang="en-US" sz="2667" dirty="0">
                <a:solidFill>
                  <a:schemeClr val="bg1"/>
                </a:solidFill>
              </a:rPr>
              <a:t>Prepare for future work demand.</a:t>
            </a:r>
          </a:p>
        </p:txBody>
      </p:sp>
      <p:sp>
        <p:nvSpPr>
          <p:cNvPr id="8214" name="Line 24"/>
          <p:cNvSpPr>
            <a:spLocks noChangeShapeType="1"/>
          </p:cNvSpPr>
          <p:nvPr/>
        </p:nvSpPr>
        <p:spPr bwMode="auto">
          <a:xfrm>
            <a:off x="1016000" y="3276600"/>
            <a:ext cx="10668000" cy="0"/>
          </a:xfrm>
          <a:prstGeom prst="line">
            <a:avLst/>
          </a:prstGeom>
          <a:noFill/>
          <a:ln w="9525">
            <a:solidFill>
              <a:schemeClr val="tx1"/>
            </a:solidFill>
            <a:round/>
            <a:headEnd/>
            <a:tailEnd/>
          </a:ln>
        </p:spPr>
        <p:txBody>
          <a:bodyPr/>
          <a:lstStyle/>
          <a:p>
            <a:endParaRPr lang="en-IN" sz="2400">
              <a:solidFill>
                <a:schemeClr val="bg1"/>
              </a:solidFill>
            </a:endParaRPr>
          </a:p>
        </p:txBody>
      </p:sp>
      <p:sp>
        <p:nvSpPr>
          <p:cNvPr id="8215" name="Line 25"/>
          <p:cNvSpPr>
            <a:spLocks noChangeShapeType="1"/>
          </p:cNvSpPr>
          <p:nvPr/>
        </p:nvSpPr>
        <p:spPr bwMode="auto">
          <a:xfrm>
            <a:off x="1016000" y="4267200"/>
            <a:ext cx="10668000" cy="0"/>
          </a:xfrm>
          <a:prstGeom prst="line">
            <a:avLst/>
          </a:prstGeom>
          <a:noFill/>
          <a:ln w="9525">
            <a:solidFill>
              <a:schemeClr val="tx1"/>
            </a:solidFill>
            <a:round/>
            <a:headEnd/>
            <a:tailEnd/>
          </a:ln>
        </p:spPr>
        <p:txBody>
          <a:bodyPr/>
          <a:lstStyle/>
          <a:p>
            <a:endParaRPr lang="en-IN" sz="2400">
              <a:solidFill>
                <a:schemeClr val="bg1"/>
              </a:solidFill>
            </a:endParaRPr>
          </a:p>
        </p:txBody>
      </p:sp>
      <p:sp>
        <p:nvSpPr>
          <p:cNvPr id="8216" name="Line 26"/>
          <p:cNvSpPr>
            <a:spLocks noChangeShapeType="1"/>
          </p:cNvSpPr>
          <p:nvPr/>
        </p:nvSpPr>
        <p:spPr bwMode="auto">
          <a:xfrm>
            <a:off x="1016000" y="5029200"/>
            <a:ext cx="10668000" cy="0"/>
          </a:xfrm>
          <a:prstGeom prst="line">
            <a:avLst/>
          </a:prstGeom>
          <a:noFill/>
          <a:ln w="9525">
            <a:solidFill>
              <a:schemeClr val="tx1"/>
            </a:solidFill>
            <a:round/>
            <a:headEnd/>
            <a:tailEnd/>
          </a:ln>
        </p:spPr>
        <p:txBody>
          <a:bodyPr/>
          <a:lstStyle/>
          <a:p>
            <a:endParaRPr lang="en-IN" sz="2400">
              <a:solidFill>
                <a:schemeClr val="bg1"/>
              </a:solidFill>
            </a:endParaRPr>
          </a:p>
        </p:txBody>
      </p:sp>
      <p:sp>
        <p:nvSpPr>
          <p:cNvPr id="8217" name="Text Box 27"/>
          <p:cNvSpPr txBox="1">
            <a:spLocks noChangeArrowheads="1"/>
          </p:cNvSpPr>
          <p:nvPr/>
        </p:nvSpPr>
        <p:spPr bwMode="auto">
          <a:xfrm>
            <a:off x="1016001" y="1981201"/>
            <a:ext cx="1867819" cy="461665"/>
          </a:xfrm>
          <a:prstGeom prst="rect">
            <a:avLst/>
          </a:prstGeom>
          <a:noFill/>
          <a:ln w="9525">
            <a:noFill/>
            <a:miter lim="800000"/>
            <a:headEnd/>
            <a:tailEnd/>
          </a:ln>
        </p:spPr>
        <p:txBody>
          <a:bodyPr wrap="none">
            <a:spAutoFit/>
          </a:bodyPr>
          <a:lstStyle/>
          <a:p>
            <a:r>
              <a:rPr lang="en-US" sz="2400" b="1" dirty="0">
                <a:solidFill>
                  <a:schemeClr val="bg1"/>
                </a:solidFill>
              </a:rPr>
              <a:t>Dimensions</a:t>
            </a:r>
          </a:p>
        </p:txBody>
      </p:sp>
      <p:sp>
        <p:nvSpPr>
          <p:cNvPr id="8218" name="Line 28"/>
          <p:cNvSpPr>
            <a:spLocks noChangeShapeType="1"/>
          </p:cNvSpPr>
          <p:nvPr/>
        </p:nvSpPr>
        <p:spPr bwMode="auto">
          <a:xfrm>
            <a:off x="1930400" y="2362200"/>
            <a:ext cx="0" cy="76200"/>
          </a:xfrm>
          <a:prstGeom prst="line">
            <a:avLst/>
          </a:prstGeom>
          <a:noFill/>
          <a:ln w="9525">
            <a:solidFill>
              <a:schemeClr val="tx1"/>
            </a:solidFill>
            <a:round/>
            <a:headEnd/>
            <a:tailEnd type="triangle" w="med" len="med"/>
          </a:ln>
        </p:spPr>
        <p:txBody>
          <a:bodyPr/>
          <a:lstStyle/>
          <a:p>
            <a:endParaRPr lang="en-IN" sz="2400">
              <a:solidFill>
                <a:schemeClr val="bg1"/>
              </a:solidFill>
            </a:endParaRPr>
          </a:p>
        </p:txBody>
      </p:sp>
    </p:spTree>
    <p:extLst>
      <p:ext uri="{BB962C8B-B14F-4D97-AF65-F5344CB8AC3E}">
        <p14:creationId xmlns:p14="http://schemas.microsoft.com/office/powerpoint/2010/main" val="21023374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rrowheads="1"/>
          </p:cNvSpPr>
          <p:nvPr>
            <p:ph type="title" idx="4294967295"/>
          </p:nvPr>
        </p:nvSpPr>
        <p:spPr>
          <a:xfrm>
            <a:off x="0" y="275167"/>
            <a:ext cx="10972800" cy="1143000"/>
          </a:xfrm>
        </p:spPr>
        <p:txBody>
          <a:bodyPr/>
          <a:lstStyle/>
          <a:p>
            <a:pPr eaLnBrk="1" hangingPunct="1">
              <a:defRPr/>
            </a:pPr>
            <a:r>
              <a:rPr lang="en-US" sz="3200" dirty="0">
                <a:solidFill>
                  <a:schemeClr val="accent1">
                    <a:lumMod val="50000"/>
                    <a:lumOff val="50000"/>
                  </a:schemeClr>
                </a:solidFill>
                <a:latin typeface="Georgia" pitchFamily="18" charset="0"/>
              </a:rPr>
              <a:t>Training : Strategic Issues</a:t>
            </a:r>
            <a:r>
              <a:rPr lang="en-US" dirty="0" smtClean="0">
                <a:solidFill>
                  <a:schemeClr val="accent1">
                    <a:lumMod val="50000"/>
                    <a:lumOff val="50000"/>
                  </a:schemeClr>
                </a:solidFill>
              </a:rPr>
              <a:t>. </a:t>
            </a:r>
          </a:p>
        </p:txBody>
      </p:sp>
      <p:sp>
        <p:nvSpPr>
          <p:cNvPr id="9220" name="Rectangle 4"/>
          <p:cNvSpPr>
            <a:spLocks noChangeArrowheads="1"/>
          </p:cNvSpPr>
          <p:nvPr/>
        </p:nvSpPr>
        <p:spPr bwMode="auto">
          <a:xfrm>
            <a:off x="1422400" y="1981200"/>
            <a:ext cx="9652000" cy="4114800"/>
          </a:xfrm>
          <a:prstGeom prst="rect">
            <a:avLst/>
          </a:prstGeom>
          <a:solidFill>
            <a:schemeClr val="accent1"/>
          </a:solidFill>
          <a:ln w="9525">
            <a:solidFill>
              <a:schemeClr val="tx1"/>
            </a:solidFill>
            <a:miter lim="800000"/>
            <a:headEnd/>
            <a:tailEnd/>
          </a:ln>
        </p:spPr>
        <p:txBody>
          <a:bodyPr wrap="none" anchor="ctr"/>
          <a:lstStyle/>
          <a:p>
            <a:pPr algn="ctr"/>
            <a:endParaRPr lang="en-US" sz="2400">
              <a:solidFill>
                <a:schemeClr val="bg1"/>
              </a:solidFill>
              <a:latin typeface="Arial" charset="0"/>
            </a:endParaRPr>
          </a:p>
        </p:txBody>
      </p:sp>
      <p:sp>
        <p:nvSpPr>
          <p:cNvPr id="9221" name="Line 5"/>
          <p:cNvSpPr>
            <a:spLocks noChangeShapeType="1"/>
          </p:cNvSpPr>
          <p:nvPr/>
        </p:nvSpPr>
        <p:spPr bwMode="auto">
          <a:xfrm>
            <a:off x="3860800" y="1981200"/>
            <a:ext cx="0" cy="4114800"/>
          </a:xfrm>
          <a:prstGeom prst="line">
            <a:avLst/>
          </a:prstGeom>
          <a:noFill/>
          <a:ln w="9525">
            <a:solidFill>
              <a:schemeClr val="tx1"/>
            </a:solidFill>
            <a:round/>
            <a:headEnd/>
            <a:tailEnd/>
          </a:ln>
        </p:spPr>
        <p:txBody>
          <a:bodyPr/>
          <a:lstStyle/>
          <a:p>
            <a:endParaRPr lang="en-IN" sz="2400">
              <a:solidFill>
                <a:schemeClr val="bg1"/>
              </a:solidFill>
            </a:endParaRPr>
          </a:p>
        </p:txBody>
      </p:sp>
      <p:sp>
        <p:nvSpPr>
          <p:cNvPr id="9222" name="Line 6"/>
          <p:cNvSpPr>
            <a:spLocks noChangeShapeType="1"/>
          </p:cNvSpPr>
          <p:nvPr/>
        </p:nvSpPr>
        <p:spPr bwMode="auto">
          <a:xfrm>
            <a:off x="1422400" y="2743200"/>
            <a:ext cx="9652000" cy="0"/>
          </a:xfrm>
          <a:prstGeom prst="line">
            <a:avLst/>
          </a:prstGeom>
          <a:noFill/>
          <a:ln w="9525">
            <a:solidFill>
              <a:schemeClr val="tx1"/>
            </a:solidFill>
            <a:round/>
            <a:headEnd/>
            <a:tailEnd/>
          </a:ln>
        </p:spPr>
        <p:txBody>
          <a:bodyPr/>
          <a:lstStyle/>
          <a:p>
            <a:endParaRPr lang="en-IN" sz="2400">
              <a:solidFill>
                <a:schemeClr val="bg1"/>
              </a:solidFill>
            </a:endParaRPr>
          </a:p>
        </p:txBody>
      </p:sp>
      <p:sp>
        <p:nvSpPr>
          <p:cNvPr id="9223" name="Line 7"/>
          <p:cNvSpPr>
            <a:spLocks noChangeShapeType="1"/>
          </p:cNvSpPr>
          <p:nvPr/>
        </p:nvSpPr>
        <p:spPr bwMode="auto">
          <a:xfrm flipV="1">
            <a:off x="1422400" y="3657600"/>
            <a:ext cx="9652000" cy="0"/>
          </a:xfrm>
          <a:prstGeom prst="line">
            <a:avLst/>
          </a:prstGeom>
          <a:noFill/>
          <a:ln w="9525">
            <a:solidFill>
              <a:schemeClr val="tx1"/>
            </a:solidFill>
            <a:round/>
            <a:headEnd/>
            <a:tailEnd/>
          </a:ln>
        </p:spPr>
        <p:txBody>
          <a:bodyPr/>
          <a:lstStyle/>
          <a:p>
            <a:endParaRPr lang="en-IN" sz="2400">
              <a:solidFill>
                <a:schemeClr val="bg1"/>
              </a:solidFill>
            </a:endParaRPr>
          </a:p>
        </p:txBody>
      </p:sp>
      <p:sp>
        <p:nvSpPr>
          <p:cNvPr id="9224" name="Line 8"/>
          <p:cNvSpPr>
            <a:spLocks noChangeShapeType="1"/>
          </p:cNvSpPr>
          <p:nvPr/>
        </p:nvSpPr>
        <p:spPr bwMode="auto">
          <a:xfrm>
            <a:off x="1422400" y="4343400"/>
            <a:ext cx="9652000" cy="0"/>
          </a:xfrm>
          <a:prstGeom prst="line">
            <a:avLst/>
          </a:prstGeom>
          <a:noFill/>
          <a:ln w="9525">
            <a:solidFill>
              <a:schemeClr val="tx1"/>
            </a:solidFill>
            <a:round/>
            <a:headEnd/>
            <a:tailEnd/>
          </a:ln>
        </p:spPr>
        <p:txBody>
          <a:bodyPr/>
          <a:lstStyle/>
          <a:p>
            <a:endParaRPr lang="en-IN" sz="2400">
              <a:solidFill>
                <a:schemeClr val="bg1"/>
              </a:solidFill>
            </a:endParaRPr>
          </a:p>
        </p:txBody>
      </p:sp>
      <p:sp>
        <p:nvSpPr>
          <p:cNvPr id="9225" name="Text Box 10"/>
          <p:cNvSpPr txBox="1">
            <a:spLocks noChangeArrowheads="1"/>
          </p:cNvSpPr>
          <p:nvPr/>
        </p:nvSpPr>
        <p:spPr bwMode="auto">
          <a:xfrm>
            <a:off x="1524000" y="2133600"/>
            <a:ext cx="2237317" cy="666977"/>
          </a:xfrm>
          <a:prstGeom prst="rect">
            <a:avLst/>
          </a:prstGeom>
          <a:noFill/>
          <a:ln w="9525">
            <a:noFill/>
            <a:miter lim="800000"/>
            <a:headEnd/>
            <a:tailEnd/>
          </a:ln>
        </p:spPr>
        <p:txBody>
          <a:bodyPr>
            <a:spAutoFit/>
          </a:bodyPr>
          <a:lstStyle/>
          <a:p>
            <a:r>
              <a:rPr lang="en-US" sz="1867" b="1">
                <a:solidFill>
                  <a:schemeClr val="bg1"/>
                </a:solidFill>
                <a:latin typeface="Arial" charset="0"/>
              </a:rPr>
              <a:t>Rapid change in</a:t>
            </a:r>
          </a:p>
          <a:p>
            <a:r>
              <a:rPr lang="en-US" sz="1867" b="1">
                <a:solidFill>
                  <a:schemeClr val="bg1"/>
                </a:solidFill>
                <a:latin typeface="Arial" charset="0"/>
              </a:rPr>
              <a:t> technology</a:t>
            </a:r>
          </a:p>
        </p:txBody>
      </p:sp>
      <p:sp>
        <p:nvSpPr>
          <p:cNvPr id="9226" name="Text Box 11"/>
          <p:cNvSpPr txBox="1">
            <a:spLocks noChangeArrowheads="1"/>
          </p:cNvSpPr>
          <p:nvPr/>
        </p:nvSpPr>
        <p:spPr bwMode="auto">
          <a:xfrm>
            <a:off x="3839634" y="2297113"/>
            <a:ext cx="5607625" cy="379656"/>
          </a:xfrm>
          <a:prstGeom prst="rect">
            <a:avLst/>
          </a:prstGeom>
          <a:noFill/>
          <a:ln w="9525">
            <a:noFill/>
            <a:miter lim="800000"/>
            <a:headEnd/>
            <a:tailEnd/>
          </a:ln>
        </p:spPr>
        <p:txBody>
          <a:bodyPr wrap="none">
            <a:spAutoFit/>
          </a:bodyPr>
          <a:lstStyle/>
          <a:p>
            <a:r>
              <a:rPr lang="en-US" sz="1867" b="1">
                <a:solidFill>
                  <a:schemeClr val="bg1"/>
                </a:solidFill>
                <a:latin typeface="Arial" charset="0"/>
              </a:rPr>
              <a:t>    Results in increasing rates of skill obsolesce.</a:t>
            </a:r>
          </a:p>
        </p:txBody>
      </p:sp>
      <p:sp>
        <p:nvSpPr>
          <p:cNvPr id="9227" name="Text Box 12"/>
          <p:cNvSpPr txBox="1">
            <a:spLocks noChangeArrowheads="1"/>
          </p:cNvSpPr>
          <p:nvPr/>
        </p:nvSpPr>
        <p:spPr bwMode="auto">
          <a:xfrm>
            <a:off x="1623481" y="2778252"/>
            <a:ext cx="2330451" cy="738664"/>
          </a:xfrm>
          <a:prstGeom prst="rect">
            <a:avLst/>
          </a:prstGeom>
          <a:noFill/>
          <a:ln w="9525">
            <a:noFill/>
            <a:miter lim="800000"/>
            <a:headEnd/>
            <a:tailEnd/>
          </a:ln>
        </p:spPr>
        <p:txBody>
          <a:bodyPr>
            <a:spAutoFit/>
          </a:bodyPr>
          <a:lstStyle/>
          <a:p>
            <a:r>
              <a:rPr lang="en-US" sz="1400" b="1" dirty="0">
                <a:solidFill>
                  <a:schemeClr val="bg1"/>
                </a:solidFill>
                <a:latin typeface="Arial" charset="0"/>
              </a:rPr>
              <a:t>Organization restructuring; Job Design and redesign.</a:t>
            </a:r>
          </a:p>
        </p:txBody>
      </p:sp>
      <p:sp>
        <p:nvSpPr>
          <p:cNvPr id="9228" name="Text Box 13"/>
          <p:cNvSpPr txBox="1">
            <a:spLocks noChangeArrowheads="1"/>
          </p:cNvSpPr>
          <p:nvPr/>
        </p:nvSpPr>
        <p:spPr bwMode="auto">
          <a:xfrm>
            <a:off x="1625602" y="3733801"/>
            <a:ext cx="1670650" cy="666977"/>
          </a:xfrm>
          <a:prstGeom prst="rect">
            <a:avLst/>
          </a:prstGeom>
          <a:noFill/>
          <a:ln w="9525">
            <a:noFill/>
            <a:miter lim="800000"/>
            <a:headEnd/>
            <a:tailEnd/>
          </a:ln>
        </p:spPr>
        <p:txBody>
          <a:bodyPr wrap="none">
            <a:spAutoFit/>
          </a:bodyPr>
          <a:lstStyle/>
          <a:p>
            <a:r>
              <a:rPr lang="en-US" sz="1867" b="1">
                <a:solidFill>
                  <a:schemeClr val="bg1"/>
                </a:solidFill>
                <a:latin typeface="Arial" charset="0"/>
              </a:rPr>
              <a:t>Mergers and </a:t>
            </a:r>
          </a:p>
          <a:p>
            <a:r>
              <a:rPr lang="en-US" sz="1867" b="1">
                <a:solidFill>
                  <a:schemeClr val="bg1"/>
                </a:solidFill>
                <a:latin typeface="Arial" charset="0"/>
              </a:rPr>
              <a:t>acquisitions</a:t>
            </a:r>
          </a:p>
        </p:txBody>
      </p:sp>
      <p:sp>
        <p:nvSpPr>
          <p:cNvPr id="9229" name="Text Box 14"/>
          <p:cNvSpPr txBox="1">
            <a:spLocks noChangeArrowheads="1"/>
          </p:cNvSpPr>
          <p:nvPr/>
        </p:nvSpPr>
        <p:spPr bwMode="auto">
          <a:xfrm>
            <a:off x="1727202" y="4572000"/>
            <a:ext cx="1824567" cy="379656"/>
          </a:xfrm>
          <a:prstGeom prst="rect">
            <a:avLst/>
          </a:prstGeom>
          <a:noFill/>
          <a:ln w="9525">
            <a:noFill/>
            <a:miter lim="800000"/>
            <a:headEnd/>
            <a:tailEnd/>
          </a:ln>
        </p:spPr>
        <p:txBody>
          <a:bodyPr>
            <a:spAutoFit/>
          </a:bodyPr>
          <a:lstStyle/>
          <a:p>
            <a:r>
              <a:rPr lang="en-US" sz="1867" b="1">
                <a:solidFill>
                  <a:schemeClr val="bg1"/>
                </a:solidFill>
                <a:latin typeface="Arial" charset="0"/>
              </a:rPr>
              <a:t>Loyalty</a:t>
            </a:r>
          </a:p>
        </p:txBody>
      </p:sp>
      <p:sp>
        <p:nvSpPr>
          <p:cNvPr id="9230" name="Text Box 16"/>
          <p:cNvSpPr txBox="1">
            <a:spLocks noChangeArrowheads="1"/>
          </p:cNvSpPr>
          <p:nvPr/>
        </p:nvSpPr>
        <p:spPr bwMode="auto">
          <a:xfrm>
            <a:off x="4165601" y="4572000"/>
            <a:ext cx="4831387" cy="379656"/>
          </a:xfrm>
          <a:prstGeom prst="rect">
            <a:avLst/>
          </a:prstGeom>
          <a:noFill/>
          <a:ln w="9525">
            <a:noFill/>
            <a:miter lim="800000"/>
            <a:headEnd/>
            <a:tailEnd/>
          </a:ln>
        </p:spPr>
        <p:txBody>
          <a:bodyPr wrap="none">
            <a:spAutoFit/>
          </a:bodyPr>
          <a:lstStyle/>
          <a:p>
            <a:r>
              <a:rPr lang="en-US" sz="1867" b="1">
                <a:solidFill>
                  <a:schemeClr val="bg1"/>
                </a:solidFill>
                <a:latin typeface="Arial" charset="0"/>
              </a:rPr>
              <a:t>Loyalty towards career not the employer.</a:t>
            </a:r>
          </a:p>
        </p:txBody>
      </p:sp>
      <p:sp>
        <p:nvSpPr>
          <p:cNvPr id="9231" name="Line 17"/>
          <p:cNvSpPr>
            <a:spLocks noChangeShapeType="1"/>
          </p:cNvSpPr>
          <p:nvPr/>
        </p:nvSpPr>
        <p:spPr bwMode="auto">
          <a:xfrm>
            <a:off x="1422400" y="5181600"/>
            <a:ext cx="9652000" cy="0"/>
          </a:xfrm>
          <a:prstGeom prst="line">
            <a:avLst/>
          </a:prstGeom>
          <a:noFill/>
          <a:ln w="9525">
            <a:solidFill>
              <a:schemeClr val="tx1"/>
            </a:solidFill>
            <a:round/>
            <a:headEnd/>
            <a:tailEnd/>
          </a:ln>
        </p:spPr>
        <p:txBody>
          <a:bodyPr/>
          <a:lstStyle/>
          <a:p>
            <a:endParaRPr lang="en-IN" sz="2400">
              <a:solidFill>
                <a:schemeClr val="bg1"/>
              </a:solidFill>
            </a:endParaRPr>
          </a:p>
        </p:txBody>
      </p:sp>
      <p:sp>
        <p:nvSpPr>
          <p:cNvPr id="9232" name="Text Box 18"/>
          <p:cNvSpPr txBox="1">
            <a:spLocks noChangeArrowheads="1"/>
          </p:cNvSpPr>
          <p:nvPr/>
        </p:nvSpPr>
        <p:spPr bwMode="auto">
          <a:xfrm>
            <a:off x="1727200" y="5410200"/>
            <a:ext cx="1683474" cy="379656"/>
          </a:xfrm>
          <a:prstGeom prst="rect">
            <a:avLst/>
          </a:prstGeom>
          <a:noFill/>
          <a:ln w="9525">
            <a:noFill/>
            <a:miter lim="800000"/>
            <a:headEnd/>
            <a:tailEnd/>
          </a:ln>
        </p:spPr>
        <p:txBody>
          <a:bodyPr wrap="none">
            <a:spAutoFit/>
          </a:bodyPr>
          <a:lstStyle/>
          <a:p>
            <a:r>
              <a:rPr lang="en-US" sz="1867" b="1">
                <a:solidFill>
                  <a:schemeClr val="bg1"/>
                </a:solidFill>
                <a:latin typeface="Arial" charset="0"/>
              </a:rPr>
              <a:t>Globalization</a:t>
            </a:r>
          </a:p>
        </p:txBody>
      </p:sp>
      <p:sp>
        <p:nvSpPr>
          <p:cNvPr id="9233" name="Text Box 19"/>
          <p:cNvSpPr txBox="1">
            <a:spLocks noChangeArrowheads="1"/>
          </p:cNvSpPr>
          <p:nvPr/>
        </p:nvSpPr>
        <p:spPr bwMode="auto">
          <a:xfrm>
            <a:off x="4144435" y="5421314"/>
            <a:ext cx="6421967" cy="666977"/>
          </a:xfrm>
          <a:prstGeom prst="rect">
            <a:avLst/>
          </a:prstGeom>
          <a:noFill/>
          <a:ln w="9525">
            <a:noFill/>
            <a:miter lim="800000"/>
            <a:headEnd/>
            <a:tailEnd/>
          </a:ln>
        </p:spPr>
        <p:txBody>
          <a:bodyPr>
            <a:spAutoFit/>
          </a:bodyPr>
          <a:lstStyle/>
          <a:p>
            <a:r>
              <a:rPr lang="en-US" sz="1867" b="1">
                <a:solidFill>
                  <a:schemeClr val="bg1"/>
                </a:solidFill>
                <a:latin typeface="Arial" charset="0"/>
              </a:rPr>
              <a:t>Skill deficiency  to match the cultural differences and global demands</a:t>
            </a:r>
            <a:r>
              <a:rPr lang="en-US" sz="1867">
                <a:solidFill>
                  <a:schemeClr val="bg1"/>
                </a:solidFill>
                <a:latin typeface="Arial" charset="0"/>
              </a:rPr>
              <a:t>.</a:t>
            </a:r>
          </a:p>
        </p:txBody>
      </p:sp>
      <p:sp>
        <p:nvSpPr>
          <p:cNvPr id="9234" name="Text Box 20"/>
          <p:cNvSpPr txBox="1">
            <a:spLocks noChangeArrowheads="1"/>
          </p:cNvSpPr>
          <p:nvPr/>
        </p:nvSpPr>
        <p:spPr bwMode="auto">
          <a:xfrm>
            <a:off x="4064002" y="2971801"/>
            <a:ext cx="6625167" cy="666977"/>
          </a:xfrm>
          <a:prstGeom prst="rect">
            <a:avLst/>
          </a:prstGeom>
          <a:noFill/>
          <a:ln w="9525">
            <a:noFill/>
            <a:miter lim="800000"/>
            <a:headEnd/>
            <a:tailEnd/>
          </a:ln>
        </p:spPr>
        <p:txBody>
          <a:bodyPr>
            <a:spAutoFit/>
          </a:bodyPr>
          <a:lstStyle/>
          <a:p>
            <a:r>
              <a:rPr lang="en-US" sz="1867" b="1">
                <a:solidFill>
                  <a:schemeClr val="bg1"/>
                </a:solidFill>
                <a:latin typeface="Arial" charset="0"/>
              </a:rPr>
              <a:t>Increased practices of Job enlargement and enrichment.</a:t>
            </a:r>
          </a:p>
          <a:p>
            <a:r>
              <a:rPr lang="en-US" sz="1867" b="1">
                <a:solidFill>
                  <a:schemeClr val="bg1"/>
                </a:solidFill>
                <a:latin typeface="Arial" charset="0"/>
              </a:rPr>
              <a:t>The scope of responsibility has broadened. (Dejobbing)</a:t>
            </a:r>
          </a:p>
        </p:txBody>
      </p:sp>
      <p:sp>
        <p:nvSpPr>
          <p:cNvPr id="9235" name="Text Box 21"/>
          <p:cNvSpPr txBox="1">
            <a:spLocks noChangeArrowheads="1"/>
          </p:cNvSpPr>
          <p:nvPr/>
        </p:nvSpPr>
        <p:spPr bwMode="auto">
          <a:xfrm>
            <a:off x="4144434" y="3744914"/>
            <a:ext cx="5793574" cy="666977"/>
          </a:xfrm>
          <a:prstGeom prst="rect">
            <a:avLst/>
          </a:prstGeom>
          <a:noFill/>
          <a:ln w="9525">
            <a:noFill/>
            <a:miter lim="800000"/>
            <a:headEnd/>
            <a:tailEnd/>
          </a:ln>
        </p:spPr>
        <p:txBody>
          <a:bodyPr wrap="none">
            <a:spAutoFit/>
          </a:bodyPr>
          <a:lstStyle/>
          <a:p>
            <a:r>
              <a:rPr lang="en-US" sz="1867" b="1">
                <a:solidFill>
                  <a:schemeClr val="bg1"/>
                </a:solidFill>
                <a:latin typeface="Arial" charset="0"/>
              </a:rPr>
              <a:t>Employees are finding it difficult in integrating in </a:t>
            </a:r>
          </a:p>
          <a:p>
            <a:r>
              <a:rPr lang="en-US" sz="1867" b="1">
                <a:solidFill>
                  <a:schemeClr val="bg1"/>
                </a:solidFill>
                <a:latin typeface="Arial" charset="0"/>
              </a:rPr>
              <a:t>different cultures.</a:t>
            </a:r>
          </a:p>
        </p:txBody>
      </p:sp>
      <p:sp>
        <p:nvSpPr>
          <p:cNvPr id="9236" name="Line 23"/>
          <p:cNvSpPr>
            <a:spLocks noChangeShapeType="1"/>
          </p:cNvSpPr>
          <p:nvPr/>
        </p:nvSpPr>
        <p:spPr bwMode="auto">
          <a:xfrm flipV="1">
            <a:off x="3860800" y="1981200"/>
            <a:ext cx="0" cy="76200"/>
          </a:xfrm>
          <a:prstGeom prst="line">
            <a:avLst/>
          </a:prstGeom>
          <a:noFill/>
          <a:ln w="9525">
            <a:solidFill>
              <a:schemeClr val="tx1"/>
            </a:solidFill>
            <a:round/>
            <a:headEnd/>
            <a:tailEnd/>
          </a:ln>
        </p:spPr>
        <p:txBody>
          <a:bodyPr/>
          <a:lstStyle/>
          <a:p>
            <a:endParaRPr lang="en-IN" sz="2400">
              <a:solidFill>
                <a:schemeClr val="bg1"/>
              </a:solidFill>
            </a:endParaRPr>
          </a:p>
        </p:txBody>
      </p:sp>
      <p:sp>
        <p:nvSpPr>
          <p:cNvPr id="9237" name="Line 24"/>
          <p:cNvSpPr>
            <a:spLocks noChangeShapeType="1"/>
          </p:cNvSpPr>
          <p:nvPr/>
        </p:nvSpPr>
        <p:spPr bwMode="auto">
          <a:xfrm>
            <a:off x="3860800" y="5715000"/>
            <a:ext cx="0" cy="381000"/>
          </a:xfrm>
          <a:prstGeom prst="line">
            <a:avLst/>
          </a:prstGeom>
          <a:noFill/>
          <a:ln w="9525">
            <a:solidFill>
              <a:schemeClr val="tx1"/>
            </a:solidFill>
            <a:round/>
            <a:headEnd/>
            <a:tailEnd/>
          </a:ln>
        </p:spPr>
        <p:txBody>
          <a:bodyPr/>
          <a:lstStyle/>
          <a:p>
            <a:endParaRPr lang="en-IN" sz="2400">
              <a:solidFill>
                <a:schemeClr val="bg1"/>
              </a:solidFill>
            </a:endParaRPr>
          </a:p>
        </p:txBody>
      </p:sp>
      <p:sp>
        <p:nvSpPr>
          <p:cNvPr id="9238" name="Line 25"/>
          <p:cNvSpPr>
            <a:spLocks noChangeShapeType="1"/>
          </p:cNvSpPr>
          <p:nvPr/>
        </p:nvSpPr>
        <p:spPr bwMode="auto">
          <a:xfrm>
            <a:off x="3860800" y="1981200"/>
            <a:ext cx="0" cy="0"/>
          </a:xfrm>
          <a:prstGeom prst="line">
            <a:avLst/>
          </a:prstGeom>
          <a:noFill/>
          <a:ln w="9525">
            <a:solidFill>
              <a:schemeClr val="tx1"/>
            </a:solidFill>
            <a:round/>
            <a:headEnd/>
            <a:tailEnd/>
          </a:ln>
        </p:spPr>
        <p:txBody>
          <a:bodyPr/>
          <a:lstStyle/>
          <a:p>
            <a:endParaRPr lang="en-IN" sz="2400">
              <a:solidFill>
                <a:schemeClr val="bg1"/>
              </a:solidFill>
            </a:endParaRPr>
          </a:p>
        </p:txBody>
      </p:sp>
    </p:spTree>
    <p:extLst>
      <p:ext uri="{BB962C8B-B14F-4D97-AF65-F5344CB8AC3E}">
        <p14:creationId xmlns:p14="http://schemas.microsoft.com/office/powerpoint/2010/main" val="5584815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Rot="1" noChangeArrowheads="1"/>
          </p:cNvSpPr>
          <p:nvPr>
            <p:ph type="title" idx="4294967295"/>
          </p:nvPr>
        </p:nvSpPr>
        <p:spPr>
          <a:xfrm>
            <a:off x="2947916" y="381000"/>
            <a:ext cx="10972800" cy="1143000"/>
          </a:xfrm>
        </p:spPr>
        <p:txBody>
          <a:bodyPr>
            <a:normAutofit/>
          </a:bodyPr>
          <a:lstStyle/>
          <a:p>
            <a:pPr eaLnBrk="1" hangingPunct="1">
              <a:defRPr/>
            </a:pPr>
            <a:r>
              <a:rPr lang="en-US" sz="3200" dirty="0">
                <a:solidFill>
                  <a:schemeClr val="accent1">
                    <a:lumMod val="50000"/>
                    <a:lumOff val="50000"/>
                  </a:schemeClr>
                </a:solidFill>
                <a:latin typeface="Georgia" pitchFamily="18" charset="0"/>
              </a:rPr>
              <a:t>The Training Process</a:t>
            </a:r>
          </a:p>
        </p:txBody>
      </p:sp>
      <p:sp>
        <p:nvSpPr>
          <p:cNvPr id="10244" name="AutoShape 4"/>
          <p:cNvSpPr>
            <a:spLocks noChangeArrowheads="1"/>
          </p:cNvSpPr>
          <p:nvPr/>
        </p:nvSpPr>
        <p:spPr bwMode="auto">
          <a:xfrm>
            <a:off x="508000" y="1676400"/>
            <a:ext cx="3657600" cy="1981200"/>
          </a:xfrm>
          <a:prstGeom prst="foldedCorner">
            <a:avLst>
              <a:gd name="adj" fmla="val 12500"/>
            </a:avLst>
          </a:prstGeom>
          <a:solidFill>
            <a:schemeClr val="accent1"/>
          </a:solidFill>
          <a:ln w="9525">
            <a:solidFill>
              <a:schemeClr val="tx1"/>
            </a:solidFill>
            <a:round/>
            <a:headEnd/>
            <a:tailEnd/>
          </a:ln>
        </p:spPr>
        <p:txBody>
          <a:bodyPr wrap="none" anchor="ctr"/>
          <a:lstStyle/>
          <a:p>
            <a:pPr algn="ctr"/>
            <a:r>
              <a:rPr lang="en-US" sz="2400" b="1" u="sng" dirty="0">
                <a:solidFill>
                  <a:schemeClr val="bg1"/>
                </a:solidFill>
              </a:rPr>
              <a:t>Need assessment Phase.</a:t>
            </a:r>
          </a:p>
          <a:p>
            <a:pPr marL="342900" indent="-342900" algn="ctr">
              <a:buFontTx/>
              <a:buChar char="-"/>
            </a:pPr>
            <a:r>
              <a:rPr lang="en-US" sz="2000" dirty="0" smtClean="0">
                <a:solidFill>
                  <a:schemeClr val="bg1"/>
                </a:solidFill>
              </a:rPr>
              <a:t>Organization analysis &amp;</a:t>
            </a:r>
          </a:p>
          <a:p>
            <a:pPr algn="ctr"/>
            <a:r>
              <a:rPr lang="en-US" sz="2000" dirty="0" smtClean="0">
                <a:solidFill>
                  <a:schemeClr val="bg1"/>
                </a:solidFill>
              </a:rPr>
              <a:t> Support</a:t>
            </a:r>
            <a:endParaRPr lang="en-US" sz="2000" dirty="0">
              <a:solidFill>
                <a:schemeClr val="bg1"/>
              </a:solidFill>
            </a:endParaRPr>
          </a:p>
          <a:p>
            <a:pPr algn="ctr"/>
            <a:r>
              <a:rPr lang="en-US" sz="2000" dirty="0">
                <a:solidFill>
                  <a:schemeClr val="bg1"/>
                </a:solidFill>
              </a:rPr>
              <a:t>- Task Analysis</a:t>
            </a:r>
          </a:p>
          <a:p>
            <a:pPr algn="ctr"/>
            <a:r>
              <a:rPr lang="en-US" sz="2000" dirty="0">
                <a:solidFill>
                  <a:schemeClr val="bg1"/>
                </a:solidFill>
              </a:rPr>
              <a:t>- Person Analysis</a:t>
            </a:r>
          </a:p>
        </p:txBody>
      </p:sp>
      <p:sp>
        <p:nvSpPr>
          <p:cNvPr id="10245" name="AutoShape 6"/>
          <p:cNvSpPr>
            <a:spLocks noChangeArrowheads="1"/>
          </p:cNvSpPr>
          <p:nvPr/>
        </p:nvSpPr>
        <p:spPr bwMode="auto">
          <a:xfrm>
            <a:off x="7213600" y="3962400"/>
            <a:ext cx="4064000" cy="1905000"/>
          </a:xfrm>
          <a:prstGeom prst="foldedCorner">
            <a:avLst>
              <a:gd name="adj" fmla="val 12500"/>
            </a:avLst>
          </a:prstGeom>
          <a:solidFill>
            <a:schemeClr val="accent1"/>
          </a:solidFill>
          <a:ln w="9525">
            <a:solidFill>
              <a:schemeClr val="tx1"/>
            </a:solidFill>
            <a:round/>
            <a:headEnd/>
            <a:tailEnd/>
          </a:ln>
        </p:spPr>
        <p:txBody>
          <a:bodyPr wrap="none" anchor="ctr"/>
          <a:lstStyle/>
          <a:p>
            <a:pPr algn="ctr"/>
            <a:r>
              <a:rPr lang="en-US" sz="2000" b="1" u="sng" dirty="0">
                <a:solidFill>
                  <a:schemeClr val="bg1"/>
                </a:solidFill>
              </a:rPr>
              <a:t>Development Phase</a:t>
            </a:r>
          </a:p>
          <a:p>
            <a:pPr algn="ctr"/>
            <a:r>
              <a:rPr lang="en-US" sz="2000" dirty="0">
                <a:solidFill>
                  <a:schemeClr val="bg1"/>
                </a:solidFill>
              </a:rPr>
              <a:t>- Drafting and creating </a:t>
            </a:r>
          </a:p>
          <a:p>
            <a:pPr algn="ctr"/>
            <a:r>
              <a:rPr lang="en-US" sz="2000" dirty="0">
                <a:solidFill>
                  <a:schemeClr val="bg1"/>
                </a:solidFill>
              </a:rPr>
              <a:t>training material, audio visual aids,</a:t>
            </a:r>
          </a:p>
          <a:p>
            <a:pPr algn="ctr"/>
            <a:r>
              <a:rPr lang="en-US" sz="2000" dirty="0">
                <a:solidFill>
                  <a:schemeClr val="bg1"/>
                </a:solidFill>
              </a:rPr>
              <a:t>tests and feedback instruments.</a:t>
            </a:r>
          </a:p>
        </p:txBody>
      </p:sp>
      <p:sp>
        <p:nvSpPr>
          <p:cNvPr id="10246" name="AutoShape 8"/>
          <p:cNvSpPr>
            <a:spLocks noChangeArrowheads="1"/>
          </p:cNvSpPr>
          <p:nvPr/>
        </p:nvSpPr>
        <p:spPr bwMode="auto">
          <a:xfrm>
            <a:off x="406400" y="4114800"/>
            <a:ext cx="2844800" cy="1828800"/>
          </a:xfrm>
          <a:prstGeom prst="foldedCorner">
            <a:avLst>
              <a:gd name="adj" fmla="val 12500"/>
            </a:avLst>
          </a:prstGeom>
          <a:solidFill>
            <a:schemeClr val="accent1"/>
          </a:solidFill>
          <a:ln w="9525">
            <a:solidFill>
              <a:schemeClr val="tx1"/>
            </a:solidFill>
            <a:round/>
            <a:headEnd/>
            <a:tailEnd/>
          </a:ln>
        </p:spPr>
        <p:txBody>
          <a:bodyPr wrap="none" anchor="ctr"/>
          <a:lstStyle/>
          <a:p>
            <a:pPr algn="ctr"/>
            <a:r>
              <a:rPr lang="en-US" sz="2000" b="1" u="sng" dirty="0">
                <a:solidFill>
                  <a:schemeClr val="bg1"/>
                </a:solidFill>
              </a:rPr>
              <a:t>Evaluation Phase</a:t>
            </a:r>
          </a:p>
          <a:p>
            <a:pPr algn="ctr"/>
            <a:r>
              <a:rPr lang="en-US" sz="2000" dirty="0">
                <a:solidFill>
                  <a:schemeClr val="bg1"/>
                </a:solidFill>
              </a:rPr>
              <a:t>-Trainee’s Reaction.</a:t>
            </a:r>
          </a:p>
          <a:p>
            <a:pPr algn="ctr"/>
            <a:r>
              <a:rPr lang="en-US" sz="2000" dirty="0">
                <a:solidFill>
                  <a:schemeClr val="bg1"/>
                </a:solidFill>
              </a:rPr>
              <a:t>- Learning.</a:t>
            </a:r>
          </a:p>
          <a:p>
            <a:pPr algn="ctr"/>
            <a:r>
              <a:rPr lang="en-US" sz="2000" dirty="0">
                <a:solidFill>
                  <a:schemeClr val="bg1"/>
                </a:solidFill>
              </a:rPr>
              <a:t>- Transfer of learning.</a:t>
            </a:r>
          </a:p>
          <a:p>
            <a:pPr algn="ctr"/>
            <a:r>
              <a:rPr lang="en-US" sz="2000" dirty="0">
                <a:solidFill>
                  <a:schemeClr val="bg1"/>
                </a:solidFill>
              </a:rPr>
              <a:t>- Results.</a:t>
            </a:r>
          </a:p>
        </p:txBody>
      </p:sp>
      <p:sp>
        <p:nvSpPr>
          <p:cNvPr id="10247" name="AutoShape 10"/>
          <p:cNvSpPr>
            <a:spLocks noChangeArrowheads="1"/>
          </p:cNvSpPr>
          <p:nvPr/>
        </p:nvSpPr>
        <p:spPr bwMode="auto">
          <a:xfrm>
            <a:off x="7010400" y="1752600"/>
            <a:ext cx="3962400" cy="1905000"/>
          </a:xfrm>
          <a:prstGeom prst="foldedCorner">
            <a:avLst>
              <a:gd name="adj" fmla="val 12500"/>
            </a:avLst>
          </a:prstGeom>
          <a:solidFill>
            <a:schemeClr val="accent1"/>
          </a:solidFill>
          <a:ln w="9525">
            <a:solidFill>
              <a:schemeClr val="tx1"/>
            </a:solidFill>
            <a:round/>
            <a:headEnd/>
            <a:tailEnd/>
          </a:ln>
        </p:spPr>
        <p:txBody>
          <a:bodyPr wrap="none" anchor="ctr"/>
          <a:lstStyle/>
          <a:p>
            <a:pPr algn="ctr"/>
            <a:endParaRPr lang="en-US" sz="2000" b="1" u="sng" dirty="0" smtClean="0">
              <a:solidFill>
                <a:schemeClr val="bg1"/>
              </a:solidFill>
            </a:endParaRPr>
          </a:p>
          <a:p>
            <a:pPr algn="ctr"/>
            <a:r>
              <a:rPr lang="en-US" sz="2000" b="1" u="sng" dirty="0" smtClean="0">
                <a:solidFill>
                  <a:schemeClr val="bg1"/>
                </a:solidFill>
              </a:rPr>
              <a:t>Design </a:t>
            </a:r>
            <a:r>
              <a:rPr lang="en-US" sz="2000" b="1" u="sng" dirty="0">
                <a:solidFill>
                  <a:schemeClr val="bg1"/>
                </a:solidFill>
              </a:rPr>
              <a:t>Phase.</a:t>
            </a:r>
          </a:p>
          <a:p>
            <a:pPr algn="ctr"/>
            <a:r>
              <a:rPr lang="en-US" sz="2000" dirty="0">
                <a:solidFill>
                  <a:schemeClr val="bg1"/>
                </a:solidFill>
              </a:rPr>
              <a:t>- Training objective.</a:t>
            </a:r>
          </a:p>
          <a:p>
            <a:pPr algn="ctr">
              <a:buFontTx/>
              <a:buChar char="-"/>
            </a:pPr>
            <a:r>
              <a:rPr lang="en-US" sz="2000" dirty="0">
                <a:solidFill>
                  <a:schemeClr val="bg1"/>
                </a:solidFill>
              </a:rPr>
              <a:t>Identify factors needed for </a:t>
            </a:r>
          </a:p>
          <a:p>
            <a:pPr algn="ctr"/>
            <a:r>
              <a:rPr lang="en-US" sz="2000" dirty="0">
                <a:solidFill>
                  <a:schemeClr val="bg1"/>
                </a:solidFill>
              </a:rPr>
              <a:t>facilitate learning.</a:t>
            </a:r>
          </a:p>
          <a:p>
            <a:pPr algn="ctr"/>
            <a:endParaRPr lang="en-US" sz="2400" dirty="0">
              <a:solidFill>
                <a:schemeClr val="bg1"/>
              </a:solidFill>
            </a:endParaRPr>
          </a:p>
        </p:txBody>
      </p:sp>
      <p:sp>
        <p:nvSpPr>
          <p:cNvPr id="10248" name="AutoShape 12"/>
          <p:cNvSpPr>
            <a:spLocks noChangeArrowheads="1"/>
          </p:cNvSpPr>
          <p:nvPr/>
        </p:nvSpPr>
        <p:spPr bwMode="auto">
          <a:xfrm>
            <a:off x="3556000" y="4114800"/>
            <a:ext cx="3149600" cy="1752600"/>
          </a:xfrm>
          <a:prstGeom prst="foldedCorner">
            <a:avLst>
              <a:gd name="adj" fmla="val 12500"/>
            </a:avLst>
          </a:prstGeom>
          <a:solidFill>
            <a:schemeClr val="accent1"/>
          </a:solidFill>
          <a:ln w="9525">
            <a:solidFill>
              <a:schemeClr val="tx1"/>
            </a:solidFill>
            <a:round/>
            <a:headEnd/>
            <a:tailEnd/>
          </a:ln>
        </p:spPr>
        <p:txBody>
          <a:bodyPr wrap="none" anchor="ctr"/>
          <a:lstStyle/>
          <a:p>
            <a:pPr algn="ctr"/>
            <a:r>
              <a:rPr lang="en-US" sz="2000" b="1" u="sng" dirty="0">
                <a:solidFill>
                  <a:schemeClr val="bg1"/>
                </a:solidFill>
              </a:rPr>
              <a:t>Implementation Phase</a:t>
            </a:r>
          </a:p>
          <a:p>
            <a:pPr algn="ctr">
              <a:buFontTx/>
              <a:buChar char="-"/>
            </a:pPr>
            <a:r>
              <a:rPr lang="en-US" sz="2000" dirty="0">
                <a:solidFill>
                  <a:schemeClr val="bg1"/>
                </a:solidFill>
              </a:rPr>
              <a:t>Delivery of training.</a:t>
            </a:r>
          </a:p>
          <a:p>
            <a:pPr algn="ctr"/>
            <a:r>
              <a:rPr lang="en-US" sz="2000" dirty="0">
                <a:solidFill>
                  <a:schemeClr val="bg1"/>
                </a:solidFill>
              </a:rPr>
              <a:t>( Location, type)</a:t>
            </a:r>
          </a:p>
          <a:p>
            <a:pPr algn="ctr"/>
            <a:r>
              <a:rPr lang="en-US" sz="2000" dirty="0">
                <a:solidFill>
                  <a:schemeClr val="bg1"/>
                </a:solidFill>
              </a:rPr>
              <a:t>- Training of trainers</a:t>
            </a:r>
            <a:r>
              <a:rPr lang="en-US" sz="2400" dirty="0">
                <a:solidFill>
                  <a:schemeClr val="bg1"/>
                </a:solidFill>
              </a:rPr>
              <a:t>.</a:t>
            </a:r>
          </a:p>
        </p:txBody>
      </p:sp>
      <p:sp>
        <p:nvSpPr>
          <p:cNvPr id="10249" name="AutoShape 14"/>
          <p:cNvSpPr>
            <a:spLocks noChangeArrowheads="1"/>
          </p:cNvSpPr>
          <p:nvPr/>
        </p:nvSpPr>
        <p:spPr bwMode="auto">
          <a:xfrm>
            <a:off x="5080000" y="2438400"/>
            <a:ext cx="1524000" cy="457200"/>
          </a:xfrm>
          <a:prstGeom prst="rightArrow">
            <a:avLst>
              <a:gd name="adj1" fmla="val 50000"/>
              <a:gd name="adj2" fmla="val 141667"/>
            </a:avLst>
          </a:prstGeom>
          <a:solidFill>
            <a:schemeClr val="accent1"/>
          </a:solidFill>
          <a:ln w="9525">
            <a:solidFill>
              <a:schemeClr val="tx1"/>
            </a:solidFill>
            <a:miter lim="800000"/>
            <a:headEnd/>
            <a:tailEnd/>
          </a:ln>
        </p:spPr>
        <p:txBody>
          <a:bodyPr wrap="none" anchor="ctr"/>
          <a:lstStyle/>
          <a:p>
            <a:endParaRPr lang="en-IN" sz="2400">
              <a:solidFill>
                <a:schemeClr val="bg1"/>
              </a:solidFill>
            </a:endParaRPr>
          </a:p>
        </p:txBody>
      </p:sp>
      <p:sp>
        <p:nvSpPr>
          <p:cNvPr id="10250" name="AutoShape 15"/>
          <p:cNvSpPr>
            <a:spLocks noChangeArrowheads="1"/>
          </p:cNvSpPr>
          <p:nvPr/>
        </p:nvSpPr>
        <p:spPr bwMode="auto">
          <a:xfrm>
            <a:off x="9042400" y="3733800"/>
            <a:ext cx="203200" cy="152400"/>
          </a:xfrm>
          <a:prstGeom prst="downArrow">
            <a:avLst>
              <a:gd name="adj1" fmla="val 50000"/>
              <a:gd name="adj2" fmla="val 25000"/>
            </a:avLst>
          </a:prstGeom>
          <a:solidFill>
            <a:schemeClr val="accent1"/>
          </a:solidFill>
          <a:ln w="9525">
            <a:solidFill>
              <a:schemeClr val="tx1"/>
            </a:solidFill>
            <a:miter lim="800000"/>
            <a:headEnd/>
            <a:tailEnd/>
          </a:ln>
        </p:spPr>
        <p:txBody>
          <a:bodyPr wrap="none" anchor="ctr"/>
          <a:lstStyle/>
          <a:p>
            <a:endParaRPr lang="en-IN" sz="2400">
              <a:solidFill>
                <a:schemeClr val="bg1"/>
              </a:solidFill>
            </a:endParaRPr>
          </a:p>
        </p:txBody>
      </p:sp>
      <p:sp>
        <p:nvSpPr>
          <p:cNvPr id="10251" name="AutoShape 16"/>
          <p:cNvSpPr>
            <a:spLocks noChangeArrowheads="1"/>
          </p:cNvSpPr>
          <p:nvPr/>
        </p:nvSpPr>
        <p:spPr bwMode="auto">
          <a:xfrm>
            <a:off x="6705600" y="4876800"/>
            <a:ext cx="406400" cy="228600"/>
          </a:xfrm>
          <a:prstGeom prst="leftArrow">
            <a:avLst>
              <a:gd name="adj1" fmla="val 50000"/>
              <a:gd name="adj2" fmla="val 50000"/>
            </a:avLst>
          </a:prstGeom>
          <a:solidFill>
            <a:schemeClr val="accent1"/>
          </a:solidFill>
          <a:ln w="9525">
            <a:solidFill>
              <a:schemeClr val="tx1"/>
            </a:solidFill>
            <a:miter lim="800000"/>
            <a:headEnd/>
            <a:tailEnd/>
          </a:ln>
        </p:spPr>
        <p:txBody>
          <a:bodyPr wrap="none" anchor="ctr"/>
          <a:lstStyle/>
          <a:p>
            <a:endParaRPr lang="en-IN" sz="2400">
              <a:solidFill>
                <a:schemeClr val="bg1"/>
              </a:solidFill>
            </a:endParaRPr>
          </a:p>
        </p:txBody>
      </p:sp>
      <p:sp>
        <p:nvSpPr>
          <p:cNvPr id="10252" name="AutoShape 17"/>
          <p:cNvSpPr>
            <a:spLocks noChangeArrowheads="1"/>
          </p:cNvSpPr>
          <p:nvPr/>
        </p:nvSpPr>
        <p:spPr bwMode="auto">
          <a:xfrm>
            <a:off x="3251200" y="4953000"/>
            <a:ext cx="203200" cy="228600"/>
          </a:xfrm>
          <a:prstGeom prst="leftArrow">
            <a:avLst>
              <a:gd name="adj1" fmla="val 50000"/>
              <a:gd name="adj2" fmla="val 25000"/>
            </a:avLst>
          </a:prstGeom>
          <a:solidFill>
            <a:schemeClr val="accent1"/>
          </a:solidFill>
          <a:ln w="9525">
            <a:solidFill>
              <a:schemeClr val="tx1"/>
            </a:solidFill>
            <a:miter lim="800000"/>
            <a:headEnd/>
            <a:tailEnd/>
          </a:ln>
        </p:spPr>
        <p:txBody>
          <a:bodyPr wrap="none" anchor="ctr"/>
          <a:lstStyle/>
          <a:p>
            <a:endParaRPr lang="en-IN" sz="2400">
              <a:solidFill>
                <a:schemeClr val="bg1"/>
              </a:solidFill>
            </a:endParaRPr>
          </a:p>
        </p:txBody>
      </p:sp>
      <p:sp>
        <p:nvSpPr>
          <p:cNvPr id="10253" name="AutoShape 18"/>
          <p:cNvSpPr>
            <a:spLocks noChangeArrowheads="1"/>
          </p:cNvSpPr>
          <p:nvPr/>
        </p:nvSpPr>
        <p:spPr bwMode="auto">
          <a:xfrm>
            <a:off x="1727200" y="3733800"/>
            <a:ext cx="406400" cy="304800"/>
          </a:xfrm>
          <a:prstGeom prst="upArrow">
            <a:avLst>
              <a:gd name="adj1" fmla="val 50000"/>
              <a:gd name="adj2" fmla="val 37500"/>
            </a:avLst>
          </a:prstGeom>
          <a:solidFill>
            <a:schemeClr val="accent1"/>
          </a:solidFill>
          <a:ln w="9525">
            <a:solidFill>
              <a:schemeClr val="tx1"/>
            </a:solidFill>
            <a:miter lim="800000"/>
            <a:headEnd/>
            <a:tailEnd/>
          </a:ln>
        </p:spPr>
        <p:txBody>
          <a:bodyPr wrap="none" anchor="ctr"/>
          <a:lstStyle/>
          <a:p>
            <a:endParaRPr lang="en-IN" sz="2400">
              <a:solidFill>
                <a:schemeClr val="bg1"/>
              </a:solidFill>
            </a:endParaRPr>
          </a:p>
        </p:txBody>
      </p:sp>
    </p:spTree>
    <p:extLst>
      <p:ext uri="{BB962C8B-B14F-4D97-AF65-F5344CB8AC3E}">
        <p14:creationId xmlns:p14="http://schemas.microsoft.com/office/powerpoint/2010/main" val="1917467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244"/>
                                        </p:tgtEl>
                                        <p:attrNameLst>
                                          <p:attrName>style.visibility</p:attrName>
                                        </p:attrNameLst>
                                      </p:cBhvr>
                                      <p:to>
                                        <p:strVal val="visible"/>
                                      </p:to>
                                    </p:set>
                                    <p:animEffect transition="in" filter="blinds(horizontal)">
                                      <p:cBhvr>
                                        <p:cTn id="7" dur="500"/>
                                        <p:tgtEl>
                                          <p:spTgt spid="1024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249"/>
                                        </p:tgtEl>
                                        <p:attrNameLst>
                                          <p:attrName>style.visibility</p:attrName>
                                        </p:attrNameLst>
                                      </p:cBhvr>
                                      <p:to>
                                        <p:strVal val="visible"/>
                                      </p:to>
                                    </p:set>
                                    <p:animEffect transition="in" filter="blinds(horizontal)">
                                      <p:cBhvr>
                                        <p:cTn id="12" dur="500"/>
                                        <p:tgtEl>
                                          <p:spTgt spid="1024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0247"/>
                                        </p:tgtEl>
                                        <p:attrNameLst>
                                          <p:attrName>style.visibility</p:attrName>
                                        </p:attrNameLst>
                                      </p:cBhvr>
                                      <p:to>
                                        <p:strVal val="visible"/>
                                      </p:to>
                                    </p:set>
                                    <p:animEffect transition="in" filter="blinds(horizontal)">
                                      <p:cBhvr>
                                        <p:cTn id="17" dur="500"/>
                                        <p:tgtEl>
                                          <p:spTgt spid="1024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0250"/>
                                        </p:tgtEl>
                                        <p:attrNameLst>
                                          <p:attrName>style.visibility</p:attrName>
                                        </p:attrNameLst>
                                      </p:cBhvr>
                                      <p:to>
                                        <p:strVal val="visible"/>
                                      </p:to>
                                    </p:set>
                                    <p:animEffect transition="in" filter="blinds(horizontal)">
                                      <p:cBhvr>
                                        <p:cTn id="22" dur="500"/>
                                        <p:tgtEl>
                                          <p:spTgt spid="10250"/>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0245"/>
                                        </p:tgtEl>
                                        <p:attrNameLst>
                                          <p:attrName>style.visibility</p:attrName>
                                        </p:attrNameLst>
                                      </p:cBhvr>
                                      <p:to>
                                        <p:strVal val="visible"/>
                                      </p:to>
                                    </p:set>
                                    <p:animEffect transition="in" filter="blinds(horizontal)">
                                      <p:cBhvr>
                                        <p:cTn id="27" dur="500"/>
                                        <p:tgtEl>
                                          <p:spTgt spid="10245"/>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0251"/>
                                        </p:tgtEl>
                                        <p:attrNameLst>
                                          <p:attrName>style.visibility</p:attrName>
                                        </p:attrNameLst>
                                      </p:cBhvr>
                                      <p:to>
                                        <p:strVal val="visible"/>
                                      </p:to>
                                    </p:set>
                                    <p:animEffect transition="in" filter="blinds(horizontal)">
                                      <p:cBhvr>
                                        <p:cTn id="32" dur="500"/>
                                        <p:tgtEl>
                                          <p:spTgt spid="10251"/>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0248"/>
                                        </p:tgtEl>
                                        <p:attrNameLst>
                                          <p:attrName>style.visibility</p:attrName>
                                        </p:attrNameLst>
                                      </p:cBhvr>
                                      <p:to>
                                        <p:strVal val="visible"/>
                                      </p:to>
                                    </p:set>
                                    <p:animEffect transition="in" filter="blinds(horizontal)">
                                      <p:cBhvr>
                                        <p:cTn id="37" dur="500"/>
                                        <p:tgtEl>
                                          <p:spTgt spid="10248"/>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0252"/>
                                        </p:tgtEl>
                                        <p:attrNameLst>
                                          <p:attrName>style.visibility</p:attrName>
                                        </p:attrNameLst>
                                      </p:cBhvr>
                                      <p:to>
                                        <p:strVal val="visible"/>
                                      </p:to>
                                    </p:set>
                                    <p:animEffect transition="in" filter="blinds(horizontal)">
                                      <p:cBhvr>
                                        <p:cTn id="42" dur="500"/>
                                        <p:tgtEl>
                                          <p:spTgt spid="10252"/>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10246"/>
                                        </p:tgtEl>
                                        <p:attrNameLst>
                                          <p:attrName>style.visibility</p:attrName>
                                        </p:attrNameLst>
                                      </p:cBhvr>
                                      <p:to>
                                        <p:strVal val="visible"/>
                                      </p:to>
                                    </p:set>
                                    <p:animEffect transition="in" filter="blinds(horizontal)">
                                      <p:cBhvr>
                                        <p:cTn id="47" dur="500"/>
                                        <p:tgtEl>
                                          <p:spTgt spid="10246"/>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10253"/>
                                        </p:tgtEl>
                                        <p:attrNameLst>
                                          <p:attrName>style.visibility</p:attrName>
                                        </p:attrNameLst>
                                      </p:cBhvr>
                                      <p:to>
                                        <p:strVal val="visible"/>
                                      </p:to>
                                    </p:set>
                                    <p:animEffect transition="in" filter="blinds(horizontal)">
                                      <p:cBhvr>
                                        <p:cTn id="52" dur="500"/>
                                        <p:tgtEl>
                                          <p:spTgt spid="102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4" grpId="0" animBg="1"/>
      <p:bldP spid="10245" grpId="0" animBg="1"/>
      <p:bldP spid="10246" grpId="0" animBg="1"/>
      <p:bldP spid="10247" grpId="0" animBg="1"/>
      <p:bldP spid="10248" grpId="0" animBg="1"/>
      <p:bldP spid="10249" grpId="0" animBg="1"/>
      <p:bldP spid="10250" grpId="0" animBg="1"/>
      <p:bldP spid="10251" grpId="0" animBg="1"/>
      <p:bldP spid="10252" grpId="0" animBg="1"/>
      <p:bldP spid="10253" grpId="0" animBg="1"/>
    </p:bldLst>
  </p:timing>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TC103457464[[fn=Dividend]]</Template>
  <TotalTime>118</TotalTime>
  <Words>829</Words>
  <Application>Microsoft Office PowerPoint</Application>
  <PresentationFormat>Widescreen</PresentationFormat>
  <Paragraphs>182</Paragraphs>
  <Slides>24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Arial</vt:lpstr>
      <vt:lpstr>Franklin Gothic Heavy</vt:lpstr>
      <vt:lpstr>Georgia</vt:lpstr>
      <vt:lpstr>Gill Sans MT</vt:lpstr>
      <vt:lpstr>Wingdings</vt:lpstr>
      <vt:lpstr>Wingdings 2</vt:lpstr>
      <vt:lpstr>Dividend</vt:lpstr>
      <vt:lpstr>PowerPoint Presentation</vt:lpstr>
      <vt:lpstr>DEFINITION</vt:lpstr>
      <vt:lpstr>Definitions</vt:lpstr>
      <vt:lpstr>Inputs of training &amp; development</vt:lpstr>
      <vt:lpstr>source</vt:lpstr>
      <vt:lpstr>training</vt:lpstr>
      <vt:lpstr>Training Vs Development</vt:lpstr>
      <vt:lpstr>Training : Strategic Issues. </vt:lpstr>
      <vt:lpstr>The Training Process</vt:lpstr>
      <vt:lpstr>Need assessment</vt:lpstr>
      <vt:lpstr>Designing &amp; development Phase</vt:lpstr>
      <vt:lpstr>Implementation phase</vt:lpstr>
      <vt:lpstr>Evaluation phase</vt:lpstr>
      <vt:lpstr>Training Need Analysis</vt:lpstr>
      <vt:lpstr>Training Methods.</vt:lpstr>
      <vt:lpstr>On the job training</vt:lpstr>
      <vt:lpstr>Training on the Job</vt:lpstr>
      <vt:lpstr>Training off the Job</vt:lpstr>
      <vt:lpstr>Cont…</vt:lpstr>
      <vt:lpstr>Sensitivity training</vt:lpstr>
      <vt:lpstr>Management development</vt:lpstr>
      <vt:lpstr>MDP’s</vt:lpstr>
      <vt:lpstr>Career development</vt:lpstr>
      <vt:lpstr>Career development initiatives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TRAINING &amp; DEVELOPMENT</dc:title>
  <dc:creator>KALYAN</dc:creator>
  <cp:lastModifiedBy>KALYAN</cp:lastModifiedBy>
  <cp:revision>36</cp:revision>
  <dcterms:created xsi:type="dcterms:W3CDTF">2013-12-31T08:53:12Z</dcterms:created>
  <dcterms:modified xsi:type="dcterms:W3CDTF">2014-01-10T05:32:45Z</dcterms:modified>
</cp:coreProperties>
</file>