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60" r:id="rId5"/>
    <p:sldId id="259"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6" d="100"/>
          <a:sy n="56" d="100"/>
        </p:scale>
        <p:origin x="976"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765375-3E53-49D1-AE97-4FDCC2A531CA}" type="datetimeFigureOut">
              <a:rPr lang="en-IN" smtClean="0"/>
              <a:t>2025-07-20</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74E292-C872-495D-91E4-E432268F7E02}" type="slidenum">
              <a:rPr lang="en-IN" smtClean="0"/>
              <a:t>‹#›</a:t>
            </a:fld>
            <a:endParaRPr lang="en-IN"/>
          </a:p>
        </p:txBody>
      </p:sp>
    </p:spTree>
    <p:extLst>
      <p:ext uri="{BB962C8B-B14F-4D97-AF65-F5344CB8AC3E}">
        <p14:creationId xmlns:p14="http://schemas.microsoft.com/office/powerpoint/2010/main" val="36140095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817D08-47F2-03E9-524A-1D0190C80BD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95C1F099-32E6-03D1-5219-DDE6975E4F9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61AC8550-9FDE-6DD3-BBA3-19085783A7CF}"/>
              </a:ext>
            </a:extLst>
          </p:cNvPr>
          <p:cNvSpPr>
            <a:spLocks noGrp="1"/>
          </p:cNvSpPr>
          <p:nvPr>
            <p:ph type="dt" sz="half" idx="10"/>
          </p:nvPr>
        </p:nvSpPr>
        <p:spPr/>
        <p:txBody>
          <a:bodyPr/>
          <a:lstStyle/>
          <a:p>
            <a:fld id="{687803B6-3CA7-4CA3-A2B8-4CA158BF38A5}" type="datetimeFigureOut">
              <a:rPr lang="en-IN" smtClean="0"/>
              <a:t>2025-07-20</a:t>
            </a:fld>
            <a:endParaRPr lang="en-IN"/>
          </a:p>
        </p:txBody>
      </p:sp>
      <p:sp>
        <p:nvSpPr>
          <p:cNvPr id="5" name="Footer Placeholder 4">
            <a:extLst>
              <a:ext uri="{FF2B5EF4-FFF2-40B4-BE49-F238E27FC236}">
                <a16:creationId xmlns:a16="http://schemas.microsoft.com/office/drawing/2014/main" id="{35D523ED-E7BD-D397-3DF5-5B43804DB6F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DF5A902-5262-B71D-58A2-63232A9A4C86}"/>
              </a:ext>
            </a:extLst>
          </p:cNvPr>
          <p:cNvSpPr>
            <a:spLocks noGrp="1"/>
          </p:cNvSpPr>
          <p:nvPr>
            <p:ph type="sldNum" sz="quarter" idx="12"/>
          </p:nvPr>
        </p:nvSpPr>
        <p:spPr/>
        <p:txBody>
          <a:bodyPr/>
          <a:lstStyle/>
          <a:p>
            <a:fld id="{EA61E2FE-B8A9-4AA0-BA72-DF293452045E}" type="slidenum">
              <a:rPr lang="en-IN" smtClean="0"/>
              <a:t>‹#›</a:t>
            </a:fld>
            <a:endParaRPr lang="en-IN"/>
          </a:p>
        </p:txBody>
      </p:sp>
    </p:spTree>
    <p:extLst>
      <p:ext uri="{BB962C8B-B14F-4D97-AF65-F5344CB8AC3E}">
        <p14:creationId xmlns:p14="http://schemas.microsoft.com/office/powerpoint/2010/main" val="578292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8E887-D4F1-0A31-D3A1-A7E651A33225}"/>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C86125F-8E0F-FBFE-70B3-0DA2539C27D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39FD3FD8-B51B-0156-69BF-749368F7C928}"/>
              </a:ext>
            </a:extLst>
          </p:cNvPr>
          <p:cNvSpPr>
            <a:spLocks noGrp="1"/>
          </p:cNvSpPr>
          <p:nvPr>
            <p:ph type="dt" sz="half" idx="10"/>
          </p:nvPr>
        </p:nvSpPr>
        <p:spPr/>
        <p:txBody>
          <a:bodyPr/>
          <a:lstStyle/>
          <a:p>
            <a:fld id="{687803B6-3CA7-4CA3-A2B8-4CA158BF38A5}" type="datetimeFigureOut">
              <a:rPr lang="en-IN" smtClean="0"/>
              <a:t>2025-07-20</a:t>
            </a:fld>
            <a:endParaRPr lang="en-IN"/>
          </a:p>
        </p:txBody>
      </p:sp>
      <p:sp>
        <p:nvSpPr>
          <p:cNvPr id="5" name="Footer Placeholder 4">
            <a:extLst>
              <a:ext uri="{FF2B5EF4-FFF2-40B4-BE49-F238E27FC236}">
                <a16:creationId xmlns:a16="http://schemas.microsoft.com/office/drawing/2014/main" id="{2EE698C0-ACC0-5E7D-0BED-55785D40750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CCCA50D-C08B-E829-42BB-CB270DDEFDB1}"/>
              </a:ext>
            </a:extLst>
          </p:cNvPr>
          <p:cNvSpPr>
            <a:spLocks noGrp="1"/>
          </p:cNvSpPr>
          <p:nvPr>
            <p:ph type="sldNum" sz="quarter" idx="12"/>
          </p:nvPr>
        </p:nvSpPr>
        <p:spPr/>
        <p:txBody>
          <a:bodyPr/>
          <a:lstStyle/>
          <a:p>
            <a:fld id="{EA61E2FE-B8A9-4AA0-BA72-DF293452045E}" type="slidenum">
              <a:rPr lang="en-IN" smtClean="0"/>
              <a:t>‹#›</a:t>
            </a:fld>
            <a:endParaRPr lang="en-IN"/>
          </a:p>
        </p:txBody>
      </p:sp>
    </p:spTree>
    <p:extLst>
      <p:ext uri="{BB962C8B-B14F-4D97-AF65-F5344CB8AC3E}">
        <p14:creationId xmlns:p14="http://schemas.microsoft.com/office/powerpoint/2010/main" val="15825799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41AAEB0-4E3E-FF03-C09F-E0CFB503426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ED15611B-7AE9-1FC2-ED20-07A49B42E52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6117F32-824D-2CE1-E057-E501ABF6320D}"/>
              </a:ext>
            </a:extLst>
          </p:cNvPr>
          <p:cNvSpPr>
            <a:spLocks noGrp="1"/>
          </p:cNvSpPr>
          <p:nvPr>
            <p:ph type="dt" sz="half" idx="10"/>
          </p:nvPr>
        </p:nvSpPr>
        <p:spPr/>
        <p:txBody>
          <a:bodyPr/>
          <a:lstStyle/>
          <a:p>
            <a:fld id="{687803B6-3CA7-4CA3-A2B8-4CA158BF38A5}" type="datetimeFigureOut">
              <a:rPr lang="en-IN" smtClean="0"/>
              <a:t>2025-07-20</a:t>
            </a:fld>
            <a:endParaRPr lang="en-IN"/>
          </a:p>
        </p:txBody>
      </p:sp>
      <p:sp>
        <p:nvSpPr>
          <p:cNvPr id="5" name="Footer Placeholder 4">
            <a:extLst>
              <a:ext uri="{FF2B5EF4-FFF2-40B4-BE49-F238E27FC236}">
                <a16:creationId xmlns:a16="http://schemas.microsoft.com/office/drawing/2014/main" id="{297C040F-3F46-C6B4-75AA-D84EBD797E2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C7DF40B-20B3-75F8-A8CD-7CAE22FF9D4E}"/>
              </a:ext>
            </a:extLst>
          </p:cNvPr>
          <p:cNvSpPr>
            <a:spLocks noGrp="1"/>
          </p:cNvSpPr>
          <p:nvPr>
            <p:ph type="sldNum" sz="quarter" idx="12"/>
          </p:nvPr>
        </p:nvSpPr>
        <p:spPr/>
        <p:txBody>
          <a:bodyPr/>
          <a:lstStyle/>
          <a:p>
            <a:fld id="{EA61E2FE-B8A9-4AA0-BA72-DF293452045E}" type="slidenum">
              <a:rPr lang="en-IN" smtClean="0"/>
              <a:t>‹#›</a:t>
            </a:fld>
            <a:endParaRPr lang="en-IN"/>
          </a:p>
        </p:txBody>
      </p:sp>
    </p:spTree>
    <p:extLst>
      <p:ext uri="{BB962C8B-B14F-4D97-AF65-F5344CB8AC3E}">
        <p14:creationId xmlns:p14="http://schemas.microsoft.com/office/powerpoint/2010/main" val="4126910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4B628D-B570-A826-89FD-5B81669D5A7F}"/>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23EE97A5-12FC-6C83-DFF6-1CD6AD89166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8A90E615-18BA-2C7B-5BBA-FB2819A2C96D}"/>
              </a:ext>
            </a:extLst>
          </p:cNvPr>
          <p:cNvSpPr>
            <a:spLocks noGrp="1"/>
          </p:cNvSpPr>
          <p:nvPr>
            <p:ph type="dt" sz="half" idx="10"/>
          </p:nvPr>
        </p:nvSpPr>
        <p:spPr/>
        <p:txBody>
          <a:bodyPr/>
          <a:lstStyle/>
          <a:p>
            <a:fld id="{687803B6-3CA7-4CA3-A2B8-4CA158BF38A5}" type="datetimeFigureOut">
              <a:rPr lang="en-IN" smtClean="0"/>
              <a:t>2025-07-20</a:t>
            </a:fld>
            <a:endParaRPr lang="en-IN"/>
          </a:p>
        </p:txBody>
      </p:sp>
      <p:sp>
        <p:nvSpPr>
          <p:cNvPr id="5" name="Footer Placeholder 4">
            <a:extLst>
              <a:ext uri="{FF2B5EF4-FFF2-40B4-BE49-F238E27FC236}">
                <a16:creationId xmlns:a16="http://schemas.microsoft.com/office/drawing/2014/main" id="{9DBBB3B7-DD3A-7716-707C-1F2C6D7BE68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657D5B6-4A31-22C8-5B70-5FDA6F6D045E}"/>
              </a:ext>
            </a:extLst>
          </p:cNvPr>
          <p:cNvSpPr>
            <a:spLocks noGrp="1"/>
          </p:cNvSpPr>
          <p:nvPr>
            <p:ph type="sldNum" sz="quarter" idx="12"/>
          </p:nvPr>
        </p:nvSpPr>
        <p:spPr/>
        <p:txBody>
          <a:bodyPr/>
          <a:lstStyle/>
          <a:p>
            <a:fld id="{EA61E2FE-B8A9-4AA0-BA72-DF293452045E}" type="slidenum">
              <a:rPr lang="en-IN" smtClean="0"/>
              <a:t>‹#›</a:t>
            </a:fld>
            <a:endParaRPr lang="en-IN"/>
          </a:p>
        </p:txBody>
      </p:sp>
    </p:spTree>
    <p:extLst>
      <p:ext uri="{BB962C8B-B14F-4D97-AF65-F5344CB8AC3E}">
        <p14:creationId xmlns:p14="http://schemas.microsoft.com/office/powerpoint/2010/main" val="40470270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CD383F-4D46-1EE5-8386-FD9A4912DF6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51AD1B85-1BFD-1672-45B8-4AE8AF1D3DE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DAA0BAF-EEF7-DA55-A719-DD8CD4534092}"/>
              </a:ext>
            </a:extLst>
          </p:cNvPr>
          <p:cNvSpPr>
            <a:spLocks noGrp="1"/>
          </p:cNvSpPr>
          <p:nvPr>
            <p:ph type="dt" sz="half" idx="10"/>
          </p:nvPr>
        </p:nvSpPr>
        <p:spPr/>
        <p:txBody>
          <a:bodyPr/>
          <a:lstStyle/>
          <a:p>
            <a:fld id="{687803B6-3CA7-4CA3-A2B8-4CA158BF38A5}" type="datetimeFigureOut">
              <a:rPr lang="en-IN" smtClean="0"/>
              <a:t>2025-07-20</a:t>
            </a:fld>
            <a:endParaRPr lang="en-IN"/>
          </a:p>
        </p:txBody>
      </p:sp>
      <p:sp>
        <p:nvSpPr>
          <p:cNvPr id="5" name="Footer Placeholder 4">
            <a:extLst>
              <a:ext uri="{FF2B5EF4-FFF2-40B4-BE49-F238E27FC236}">
                <a16:creationId xmlns:a16="http://schemas.microsoft.com/office/drawing/2014/main" id="{51D57C11-46C8-0C3F-0753-F0DB24EA705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B5FAA85-B3B2-DB00-A49E-94C9F1FA48B1}"/>
              </a:ext>
            </a:extLst>
          </p:cNvPr>
          <p:cNvSpPr>
            <a:spLocks noGrp="1"/>
          </p:cNvSpPr>
          <p:nvPr>
            <p:ph type="sldNum" sz="quarter" idx="12"/>
          </p:nvPr>
        </p:nvSpPr>
        <p:spPr/>
        <p:txBody>
          <a:bodyPr/>
          <a:lstStyle/>
          <a:p>
            <a:fld id="{EA61E2FE-B8A9-4AA0-BA72-DF293452045E}" type="slidenum">
              <a:rPr lang="en-IN" smtClean="0"/>
              <a:t>‹#›</a:t>
            </a:fld>
            <a:endParaRPr lang="en-IN"/>
          </a:p>
        </p:txBody>
      </p:sp>
    </p:spTree>
    <p:extLst>
      <p:ext uri="{BB962C8B-B14F-4D97-AF65-F5344CB8AC3E}">
        <p14:creationId xmlns:p14="http://schemas.microsoft.com/office/powerpoint/2010/main" val="1632914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EC8AD-A493-C1AF-BAD1-544523B0BAE2}"/>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F0ED4890-B986-24E9-77DF-7C36493CEB2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08334FAD-6A48-033F-B22C-ED59848E871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990BAE46-F55D-8E29-1979-0F9DD9143FE6}"/>
              </a:ext>
            </a:extLst>
          </p:cNvPr>
          <p:cNvSpPr>
            <a:spLocks noGrp="1"/>
          </p:cNvSpPr>
          <p:nvPr>
            <p:ph type="dt" sz="half" idx="10"/>
          </p:nvPr>
        </p:nvSpPr>
        <p:spPr/>
        <p:txBody>
          <a:bodyPr/>
          <a:lstStyle/>
          <a:p>
            <a:fld id="{687803B6-3CA7-4CA3-A2B8-4CA158BF38A5}" type="datetimeFigureOut">
              <a:rPr lang="en-IN" smtClean="0"/>
              <a:t>2025-07-20</a:t>
            </a:fld>
            <a:endParaRPr lang="en-IN"/>
          </a:p>
        </p:txBody>
      </p:sp>
      <p:sp>
        <p:nvSpPr>
          <p:cNvPr id="6" name="Footer Placeholder 5">
            <a:extLst>
              <a:ext uri="{FF2B5EF4-FFF2-40B4-BE49-F238E27FC236}">
                <a16:creationId xmlns:a16="http://schemas.microsoft.com/office/drawing/2014/main" id="{84C4871E-DF80-B27E-4094-D194EAA9FC3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BF01B463-F837-7469-46D1-35B6F9E38DFA}"/>
              </a:ext>
            </a:extLst>
          </p:cNvPr>
          <p:cNvSpPr>
            <a:spLocks noGrp="1"/>
          </p:cNvSpPr>
          <p:nvPr>
            <p:ph type="sldNum" sz="quarter" idx="12"/>
          </p:nvPr>
        </p:nvSpPr>
        <p:spPr/>
        <p:txBody>
          <a:bodyPr/>
          <a:lstStyle/>
          <a:p>
            <a:fld id="{EA61E2FE-B8A9-4AA0-BA72-DF293452045E}" type="slidenum">
              <a:rPr lang="en-IN" smtClean="0"/>
              <a:t>‹#›</a:t>
            </a:fld>
            <a:endParaRPr lang="en-IN"/>
          </a:p>
        </p:txBody>
      </p:sp>
    </p:spTree>
    <p:extLst>
      <p:ext uri="{BB962C8B-B14F-4D97-AF65-F5344CB8AC3E}">
        <p14:creationId xmlns:p14="http://schemas.microsoft.com/office/powerpoint/2010/main" val="34761616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A90931-9766-7990-4353-A484480A2429}"/>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DDB3C4F0-4CB1-F586-29E4-51A5A8B068B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874DF17-43D3-09DB-38FE-C51554273FE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C68AEFA8-2706-662A-3B14-3F86F48FFC1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5CAB5CD-7854-B38A-43F6-3DDDA6381D7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3F72B470-20DD-E64B-DDCC-5BE40EB5110B}"/>
              </a:ext>
            </a:extLst>
          </p:cNvPr>
          <p:cNvSpPr>
            <a:spLocks noGrp="1"/>
          </p:cNvSpPr>
          <p:nvPr>
            <p:ph type="dt" sz="half" idx="10"/>
          </p:nvPr>
        </p:nvSpPr>
        <p:spPr/>
        <p:txBody>
          <a:bodyPr/>
          <a:lstStyle/>
          <a:p>
            <a:fld id="{687803B6-3CA7-4CA3-A2B8-4CA158BF38A5}" type="datetimeFigureOut">
              <a:rPr lang="en-IN" smtClean="0"/>
              <a:t>2025-07-20</a:t>
            </a:fld>
            <a:endParaRPr lang="en-IN"/>
          </a:p>
        </p:txBody>
      </p:sp>
      <p:sp>
        <p:nvSpPr>
          <p:cNvPr id="8" name="Footer Placeholder 7">
            <a:extLst>
              <a:ext uri="{FF2B5EF4-FFF2-40B4-BE49-F238E27FC236}">
                <a16:creationId xmlns:a16="http://schemas.microsoft.com/office/drawing/2014/main" id="{6569DA71-248E-DE34-4E1A-D3460635D5B3}"/>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82F301B2-2329-DA31-102B-C8EFA900AE4D}"/>
              </a:ext>
            </a:extLst>
          </p:cNvPr>
          <p:cNvSpPr>
            <a:spLocks noGrp="1"/>
          </p:cNvSpPr>
          <p:nvPr>
            <p:ph type="sldNum" sz="quarter" idx="12"/>
          </p:nvPr>
        </p:nvSpPr>
        <p:spPr/>
        <p:txBody>
          <a:bodyPr/>
          <a:lstStyle/>
          <a:p>
            <a:fld id="{EA61E2FE-B8A9-4AA0-BA72-DF293452045E}" type="slidenum">
              <a:rPr lang="en-IN" smtClean="0"/>
              <a:t>‹#›</a:t>
            </a:fld>
            <a:endParaRPr lang="en-IN"/>
          </a:p>
        </p:txBody>
      </p:sp>
    </p:spTree>
    <p:extLst>
      <p:ext uri="{BB962C8B-B14F-4D97-AF65-F5344CB8AC3E}">
        <p14:creationId xmlns:p14="http://schemas.microsoft.com/office/powerpoint/2010/main" val="16028323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3E8942-A60B-29FF-5194-571B83BCB308}"/>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E25CEE14-BDED-45AB-BF09-2677CADB299D}"/>
              </a:ext>
            </a:extLst>
          </p:cNvPr>
          <p:cNvSpPr>
            <a:spLocks noGrp="1"/>
          </p:cNvSpPr>
          <p:nvPr>
            <p:ph type="dt" sz="half" idx="10"/>
          </p:nvPr>
        </p:nvSpPr>
        <p:spPr/>
        <p:txBody>
          <a:bodyPr/>
          <a:lstStyle/>
          <a:p>
            <a:fld id="{687803B6-3CA7-4CA3-A2B8-4CA158BF38A5}" type="datetimeFigureOut">
              <a:rPr lang="en-IN" smtClean="0"/>
              <a:t>2025-07-20</a:t>
            </a:fld>
            <a:endParaRPr lang="en-IN"/>
          </a:p>
        </p:txBody>
      </p:sp>
      <p:sp>
        <p:nvSpPr>
          <p:cNvPr id="4" name="Footer Placeholder 3">
            <a:extLst>
              <a:ext uri="{FF2B5EF4-FFF2-40B4-BE49-F238E27FC236}">
                <a16:creationId xmlns:a16="http://schemas.microsoft.com/office/drawing/2014/main" id="{680BD8C9-2895-3E05-4EF2-A032DB2C7E8A}"/>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9994F449-F7D9-743C-092E-1390B9AB755B}"/>
              </a:ext>
            </a:extLst>
          </p:cNvPr>
          <p:cNvSpPr>
            <a:spLocks noGrp="1"/>
          </p:cNvSpPr>
          <p:nvPr>
            <p:ph type="sldNum" sz="quarter" idx="12"/>
          </p:nvPr>
        </p:nvSpPr>
        <p:spPr/>
        <p:txBody>
          <a:bodyPr/>
          <a:lstStyle/>
          <a:p>
            <a:fld id="{EA61E2FE-B8A9-4AA0-BA72-DF293452045E}" type="slidenum">
              <a:rPr lang="en-IN" smtClean="0"/>
              <a:t>‹#›</a:t>
            </a:fld>
            <a:endParaRPr lang="en-IN"/>
          </a:p>
        </p:txBody>
      </p:sp>
    </p:spTree>
    <p:extLst>
      <p:ext uri="{BB962C8B-B14F-4D97-AF65-F5344CB8AC3E}">
        <p14:creationId xmlns:p14="http://schemas.microsoft.com/office/powerpoint/2010/main" val="3749975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E0A1752-F054-3C0F-F20E-A6666C6265B3}"/>
              </a:ext>
            </a:extLst>
          </p:cNvPr>
          <p:cNvSpPr>
            <a:spLocks noGrp="1"/>
          </p:cNvSpPr>
          <p:nvPr>
            <p:ph type="dt" sz="half" idx="10"/>
          </p:nvPr>
        </p:nvSpPr>
        <p:spPr/>
        <p:txBody>
          <a:bodyPr/>
          <a:lstStyle/>
          <a:p>
            <a:fld id="{687803B6-3CA7-4CA3-A2B8-4CA158BF38A5}" type="datetimeFigureOut">
              <a:rPr lang="en-IN" smtClean="0"/>
              <a:t>2025-07-20</a:t>
            </a:fld>
            <a:endParaRPr lang="en-IN"/>
          </a:p>
        </p:txBody>
      </p:sp>
      <p:sp>
        <p:nvSpPr>
          <p:cNvPr id="3" name="Footer Placeholder 2">
            <a:extLst>
              <a:ext uri="{FF2B5EF4-FFF2-40B4-BE49-F238E27FC236}">
                <a16:creationId xmlns:a16="http://schemas.microsoft.com/office/drawing/2014/main" id="{89F72025-0AC0-2599-A295-711F1E4A4B12}"/>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CCD0F348-170E-5022-2901-E13A08AD19F5}"/>
              </a:ext>
            </a:extLst>
          </p:cNvPr>
          <p:cNvSpPr>
            <a:spLocks noGrp="1"/>
          </p:cNvSpPr>
          <p:nvPr>
            <p:ph type="sldNum" sz="quarter" idx="12"/>
          </p:nvPr>
        </p:nvSpPr>
        <p:spPr/>
        <p:txBody>
          <a:bodyPr/>
          <a:lstStyle/>
          <a:p>
            <a:fld id="{EA61E2FE-B8A9-4AA0-BA72-DF293452045E}" type="slidenum">
              <a:rPr lang="en-IN" smtClean="0"/>
              <a:t>‹#›</a:t>
            </a:fld>
            <a:endParaRPr lang="en-IN"/>
          </a:p>
        </p:txBody>
      </p:sp>
    </p:spTree>
    <p:extLst>
      <p:ext uri="{BB962C8B-B14F-4D97-AF65-F5344CB8AC3E}">
        <p14:creationId xmlns:p14="http://schemas.microsoft.com/office/powerpoint/2010/main" val="7748734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B8FAD-219A-8806-6106-826801E972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EA90B3DA-9924-2F38-930C-68D757071FD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6A99E50F-BF2D-2ED7-794E-C0029E4003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CFD612B-454D-1273-EAE4-AD93401A2D70}"/>
              </a:ext>
            </a:extLst>
          </p:cNvPr>
          <p:cNvSpPr>
            <a:spLocks noGrp="1"/>
          </p:cNvSpPr>
          <p:nvPr>
            <p:ph type="dt" sz="half" idx="10"/>
          </p:nvPr>
        </p:nvSpPr>
        <p:spPr/>
        <p:txBody>
          <a:bodyPr/>
          <a:lstStyle/>
          <a:p>
            <a:fld id="{687803B6-3CA7-4CA3-A2B8-4CA158BF38A5}" type="datetimeFigureOut">
              <a:rPr lang="en-IN" smtClean="0"/>
              <a:t>2025-07-20</a:t>
            </a:fld>
            <a:endParaRPr lang="en-IN"/>
          </a:p>
        </p:txBody>
      </p:sp>
      <p:sp>
        <p:nvSpPr>
          <p:cNvPr id="6" name="Footer Placeholder 5">
            <a:extLst>
              <a:ext uri="{FF2B5EF4-FFF2-40B4-BE49-F238E27FC236}">
                <a16:creationId xmlns:a16="http://schemas.microsoft.com/office/drawing/2014/main" id="{9171D774-B3FD-F110-77F8-0CCF301293D4}"/>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0BFCB0E1-AB87-7B85-3E02-0C78FC068115}"/>
              </a:ext>
            </a:extLst>
          </p:cNvPr>
          <p:cNvSpPr>
            <a:spLocks noGrp="1"/>
          </p:cNvSpPr>
          <p:nvPr>
            <p:ph type="sldNum" sz="quarter" idx="12"/>
          </p:nvPr>
        </p:nvSpPr>
        <p:spPr/>
        <p:txBody>
          <a:bodyPr/>
          <a:lstStyle/>
          <a:p>
            <a:fld id="{EA61E2FE-B8A9-4AA0-BA72-DF293452045E}" type="slidenum">
              <a:rPr lang="en-IN" smtClean="0"/>
              <a:t>‹#›</a:t>
            </a:fld>
            <a:endParaRPr lang="en-IN"/>
          </a:p>
        </p:txBody>
      </p:sp>
    </p:spTree>
    <p:extLst>
      <p:ext uri="{BB962C8B-B14F-4D97-AF65-F5344CB8AC3E}">
        <p14:creationId xmlns:p14="http://schemas.microsoft.com/office/powerpoint/2010/main" val="3809947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62FCA-9A22-26B0-113F-AEE3398E81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148DD0CD-FE33-36B9-5F33-52F0B92E816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BC9EEFCF-3900-C401-058F-1540B5A5DC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AC7B998-4B37-D02B-63E0-586B5A31E780}"/>
              </a:ext>
            </a:extLst>
          </p:cNvPr>
          <p:cNvSpPr>
            <a:spLocks noGrp="1"/>
          </p:cNvSpPr>
          <p:nvPr>
            <p:ph type="dt" sz="half" idx="10"/>
          </p:nvPr>
        </p:nvSpPr>
        <p:spPr/>
        <p:txBody>
          <a:bodyPr/>
          <a:lstStyle/>
          <a:p>
            <a:fld id="{687803B6-3CA7-4CA3-A2B8-4CA158BF38A5}" type="datetimeFigureOut">
              <a:rPr lang="en-IN" smtClean="0"/>
              <a:t>2025-07-20</a:t>
            </a:fld>
            <a:endParaRPr lang="en-IN"/>
          </a:p>
        </p:txBody>
      </p:sp>
      <p:sp>
        <p:nvSpPr>
          <p:cNvPr id="6" name="Footer Placeholder 5">
            <a:extLst>
              <a:ext uri="{FF2B5EF4-FFF2-40B4-BE49-F238E27FC236}">
                <a16:creationId xmlns:a16="http://schemas.microsoft.com/office/drawing/2014/main" id="{848CE464-7FA1-1D15-48B1-3B7DD9910C20}"/>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A3C6D706-4E4E-5E2E-75C4-FBACEA66E8C3}"/>
              </a:ext>
            </a:extLst>
          </p:cNvPr>
          <p:cNvSpPr>
            <a:spLocks noGrp="1"/>
          </p:cNvSpPr>
          <p:nvPr>
            <p:ph type="sldNum" sz="quarter" idx="12"/>
          </p:nvPr>
        </p:nvSpPr>
        <p:spPr/>
        <p:txBody>
          <a:bodyPr/>
          <a:lstStyle/>
          <a:p>
            <a:fld id="{EA61E2FE-B8A9-4AA0-BA72-DF293452045E}" type="slidenum">
              <a:rPr lang="en-IN" smtClean="0"/>
              <a:t>‹#›</a:t>
            </a:fld>
            <a:endParaRPr lang="en-IN"/>
          </a:p>
        </p:txBody>
      </p:sp>
    </p:spTree>
    <p:extLst>
      <p:ext uri="{BB962C8B-B14F-4D97-AF65-F5344CB8AC3E}">
        <p14:creationId xmlns:p14="http://schemas.microsoft.com/office/powerpoint/2010/main" val="3039933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2C14316-A827-1F66-8421-104DA69F732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637A8321-131B-54A1-1178-599EA057A27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CE02DD2-3CEB-BA5A-D601-FE82DE6EA0C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7803B6-3CA7-4CA3-A2B8-4CA158BF38A5}" type="datetimeFigureOut">
              <a:rPr lang="en-IN" smtClean="0"/>
              <a:t>2025-07-20</a:t>
            </a:fld>
            <a:endParaRPr lang="en-IN"/>
          </a:p>
        </p:txBody>
      </p:sp>
      <p:sp>
        <p:nvSpPr>
          <p:cNvPr id="5" name="Footer Placeholder 4">
            <a:extLst>
              <a:ext uri="{FF2B5EF4-FFF2-40B4-BE49-F238E27FC236}">
                <a16:creationId xmlns:a16="http://schemas.microsoft.com/office/drawing/2014/main" id="{E30F3F86-7844-D966-FDA6-0A9B7EAF6B2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C3C3E588-C326-4ABF-1BE6-1D4BDEEF987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61E2FE-B8A9-4AA0-BA72-DF293452045E}" type="slidenum">
              <a:rPr lang="en-IN" smtClean="0"/>
              <a:t>‹#›</a:t>
            </a:fld>
            <a:endParaRPr lang="en-IN"/>
          </a:p>
        </p:txBody>
      </p:sp>
    </p:spTree>
    <p:extLst>
      <p:ext uri="{BB962C8B-B14F-4D97-AF65-F5344CB8AC3E}">
        <p14:creationId xmlns:p14="http://schemas.microsoft.com/office/powerpoint/2010/main" val="3698159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BUSINESS LOGO / COMMUNITY PHARMACY By COMMUNITYRX">
            <a:extLst>
              <a:ext uri="{FF2B5EF4-FFF2-40B4-BE49-F238E27FC236}">
                <a16:creationId xmlns:a16="http://schemas.microsoft.com/office/drawing/2014/main" id="{E3D66B69-376A-4698-FA67-295CCB5E400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3817"/>
            <a:ext cx="12192000" cy="459172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C3AE853B-B8E0-C850-674B-767311583B9A}"/>
              </a:ext>
            </a:extLst>
          </p:cNvPr>
          <p:cNvSpPr txBox="1"/>
          <p:nvPr/>
        </p:nvSpPr>
        <p:spPr>
          <a:xfrm>
            <a:off x="522514" y="4691743"/>
            <a:ext cx="11190515" cy="1815882"/>
          </a:xfrm>
          <a:prstGeom prst="rect">
            <a:avLst/>
          </a:prstGeom>
          <a:noFill/>
          <a:ln>
            <a:solidFill>
              <a:schemeClr val="bg1"/>
            </a:solidFill>
          </a:ln>
        </p:spPr>
        <p:txBody>
          <a:bodyPr wrap="square" rtlCol="0">
            <a:spAutoFit/>
          </a:bodyPr>
          <a:lstStyle/>
          <a:p>
            <a:pPr algn="ctr"/>
            <a:r>
              <a:rPr lang="en-IN" sz="2800" dirty="0">
                <a:latin typeface="Times New Roman" panose="02020603050405020304" pitchFamily="18" charset="0"/>
                <a:cs typeface="Times New Roman" panose="02020603050405020304" pitchFamily="18" charset="0"/>
              </a:rPr>
              <a:t>Presented by</a:t>
            </a:r>
          </a:p>
          <a:p>
            <a:pPr algn="ctr"/>
            <a:r>
              <a:rPr lang="en-IN" sz="2800" b="1" dirty="0">
                <a:latin typeface="Times New Roman" panose="02020603050405020304" pitchFamily="18" charset="0"/>
                <a:cs typeface="Times New Roman" panose="02020603050405020304" pitchFamily="18" charset="0"/>
              </a:rPr>
              <a:t>Miss </a:t>
            </a:r>
            <a:r>
              <a:rPr lang="en-IN" sz="2800" b="1" dirty="0" err="1">
                <a:latin typeface="Times New Roman" panose="02020603050405020304" pitchFamily="18" charset="0"/>
                <a:cs typeface="Times New Roman" panose="02020603050405020304" pitchFamily="18" charset="0"/>
              </a:rPr>
              <a:t>Diptimayee</a:t>
            </a:r>
            <a:r>
              <a:rPr lang="en-IN" sz="2800" b="1" dirty="0">
                <a:latin typeface="Times New Roman" panose="02020603050405020304" pitchFamily="18" charset="0"/>
                <a:cs typeface="Times New Roman" panose="02020603050405020304" pitchFamily="18" charset="0"/>
              </a:rPr>
              <a:t> Jena</a:t>
            </a:r>
          </a:p>
          <a:p>
            <a:pPr algn="ctr"/>
            <a:r>
              <a:rPr lang="en-IN" sz="2800" b="1" dirty="0">
                <a:latin typeface="Times New Roman" panose="02020603050405020304" pitchFamily="18" charset="0"/>
                <a:cs typeface="Times New Roman" panose="02020603050405020304" pitchFamily="18" charset="0"/>
              </a:rPr>
              <a:t>Asst. Prof .</a:t>
            </a:r>
          </a:p>
          <a:p>
            <a:pPr algn="ctr"/>
            <a:r>
              <a:rPr lang="en-IN" sz="2800" b="1" dirty="0">
                <a:latin typeface="Times New Roman" panose="02020603050405020304" pitchFamily="18" charset="0"/>
                <a:cs typeface="Times New Roman" panose="02020603050405020304" pitchFamily="18" charset="0"/>
              </a:rPr>
              <a:t>Centurion University of Technology &amp; Management, Bhubaneswar</a:t>
            </a:r>
          </a:p>
        </p:txBody>
      </p:sp>
    </p:spTree>
    <p:extLst>
      <p:ext uri="{BB962C8B-B14F-4D97-AF65-F5344CB8AC3E}">
        <p14:creationId xmlns:p14="http://schemas.microsoft.com/office/powerpoint/2010/main" val="25900205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FDDD8FC-04CE-C4DC-5E26-652868B8AF9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5686" y="195943"/>
            <a:ext cx="6547077" cy="6477000"/>
          </a:xfrm>
          <a:prstGeom prst="rect">
            <a:avLst/>
          </a:prstGeom>
        </p:spPr>
      </p:pic>
      <p:sp>
        <p:nvSpPr>
          <p:cNvPr id="6" name="Speech Bubble: Oval 5">
            <a:extLst>
              <a:ext uri="{FF2B5EF4-FFF2-40B4-BE49-F238E27FC236}">
                <a16:creationId xmlns:a16="http://schemas.microsoft.com/office/drawing/2014/main" id="{2CBD4E00-33EB-60C1-9AAA-153D73D742FD}"/>
              </a:ext>
            </a:extLst>
          </p:cNvPr>
          <p:cNvSpPr/>
          <p:nvPr/>
        </p:nvSpPr>
        <p:spPr>
          <a:xfrm>
            <a:off x="6389914" y="2503714"/>
            <a:ext cx="5236028" cy="2623457"/>
          </a:xfrm>
          <a:prstGeom prst="wedgeEllipseCallout">
            <a:avLst/>
          </a:prstGeom>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IN" sz="4400" b="1" dirty="0">
                <a:solidFill>
                  <a:srgbClr val="C00000"/>
                </a:solidFill>
                <a:latin typeface="Times New Roman" panose="02020603050405020304" pitchFamily="18" charset="0"/>
                <a:cs typeface="Times New Roman" panose="02020603050405020304" pitchFamily="18" charset="0"/>
              </a:rPr>
              <a:t>THANK YOU</a:t>
            </a:r>
          </a:p>
        </p:txBody>
      </p:sp>
    </p:spTree>
    <p:extLst>
      <p:ext uri="{BB962C8B-B14F-4D97-AF65-F5344CB8AC3E}">
        <p14:creationId xmlns:p14="http://schemas.microsoft.com/office/powerpoint/2010/main" val="3114959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style.rotation</p:attrName>
                                        </p:attrNameLst>
                                      </p:cBhvr>
                                      <p:tavLst>
                                        <p:tav tm="0">
                                          <p:val>
                                            <p:fltVal val="90"/>
                                          </p:val>
                                        </p:tav>
                                        <p:tav tm="100000">
                                          <p:val>
                                            <p:fltVal val="0"/>
                                          </p:val>
                                        </p:tav>
                                      </p:tavLst>
                                    </p:anim>
                                    <p:animEffect transition="in" filter="fade">
                                      <p:cBhvr>
                                        <p:cTn id="10"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ommunity Stock Illustrations – 718,151 Community Stock Illustrations,  Vectors &amp; Clipart - Dreamstime">
            <a:extLst>
              <a:ext uri="{FF2B5EF4-FFF2-40B4-BE49-F238E27FC236}">
                <a16:creationId xmlns:a16="http://schemas.microsoft.com/office/drawing/2014/main" id="{2E8A4378-6F7A-8C77-7FD3-43CA64933FE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1114" y="0"/>
            <a:ext cx="10602686" cy="3145971"/>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F6A4495D-803C-4F3F-E056-5F99C8DCDDC2}"/>
              </a:ext>
            </a:extLst>
          </p:cNvPr>
          <p:cNvSpPr txBox="1"/>
          <p:nvPr/>
        </p:nvSpPr>
        <p:spPr>
          <a:xfrm>
            <a:off x="5083628" y="2754083"/>
            <a:ext cx="2068286" cy="1200329"/>
          </a:xfrm>
          <a:prstGeom prst="rect">
            <a:avLst/>
          </a:prstGeom>
          <a:noFill/>
        </p:spPr>
        <p:txBody>
          <a:bodyPr wrap="square" rtlCol="0">
            <a:spAutoFit/>
          </a:bodyPr>
          <a:lstStyle/>
          <a:p>
            <a:pPr algn="ctr"/>
            <a:r>
              <a:rPr lang="en-IN" sz="7200" b="1" dirty="0">
                <a:latin typeface="Times New Roman" panose="02020603050405020304" pitchFamily="18" charset="0"/>
                <a:cs typeface="Times New Roman" panose="02020603050405020304" pitchFamily="18" charset="0"/>
              </a:rPr>
              <a:t>+</a:t>
            </a:r>
          </a:p>
        </p:txBody>
      </p:sp>
      <p:pic>
        <p:nvPicPr>
          <p:cNvPr id="2054" name="Picture 6" descr="Premium Vector | pharmacy city building exterior front view. illustration">
            <a:extLst>
              <a:ext uri="{FF2B5EF4-FFF2-40B4-BE49-F238E27FC236}">
                <a16:creationId xmlns:a16="http://schemas.microsoft.com/office/drawing/2014/main" id="{2B799375-2236-BC27-46C7-51FEEDFEFBB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08514" y="3603170"/>
            <a:ext cx="6357257" cy="31459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44846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dissolve">
                                      <p:cBhvr>
                                        <p:cTn id="7" dur="500"/>
                                        <p:tgtEl>
                                          <p:spTgt spid="2050"/>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20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4B1058B-FBBF-04F7-5C28-96F9C7A50139}"/>
              </a:ext>
            </a:extLst>
          </p:cNvPr>
          <p:cNvSpPr>
            <a:spLocks noGrp="1"/>
          </p:cNvSpPr>
          <p:nvPr>
            <p:ph idx="1"/>
          </p:nvPr>
        </p:nvSpPr>
        <p:spPr>
          <a:xfrm>
            <a:off x="152399" y="217714"/>
            <a:ext cx="11832771" cy="6357257"/>
          </a:xfrm>
        </p:spPr>
        <p:txBody>
          <a:bodyPr>
            <a:normAutofit fontScale="85000" lnSpcReduction="10000"/>
          </a:bodyPr>
          <a:lstStyle/>
          <a:p>
            <a:pPr marL="0" indent="0">
              <a:buNone/>
            </a:pPr>
            <a:r>
              <a:rPr lang="en-IN" b="1" dirty="0">
                <a:latin typeface="Times New Roman" panose="02020603050405020304" pitchFamily="18" charset="0"/>
                <a:cs typeface="Times New Roman" panose="02020603050405020304" pitchFamily="18" charset="0"/>
              </a:rPr>
              <a:t>Definition:</a:t>
            </a:r>
          </a:p>
          <a:p>
            <a:pPr algn="just">
              <a:lnSpc>
                <a:spcPct val="150000"/>
              </a:lnSpc>
            </a:pPr>
            <a:r>
              <a:rPr lang="en-US" b="0" i="0" dirty="0">
                <a:solidFill>
                  <a:srgbClr val="333333"/>
                </a:solidFill>
                <a:effectLst/>
                <a:highlight>
                  <a:srgbClr val="FFFFFF"/>
                </a:highlight>
                <a:latin typeface="Times New Roman" panose="02020603050405020304" pitchFamily="18" charset="0"/>
                <a:cs typeface="Times New Roman" panose="02020603050405020304" pitchFamily="18" charset="0"/>
              </a:rPr>
              <a:t>Community pharmacy, also known as </a:t>
            </a:r>
            <a:r>
              <a:rPr lang="en-US" b="1" i="0" dirty="0">
                <a:solidFill>
                  <a:srgbClr val="333333"/>
                </a:solidFill>
                <a:effectLst/>
                <a:highlight>
                  <a:srgbClr val="FFFFFF"/>
                </a:highlight>
                <a:latin typeface="Times New Roman" panose="02020603050405020304" pitchFamily="18" charset="0"/>
                <a:cs typeface="Times New Roman" panose="02020603050405020304" pitchFamily="18" charset="0"/>
              </a:rPr>
              <a:t>Retail Pharmacy</a:t>
            </a:r>
            <a:r>
              <a:rPr lang="en-US" b="0" i="0" dirty="0">
                <a:solidFill>
                  <a:srgbClr val="333333"/>
                </a:solidFill>
                <a:effectLst/>
                <a:highlight>
                  <a:srgbClr val="FFFFFF"/>
                </a:highlight>
                <a:latin typeface="Times New Roman" panose="02020603050405020304" pitchFamily="18" charset="0"/>
                <a:cs typeface="Times New Roman" panose="02020603050405020304" pitchFamily="18" charset="0"/>
              </a:rPr>
              <a:t>, is the most common type of pharmacy that allows the public access to their medications and advice regarding their health.</a:t>
            </a:r>
          </a:p>
          <a:p>
            <a:pPr algn="just">
              <a:lnSpc>
                <a:spcPct val="150000"/>
              </a:lnSpc>
            </a:pPr>
            <a:r>
              <a:rPr lang="en-US" dirty="0">
                <a:solidFill>
                  <a:srgbClr val="333333"/>
                </a:solidFill>
                <a:highlight>
                  <a:srgbClr val="FFFFFF"/>
                </a:highlight>
                <a:latin typeface="Times New Roman" panose="02020603050405020304" pitchFamily="18" charset="0"/>
                <a:cs typeface="Times New Roman" panose="02020603050405020304" pitchFamily="18" charset="0"/>
              </a:rPr>
              <a:t>Traditionally known as  a </a:t>
            </a:r>
            <a:r>
              <a:rPr lang="en-US" b="1" dirty="0">
                <a:solidFill>
                  <a:srgbClr val="333333"/>
                </a:solidFill>
                <a:highlight>
                  <a:srgbClr val="FFFFFF"/>
                </a:highlight>
                <a:latin typeface="Times New Roman" panose="02020603050405020304" pitchFamily="18" charset="0"/>
                <a:cs typeface="Times New Roman" panose="02020603050405020304" pitchFamily="18" charset="0"/>
              </a:rPr>
              <a:t>Chemist</a:t>
            </a:r>
            <a:r>
              <a:rPr lang="en-US" dirty="0">
                <a:solidFill>
                  <a:srgbClr val="333333"/>
                </a:solidFill>
                <a:highlight>
                  <a:srgbClr val="FFFFFF"/>
                </a:highlight>
                <a:latin typeface="Times New Roman" panose="02020603050405020304" pitchFamily="18" charset="0"/>
                <a:cs typeface="Times New Roman" panose="02020603050405020304" pitchFamily="18" charset="0"/>
              </a:rPr>
              <a:t>, it is the healthcare facility that is responsible for the provision of pharmaceutical service to a specific community group or region.</a:t>
            </a:r>
          </a:p>
          <a:p>
            <a:pPr algn="just">
              <a:lnSpc>
                <a:spcPct val="150000"/>
              </a:lnSpc>
            </a:pPr>
            <a:r>
              <a:rPr lang="en-US" dirty="0">
                <a:solidFill>
                  <a:srgbClr val="333333"/>
                </a:solidFill>
                <a:highlight>
                  <a:srgbClr val="FFFFFF"/>
                </a:highlight>
                <a:latin typeface="Times New Roman" panose="02020603050405020304" pitchFamily="18" charset="0"/>
                <a:cs typeface="Times New Roman" panose="02020603050405020304" pitchFamily="18" charset="0"/>
              </a:rPr>
              <a:t>The main responsibilities of a community pharmacy include </a:t>
            </a:r>
            <a:r>
              <a:rPr lang="en-US" b="1" dirty="0">
                <a:solidFill>
                  <a:srgbClr val="333333"/>
                </a:solidFill>
                <a:highlight>
                  <a:srgbClr val="FFFFFF"/>
                </a:highlight>
                <a:latin typeface="Times New Roman" panose="02020603050405020304" pitchFamily="18" charset="0"/>
                <a:cs typeface="Times New Roman" panose="02020603050405020304" pitchFamily="18" charset="0"/>
              </a:rPr>
              <a:t>compounding, counseling, and dispensing of drugs </a:t>
            </a:r>
            <a:r>
              <a:rPr lang="en-US" dirty="0">
                <a:solidFill>
                  <a:srgbClr val="333333"/>
                </a:solidFill>
                <a:highlight>
                  <a:srgbClr val="FFFFFF"/>
                </a:highlight>
                <a:latin typeface="Times New Roman" panose="02020603050405020304" pitchFamily="18" charset="0"/>
                <a:cs typeface="Times New Roman" panose="02020603050405020304" pitchFamily="18" charset="0"/>
              </a:rPr>
              <a:t>to the patients with care, accuracy, and legality along with the proper procurement, storage, dispensing and documentation of medicines.</a:t>
            </a:r>
          </a:p>
          <a:p>
            <a:pPr algn="just">
              <a:lnSpc>
                <a:spcPct val="150000"/>
              </a:lnSpc>
            </a:pPr>
            <a:r>
              <a:rPr lang="en-US" sz="2800" dirty="0">
                <a:solidFill>
                  <a:srgbClr val="333333"/>
                </a:solidFill>
                <a:highlight>
                  <a:srgbClr val="FFFFFF"/>
                </a:highlight>
                <a:latin typeface="Times New Roman" panose="02020603050405020304" pitchFamily="18" charset="0"/>
                <a:cs typeface="Times New Roman" panose="02020603050405020304" pitchFamily="18" charset="0"/>
              </a:rPr>
              <a:t>The community pharmacist must be a qualified and pertinent with sound education, skills and competence to deliver the professional service to the community.</a:t>
            </a:r>
            <a:endParaRPr lang="en-US" dirty="0">
              <a:solidFill>
                <a:srgbClr val="333333"/>
              </a:solidFill>
              <a:highlight>
                <a:srgbClr val="FFFFFF"/>
              </a:highlight>
              <a:latin typeface="Times New Roman" panose="02020603050405020304" pitchFamily="18" charset="0"/>
              <a:cs typeface="Times New Roman" panose="02020603050405020304" pitchFamily="18" charset="0"/>
            </a:endParaRPr>
          </a:p>
          <a:p>
            <a:pPr marL="0" indent="0" algn="just">
              <a:lnSpc>
                <a:spcPct val="150000"/>
              </a:lnSpc>
              <a:buNone/>
            </a:pPr>
            <a:endParaRPr lang="en-IN" dirty="0">
              <a:solidFill>
                <a:srgbClr val="333333"/>
              </a:solidFill>
              <a:highlight>
                <a:srgbClr val="FFFFFF"/>
              </a:highligh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916983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92A69408-BC34-2DF0-58CE-023B121CD87B}"/>
              </a:ext>
            </a:extLst>
          </p:cNvPr>
          <p:cNvSpPr txBox="1"/>
          <p:nvPr/>
        </p:nvSpPr>
        <p:spPr>
          <a:xfrm>
            <a:off x="163286" y="195943"/>
            <a:ext cx="11789228" cy="6119945"/>
          </a:xfrm>
          <a:prstGeom prst="rect">
            <a:avLst/>
          </a:prstGeom>
          <a:noFill/>
        </p:spPr>
        <p:txBody>
          <a:bodyPr wrap="square">
            <a:spAutoFit/>
          </a:bodyPr>
          <a:lstStyle/>
          <a:p>
            <a:pPr marL="285750" indent="-285750" algn="just">
              <a:lnSpc>
                <a:spcPct val="150000"/>
              </a:lnSpc>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Community Pharmacy is defined broadly to include all those establishment that are privately owned and whose function, in varying degrees is to serve societies needs for both drug product and pharmaceutical service. It is the branch of pharmacy that deals with different aspects of patient care, dispensing of drugs and advising patient regarding the safe and accurate use of drugs.</a:t>
            </a:r>
          </a:p>
          <a:p>
            <a:pPr marL="285750" indent="-285750" algn="just">
              <a:lnSpc>
                <a:spcPct val="150000"/>
              </a:lnSpc>
              <a:buFont typeface="Arial" panose="020B0604020202020204" pitchFamily="34" charset="0"/>
              <a:buChar char="•"/>
            </a:pPr>
            <a:r>
              <a:rPr lang="en-US" sz="2400" b="1" dirty="0">
                <a:latin typeface="Times New Roman" panose="02020603050405020304" pitchFamily="18" charset="0"/>
                <a:cs typeface="Times New Roman" panose="02020603050405020304" pitchFamily="18" charset="0"/>
              </a:rPr>
              <a:t>Community Pharmacy practice</a:t>
            </a:r>
            <a:r>
              <a:rPr lang="en-US" sz="2400" dirty="0">
                <a:latin typeface="Times New Roman" panose="02020603050405020304" pitchFamily="18" charset="0"/>
                <a:cs typeface="Times New Roman" panose="02020603050405020304" pitchFamily="18" charset="0"/>
              </a:rPr>
              <a:t> means, any place under the direct supervision of a pharmacist where the practice of pharmacy occurs for the society.</a:t>
            </a:r>
          </a:p>
          <a:p>
            <a:pPr algn="ctr">
              <a:lnSpc>
                <a:spcPct val="150000"/>
              </a:lnSpc>
            </a:pPr>
            <a:r>
              <a:rPr lang="en-US" sz="2400" b="1" dirty="0">
                <a:latin typeface="Times New Roman" panose="02020603050405020304" pitchFamily="18" charset="0"/>
                <a:cs typeface="Times New Roman" panose="02020603050405020304" pitchFamily="18" charset="0"/>
              </a:rPr>
              <a:t>OR</a:t>
            </a:r>
          </a:p>
          <a:p>
            <a:pPr marL="342900" indent="-342900" algn="just">
              <a:lnSpc>
                <a:spcPct val="150000"/>
              </a:lnSpc>
              <a:buFont typeface="Arial" panose="020B0604020202020204" pitchFamily="34" charset="0"/>
              <a:buChar char="•"/>
            </a:pPr>
            <a:r>
              <a:rPr lang="en-US" sz="2400" b="1" dirty="0">
                <a:latin typeface="Times New Roman" panose="02020603050405020304" pitchFamily="18" charset="0"/>
                <a:cs typeface="Times New Roman" panose="02020603050405020304" pitchFamily="18" charset="0"/>
              </a:rPr>
              <a:t>Community Pharmacy practice </a:t>
            </a:r>
            <a:r>
              <a:rPr lang="en-US" sz="2400" dirty="0">
                <a:latin typeface="Times New Roman" panose="02020603050405020304" pitchFamily="18" charset="0"/>
                <a:cs typeface="Times New Roman" panose="02020603050405020304" pitchFamily="18" charset="0"/>
              </a:rPr>
              <a:t>comprises the majority of licensed pharmacists, where pharmacists review the appropriateness of prescribed medications as part of the dispensing process for ambulatory patients (Out Patient, patients which are not admitted in hospital).</a:t>
            </a:r>
            <a:endParaRPr lang="en-IN"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08635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edge">
                                      <p:cBhvr>
                                        <p:cTn id="7" dur="20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7" presetClass="entr" presetSubtype="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1000"/>
                                        <p:tgtEl>
                                          <p:spTgt spid="7">
                                            <p:txEl>
                                              <p:pRg st="1" end="1"/>
                                            </p:txEl>
                                          </p:spTgt>
                                        </p:tgtEl>
                                      </p:cBhvr>
                                    </p:animEffect>
                                    <p:anim calcmode="lin" valueType="num">
                                      <p:cBhvr>
                                        <p:cTn id="13"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7">
                                            <p:txEl>
                                              <p:pRg st="3" end="3"/>
                                            </p:txEl>
                                          </p:spTgt>
                                        </p:tgtEl>
                                        <p:attrNameLst>
                                          <p:attrName>style.visibility</p:attrName>
                                        </p:attrNameLst>
                                      </p:cBhvr>
                                      <p:to>
                                        <p:strVal val="visible"/>
                                      </p:to>
                                    </p:set>
                                    <p:anim calcmode="lin" valueType="num">
                                      <p:cBhvr>
                                        <p:cTn id="23" dur="1000" fill="hold"/>
                                        <p:tgtEl>
                                          <p:spTgt spid="7">
                                            <p:txEl>
                                              <p:pRg st="3" end="3"/>
                                            </p:txEl>
                                          </p:spTgt>
                                        </p:tgtEl>
                                        <p:attrNameLst>
                                          <p:attrName>ppt_w</p:attrName>
                                        </p:attrNameLst>
                                      </p:cBhvr>
                                      <p:tavLst>
                                        <p:tav tm="0">
                                          <p:val>
                                            <p:fltVal val="0"/>
                                          </p:val>
                                        </p:tav>
                                        <p:tav tm="100000">
                                          <p:val>
                                            <p:strVal val="#ppt_w"/>
                                          </p:val>
                                        </p:tav>
                                      </p:tavLst>
                                    </p:anim>
                                    <p:anim calcmode="lin" valueType="num">
                                      <p:cBhvr>
                                        <p:cTn id="24" dur="1000" fill="hold"/>
                                        <p:tgtEl>
                                          <p:spTgt spid="7">
                                            <p:txEl>
                                              <p:pRg st="3" end="3"/>
                                            </p:txEl>
                                          </p:spTgt>
                                        </p:tgtEl>
                                        <p:attrNameLst>
                                          <p:attrName>ppt_h</p:attrName>
                                        </p:attrNameLst>
                                      </p:cBhvr>
                                      <p:tavLst>
                                        <p:tav tm="0">
                                          <p:val>
                                            <p:fltVal val="0"/>
                                          </p:val>
                                        </p:tav>
                                        <p:tav tm="100000">
                                          <p:val>
                                            <p:strVal val="#ppt_h"/>
                                          </p:val>
                                        </p:tav>
                                      </p:tavLst>
                                    </p:anim>
                                    <p:anim calcmode="lin" valueType="num">
                                      <p:cBhvr>
                                        <p:cTn id="25" dur="1000" fill="hold"/>
                                        <p:tgtEl>
                                          <p:spTgt spid="7">
                                            <p:txEl>
                                              <p:pRg st="3" end="3"/>
                                            </p:txEl>
                                          </p:spTgt>
                                        </p:tgtEl>
                                        <p:attrNameLst>
                                          <p:attrName>style.rotation</p:attrName>
                                        </p:attrNameLst>
                                      </p:cBhvr>
                                      <p:tavLst>
                                        <p:tav tm="0">
                                          <p:val>
                                            <p:fltVal val="90"/>
                                          </p:val>
                                        </p:tav>
                                        <p:tav tm="100000">
                                          <p:val>
                                            <p:fltVal val="0"/>
                                          </p:val>
                                        </p:tav>
                                      </p:tavLst>
                                    </p:anim>
                                    <p:animEffect transition="in" filter="fade">
                                      <p:cBhvr>
                                        <p:cTn id="26" dur="10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Freeform: Shape 16">
            <a:extLst>
              <a:ext uri="{FF2B5EF4-FFF2-40B4-BE49-F238E27FC236}">
                <a16:creationId xmlns:a16="http://schemas.microsoft.com/office/drawing/2014/main" id="{A51C1094-C52F-365B-F1F0-C9B41A309BE3}"/>
              </a:ext>
            </a:extLst>
          </p:cNvPr>
          <p:cNvSpPr/>
          <p:nvPr/>
        </p:nvSpPr>
        <p:spPr>
          <a:xfrm>
            <a:off x="5534227" y="2550471"/>
            <a:ext cx="2421615" cy="1917545"/>
          </a:xfrm>
          <a:custGeom>
            <a:avLst/>
            <a:gdLst>
              <a:gd name="connsiteX0" fmla="*/ 0 w 2421615"/>
              <a:gd name="connsiteY0" fmla="*/ 958773 h 1917545"/>
              <a:gd name="connsiteX1" fmla="*/ 1210808 w 2421615"/>
              <a:gd name="connsiteY1" fmla="*/ 0 h 1917545"/>
              <a:gd name="connsiteX2" fmla="*/ 2421616 w 2421615"/>
              <a:gd name="connsiteY2" fmla="*/ 958773 h 1917545"/>
              <a:gd name="connsiteX3" fmla="*/ 1210808 w 2421615"/>
              <a:gd name="connsiteY3" fmla="*/ 1917546 h 1917545"/>
              <a:gd name="connsiteX4" fmla="*/ 0 w 2421615"/>
              <a:gd name="connsiteY4" fmla="*/ 958773 h 19175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1615" h="1917545">
                <a:moveTo>
                  <a:pt x="0" y="958773"/>
                </a:moveTo>
                <a:cubicBezTo>
                  <a:pt x="0" y="429257"/>
                  <a:pt x="542097" y="0"/>
                  <a:pt x="1210808" y="0"/>
                </a:cubicBezTo>
                <a:cubicBezTo>
                  <a:pt x="1879519" y="0"/>
                  <a:pt x="2421616" y="429257"/>
                  <a:pt x="2421616" y="958773"/>
                </a:cubicBezTo>
                <a:cubicBezTo>
                  <a:pt x="2421616" y="1488289"/>
                  <a:pt x="1879519" y="1917546"/>
                  <a:pt x="1210808" y="1917546"/>
                </a:cubicBezTo>
                <a:cubicBezTo>
                  <a:pt x="542097" y="1917546"/>
                  <a:pt x="0" y="1488289"/>
                  <a:pt x="0" y="958773"/>
                </a:cubicBez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lt1">
              <a:hueOff val="0"/>
              <a:satOff val="0"/>
              <a:lumOff val="0"/>
              <a:alphaOff val="0"/>
            </a:schemeClr>
          </a:lnRef>
          <a:fillRef idx="1">
            <a:schemeClr val="accent3">
              <a:hueOff val="0"/>
              <a:satOff val="0"/>
              <a:lumOff val="0"/>
              <a:alphaOff val="0"/>
            </a:schemeClr>
          </a:fillRef>
          <a:effectRef idx="1">
            <a:schemeClr val="accent3">
              <a:hueOff val="0"/>
              <a:satOff val="0"/>
              <a:lumOff val="0"/>
              <a:alphaOff val="0"/>
            </a:schemeClr>
          </a:effectRef>
          <a:fontRef idx="minor">
            <a:schemeClr val="lt1"/>
          </a:fontRef>
        </p:style>
        <p:txBody>
          <a:bodyPr spcFirstLastPara="0" vert="horz" wrap="square" lIns="385117" tIns="311298" rIns="385117" bIns="311298" numCol="1" spcCol="1270" anchor="ctr" anchorCtr="0">
            <a:noAutofit/>
          </a:bodyPr>
          <a:lstStyle/>
          <a:p>
            <a:pPr marL="0" lvl="0" indent="0" algn="ctr" defTabSz="488950">
              <a:lnSpc>
                <a:spcPct val="90000"/>
              </a:lnSpc>
              <a:spcBef>
                <a:spcPct val="0"/>
              </a:spcBef>
              <a:spcAft>
                <a:spcPct val="35000"/>
              </a:spcAft>
              <a:buNone/>
            </a:pPr>
            <a:r>
              <a:rPr lang="en-IN" sz="2400" b="1" kern="1200" dirty="0">
                <a:solidFill>
                  <a:schemeClr val="tx1"/>
                </a:solidFill>
                <a:latin typeface="Times New Roman" panose="02020603050405020304" pitchFamily="18" charset="0"/>
                <a:ea typeface="+mn-ea"/>
                <a:cs typeface="Times New Roman" panose="02020603050405020304" pitchFamily="18" charset="0"/>
              </a:rPr>
              <a:t>A Community Pharmacist should </a:t>
            </a:r>
          </a:p>
        </p:txBody>
      </p:sp>
      <p:sp>
        <p:nvSpPr>
          <p:cNvPr id="18" name="Freeform: Shape 17">
            <a:extLst>
              <a:ext uri="{FF2B5EF4-FFF2-40B4-BE49-F238E27FC236}">
                <a16:creationId xmlns:a16="http://schemas.microsoft.com/office/drawing/2014/main" id="{7B3D2369-DBA7-4919-30E2-278FA5D24723}"/>
              </a:ext>
            </a:extLst>
          </p:cNvPr>
          <p:cNvSpPr/>
          <p:nvPr/>
        </p:nvSpPr>
        <p:spPr>
          <a:xfrm rot="5341730">
            <a:off x="6598562" y="2016290"/>
            <a:ext cx="234330" cy="595124"/>
          </a:xfrm>
          <a:custGeom>
            <a:avLst/>
            <a:gdLst>
              <a:gd name="connsiteX0" fmla="*/ 0 w 234330"/>
              <a:gd name="connsiteY0" fmla="*/ 119025 h 595124"/>
              <a:gd name="connsiteX1" fmla="*/ 117165 w 234330"/>
              <a:gd name="connsiteY1" fmla="*/ 119025 h 595124"/>
              <a:gd name="connsiteX2" fmla="*/ 117165 w 234330"/>
              <a:gd name="connsiteY2" fmla="*/ 0 h 595124"/>
              <a:gd name="connsiteX3" fmla="*/ 234330 w 234330"/>
              <a:gd name="connsiteY3" fmla="*/ 297562 h 595124"/>
              <a:gd name="connsiteX4" fmla="*/ 117165 w 234330"/>
              <a:gd name="connsiteY4" fmla="*/ 595124 h 595124"/>
              <a:gd name="connsiteX5" fmla="*/ 117165 w 234330"/>
              <a:gd name="connsiteY5" fmla="*/ 476099 h 595124"/>
              <a:gd name="connsiteX6" fmla="*/ 0 w 234330"/>
              <a:gd name="connsiteY6" fmla="*/ 476099 h 595124"/>
              <a:gd name="connsiteX7" fmla="*/ 0 w 234330"/>
              <a:gd name="connsiteY7" fmla="*/ 119025 h 5951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4330" h="595124">
                <a:moveTo>
                  <a:pt x="234329" y="476099"/>
                </a:moveTo>
                <a:lnTo>
                  <a:pt x="117165" y="476099"/>
                </a:lnTo>
                <a:lnTo>
                  <a:pt x="117165" y="595124"/>
                </a:lnTo>
                <a:lnTo>
                  <a:pt x="1" y="297562"/>
                </a:lnTo>
                <a:lnTo>
                  <a:pt x="117165" y="0"/>
                </a:lnTo>
                <a:lnTo>
                  <a:pt x="117165" y="119025"/>
                </a:lnTo>
                <a:lnTo>
                  <a:pt x="234329" y="119025"/>
                </a:lnTo>
                <a:lnTo>
                  <a:pt x="234329" y="476099"/>
                </a:lnTo>
                <a:close/>
              </a:path>
            </a:pathLst>
          </a:custGeom>
          <a:scene3d>
            <a:camera prst="orthographicFront">
              <a:rot lat="0" lon="0" rev="0"/>
            </a:camera>
            <a:lightRig rig="contrasting" dir="t">
              <a:rot lat="0" lon="0" rev="1200000"/>
            </a:lightRig>
          </a:scene3d>
          <a:sp3d z="-182000" contourW="19050" prstMaterial="metal">
            <a:bevelT w="88900" h="203200"/>
            <a:bevelB w="165100" h="254000"/>
          </a:sp3d>
        </p:spPr>
        <p:style>
          <a:lnRef idx="0">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spcFirstLastPara="0" vert="horz" wrap="square" lIns="70298" tIns="119025" rIns="0" bIns="119024" numCol="1" spcCol="1270" anchor="ctr" anchorCtr="0">
            <a:noAutofit/>
          </a:bodyPr>
          <a:lstStyle/>
          <a:p>
            <a:pPr marL="0" lvl="0" indent="0" algn="ctr" defTabSz="1111250">
              <a:lnSpc>
                <a:spcPct val="90000"/>
              </a:lnSpc>
              <a:spcBef>
                <a:spcPct val="0"/>
              </a:spcBef>
              <a:spcAft>
                <a:spcPct val="35000"/>
              </a:spcAft>
              <a:buNone/>
            </a:pPr>
            <a:endParaRPr lang="en-IN" sz="2500" kern="1200"/>
          </a:p>
        </p:txBody>
      </p:sp>
      <p:sp>
        <p:nvSpPr>
          <p:cNvPr id="19" name="Freeform: Shape 18">
            <a:extLst>
              <a:ext uri="{FF2B5EF4-FFF2-40B4-BE49-F238E27FC236}">
                <a16:creationId xmlns:a16="http://schemas.microsoft.com/office/drawing/2014/main" id="{F7FD4323-139E-D3D5-20D7-12868F071558}"/>
              </a:ext>
            </a:extLst>
          </p:cNvPr>
          <p:cNvSpPr/>
          <p:nvPr/>
        </p:nvSpPr>
        <p:spPr>
          <a:xfrm>
            <a:off x="5512455" y="35231"/>
            <a:ext cx="2597401" cy="2099215"/>
          </a:xfrm>
          <a:custGeom>
            <a:avLst/>
            <a:gdLst>
              <a:gd name="connsiteX0" fmla="*/ 0 w 2257851"/>
              <a:gd name="connsiteY0" fmla="*/ 1049608 h 2099215"/>
              <a:gd name="connsiteX1" fmla="*/ 1128926 w 2257851"/>
              <a:gd name="connsiteY1" fmla="*/ 0 h 2099215"/>
              <a:gd name="connsiteX2" fmla="*/ 2257852 w 2257851"/>
              <a:gd name="connsiteY2" fmla="*/ 1049608 h 2099215"/>
              <a:gd name="connsiteX3" fmla="*/ 1128926 w 2257851"/>
              <a:gd name="connsiteY3" fmla="*/ 2099216 h 2099215"/>
              <a:gd name="connsiteX4" fmla="*/ 0 w 2257851"/>
              <a:gd name="connsiteY4" fmla="*/ 1049608 h 20992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7851" h="2099215">
                <a:moveTo>
                  <a:pt x="0" y="1049608"/>
                </a:moveTo>
                <a:cubicBezTo>
                  <a:pt x="0" y="469926"/>
                  <a:pt x="505437" y="0"/>
                  <a:pt x="1128926" y="0"/>
                </a:cubicBezTo>
                <a:cubicBezTo>
                  <a:pt x="1752415" y="0"/>
                  <a:pt x="2257852" y="469926"/>
                  <a:pt x="2257852" y="1049608"/>
                </a:cubicBezTo>
                <a:cubicBezTo>
                  <a:pt x="2257852" y="1629290"/>
                  <a:pt x="1752415" y="2099216"/>
                  <a:pt x="1128926" y="2099216"/>
                </a:cubicBezTo>
                <a:cubicBezTo>
                  <a:pt x="505437" y="2099216"/>
                  <a:pt x="0" y="1629290"/>
                  <a:pt x="0" y="1049608"/>
                </a:cubicBez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lt1">
              <a:hueOff val="0"/>
              <a:satOff val="0"/>
              <a:lumOff val="0"/>
              <a:alphaOff val="0"/>
            </a:schemeClr>
          </a:lnRef>
          <a:fillRef idx="1">
            <a:schemeClr val="accent4">
              <a:hueOff val="0"/>
              <a:satOff val="0"/>
              <a:lumOff val="0"/>
              <a:alphaOff val="0"/>
            </a:schemeClr>
          </a:fillRef>
          <a:effectRef idx="2">
            <a:schemeClr val="accent4">
              <a:hueOff val="0"/>
              <a:satOff val="0"/>
              <a:lumOff val="0"/>
              <a:alphaOff val="0"/>
            </a:schemeClr>
          </a:effectRef>
          <a:fontRef idx="minor">
            <a:schemeClr val="lt1"/>
          </a:fontRef>
        </p:style>
        <p:txBody>
          <a:bodyPr spcFirstLastPara="0" vert="horz" wrap="square" lIns="353515" tIns="330283" rIns="353515" bIns="330283"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chemeClr val="tx1"/>
                </a:solidFill>
                <a:latin typeface="Times New Roman" panose="02020603050405020304" pitchFamily="18" charset="0"/>
                <a:cs typeface="Times New Roman" panose="02020603050405020304" pitchFamily="18" charset="0"/>
              </a:rPr>
              <a:t>Have a sound background of pharmaceutical care, pharmacotherapy, and health promotion</a:t>
            </a:r>
            <a:endParaRPr lang="en-IN" sz="1800" b="1" kern="1200" dirty="0">
              <a:solidFill>
                <a:schemeClr val="tx1"/>
              </a:solidFill>
              <a:latin typeface="Times New Roman" panose="02020603050405020304" pitchFamily="18" charset="0"/>
              <a:cs typeface="Times New Roman" panose="02020603050405020304" pitchFamily="18" charset="0"/>
            </a:endParaRPr>
          </a:p>
        </p:txBody>
      </p:sp>
      <p:sp>
        <p:nvSpPr>
          <p:cNvPr id="20" name="Freeform: Shape 19">
            <a:extLst>
              <a:ext uri="{FF2B5EF4-FFF2-40B4-BE49-F238E27FC236}">
                <a16:creationId xmlns:a16="http://schemas.microsoft.com/office/drawing/2014/main" id="{58D34777-E445-9503-EC52-A8818544B683}"/>
              </a:ext>
            </a:extLst>
          </p:cNvPr>
          <p:cNvSpPr/>
          <p:nvPr/>
        </p:nvSpPr>
        <p:spPr>
          <a:xfrm>
            <a:off x="8109856" y="3258922"/>
            <a:ext cx="526056" cy="403556"/>
          </a:xfrm>
          <a:custGeom>
            <a:avLst/>
            <a:gdLst>
              <a:gd name="connsiteX0" fmla="*/ 0 w 656406"/>
              <a:gd name="connsiteY0" fmla="*/ 134454 h 672270"/>
              <a:gd name="connsiteX1" fmla="*/ 328203 w 656406"/>
              <a:gd name="connsiteY1" fmla="*/ 134454 h 672270"/>
              <a:gd name="connsiteX2" fmla="*/ 328203 w 656406"/>
              <a:gd name="connsiteY2" fmla="*/ 0 h 672270"/>
              <a:gd name="connsiteX3" fmla="*/ 656406 w 656406"/>
              <a:gd name="connsiteY3" fmla="*/ 336135 h 672270"/>
              <a:gd name="connsiteX4" fmla="*/ 328203 w 656406"/>
              <a:gd name="connsiteY4" fmla="*/ 672270 h 672270"/>
              <a:gd name="connsiteX5" fmla="*/ 328203 w 656406"/>
              <a:gd name="connsiteY5" fmla="*/ 537816 h 672270"/>
              <a:gd name="connsiteX6" fmla="*/ 0 w 656406"/>
              <a:gd name="connsiteY6" fmla="*/ 537816 h 672270"/>
              <a:gd name="connsiteX7" fmla="*/ 0 w 656406"/>
              <a:gd name="connsiteY7" fmla="*/ 134454 h 6722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56406" h="672270">
                <a:moveTo>
                  <a:pt x="0" y="134454"/>
                </a:moveTo>
                <a:lnTo>
                  <a:pt x="328203" y="134454"/>
                </a:lnTo>
                <a:lnTo>
                  <a:pt x="328203" y="0"/>
                </a:lnTo>
                <a:lnTo>
                  <a:pt x="656406" y="336135"/>
                </a:lnTo>
                <a:lnTo>
                  <a:pt x="328203" y="672270"/>
                </a:lnTo>
                <a:lnTo>
                  <a:pt x="328203" y="537816"/>
                </a:lnTo>
                <a:lnTo>
                  <a:pt x="0" y="537816"/>
                </a:lnTo>
                <a:lnTo>
                  <a:pt x="0" y="134454"/>
                </a:lnTo>
                <a:close/>
              </a:path>
            </a:pathLst>
          </a:custGeom>
          <a:scene3d>
            <a:camera prst="orthographicFront">
              <a:rot lat="0" lon="0" rev="0"/>
            </a:camera>
            <a:lightRig rig="contrasting" dir="t">
              <a:rot lat="0" lon="0" rev="1200000"/>
            </a:lightRig>
          </a:scene3d>
          <a:sp3d z="-182000" contourW="19050" prstMaterial="metal">
            <a:bevelT w="88900" h="203200"/>
            <a:bevelB w="165100" h="254000"/>
          </a:sp3d>
        </p:spPr>
        <p:style>
          <a:lnRef idx="0">
            <a:schemeClr val="lt1">
              <a:hueOff val="0"/>
              <a:satOff val="0"/>
              <a:lumOff val="0"/>
              <a:alphaOff val="0"/>
            </a:schemeClr>
          </a:lnRef>
          <a:fillRef idx="1">
            <a:schemeClr val="accent4">
              <a:hueOff val="3266964"/>
              <a:satOff val="-13592"/>
              <a:lumOff val="3203"/>
              <a:alphaOff val="0"/>
            </a:schemeClr>
          </a:fillRef>
          <a:effectRef idx="0">
            <a:schemeClr val="accent4">
              <a:hueOff val="3266964"/>
              <a:satOff val="-13592"/>
              <a:lumOff val="3203"/>
              <a:alphaOff val="0"/>
            </a:schemeClr>
          </a:effectRef>
          <a:fontRef idx="minor">
            <a:schemeClr val="lt1"/>
          </a:fontRef>
        </p:style>
        <p:txBody>
          <a:bodyPr spcFirstLastPara="0" vert="horz" wrap="square" lIns="0" tIns="134454" rIns="196922" bIns="134454" numCol="1" spcCol="1270" anchor="ctr" anchorCtr="0">
            <a:noAutofit/>
          </a:bodyPr>
          <a:lstStyle/>
          <a:p>
            <a:pPr marL="0" lvl="0" indent="0" algn="ctr" defTabSz="1244600">
              <a:lnSpc>
                <a:spcPct val="90000"/>
              </a:lnSpc>
              <a:spcBef>
                <a:spcPct val="0"/>
              </a:spcBef>
              <a:spcAft>
                <a:spcPct val="35000"/>
              </a:spcAft>
              <a:buNone/>
            </a:pPr>
            <a:endParaRPr lang="en-IN" sz="2800" kern="1200"/>
          </a:p>
        </p:txBody>
      </p:sp>
      <p:sp>
        <p:nvSpPr>
          <p:cNvPr id="21" name="Freeform: Shape 20">
            <a:extLst>
              <a:ext uri="{FF2B5EF4-FFF2-40B4-BE49-F238E27FC236}">
                <a16:creationId xmlns:a16="http://schemas.microsoft.com/office/drawing/2014/main" id="{1C2621EE-0712-705C-155D-4C15024F4C08}"/>
              </a:ext>
            </a:extLst>
          </p:cNvPr>
          <p:cNvSpPr/>
          <p:nvPr/>
        </p:nvSpPr>
        <p:spPr>
          <a:xfrm>
            <a:off x="8778486" y="2191660"/>
            <a:ext cx="2421616" cy="2408750"/>
          </a:xfrm>
          <a:custGeom>
            <a:avLst/>
            <a:gdLst>
              <a:gd name="connsiteX0" fmla="*/ 0 w 2314423"/>
              <a:gd name="connsiteY0" fmla="*/ 1204375 h 2408750"/>
              <a:gd name="connsiteX1" fmla="*/ 1157212 w 2314423"/>
              <a:gd name="connsiteY1" fmla="*/ 0 h 2408750"/>
              <a:gd name="connsiteX2" fmla="*/ 2314424 w 2314423"/>
              <a:gd name="connsiteY2" fmla="*/ 1204375 h 2408750"/>
              <a:gd name="connsiteX3" fmla="*/ 1157212 w 2314423"/>
              <a:gd name="connsiteY3" fmla="*/ 2408750 h 2408750"/>
              <a:gd name="connsiteX4" fmla="*/ 0 w 2314423"/>
              <a:gd name="connsiteY4" fmla="*/ 1204375 h 24087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4423" h="2408750">
                <a:moveTo>
                  <a:pt x="0" y="1204375"/>
                </a:moveTo>
                <a:cubicBezTo>
                  <a:pt x="0" y="539217"/>
                  <a:pt x="518101" y="0"/>
                  <a:pt x="1157212" y="0"/>
                </a:cubicBezTo>
                <a:cubicBezTo>
                  <a:pt x="1796323" y="0"/>
                  <a:pt x="2314424" y="539217"/>
                  <a:pt x="2314424" y="1204375"/>
                </a:cubicBezTo>
                <a:cubicBezTo>
                  <a:pt x="2314424" y="1869533"/>
                  <a:pt x="1796323" y="2408750"/>
                  <a:pt x="1157212" y="2408750"/>
                </a:cubicBezTo>
                <a:cubicBezTo>
                  <a:pt x="518101" y="2408750"/>
                  <a:pt x="0" y="1869533"/>
                  <a:pt x="0" y="1204375"/>
                </a:cubicBez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lt1">
              <a:hueOff val="0"/>
              <a:satOff val="0"/>
              <a:lumOff val="0"/>
              <a:alphaOff val="0"/>
            </a:schemeClr>
          </a:lnRef>
          <a:fillRef idx="1">
            <a:schemeClr val="accent4">
              <a:hueOff val="3266964"/>
              <a:satOff val="-13592"/>
              <a:lumOff val="3203"/>
              <a:alphaOff val="0"/>
            </a:schemeClr>
          </a:fillRef>
          <a:effectRef idx="2">
            <a:schemeClr val="accent4">
              <a:hueOff val="3266964"/>
              <a:satOff val="-13592"/>
              <a:lumOff val="3203"/>
              <a:alphaOff val="0"/>
            </a:schemeClr>
          </a:effectRef>
          <a:fontRef idx="minor">
            <a:schemeClr val="lt1"/>
          </a:fontRef>
        </p:style>
        <p:txBody>
          <a:bodyPr spcFirstLastPara="0" vert="horz" wrap="square" lIns="364339" tIns="378153" rIns="364339" bIns="378153" numCol="1" spcCol="1270" anchor="ctr" anchorCtr="0">
            <a:noAutofit/>
          </a:bodyPr>
          <a:lstStyle/>
          <a:p>
            <a:pPr marL="0" lvl="0" indent="0" algn="ctr" defTabSz="488950">
              <a:lnSpc>
                <a:spcPct val="90000"/>
              </a:lnSpc>
              <a:spcBef>
                <a:spcPct val="0"/>
              </a:spcBef>
              <a:spcAft>
                <a:spcPct val="35000"/>
              </a:spcAft>
              <a:buNone/>
            </a:pPr>
            <a:r>
              <a:rPr lang="en-US" sz="2000" b="1" kern="1200" dirty="0">
                <a:solidFill>
                  <a:schemeClr val="tx1"/>
                </a:solidFill>
                <a:latin typeface="Times New Roman" panose="02020603050405020304" pitchFamily="18" charset="0"/>
                <a:ea typeface="+mn-ea"/>
                <a:cs typeface="Times New Roman" panose="02020603050405020304" pitchFamily="18" charset="0"/>
              </a:rPr>
              <a:t>Record and maintain his documents in order</a:t>
            </a:r>
            <a:endParaRPr lang="en-IN" sz="2000" b="1" kern="1200" dirty="0">
              <a:solidFill>
                <a:schemeClr val="tx1"/>
              </a:solidFill>
              <a:latin typeface="Times New Roman" panose="02020603050405020304" pitchFamily="18" charset="0"/>
              <a:ea typeface="+mn-ea"/>
              <a:cs typeface="Times New Roman" panose="02020603050405020304" pitchFamily="18" charset="0"/>
            </a:endParaRPr>
          </a:p>
        </p:txBody>
      </p:sp>
      <p:sp>
        <p:nvSpPr>
          <p:cNvPr id="22" name="Freeform: Shape 21">
            <a:extLst>
              <a:ext uri="{FF2B5EF4-FFF2-40B4-BE49-F238E27FC236}">
                <a16:creationId xmlns:a16="http://schemas.microsoft.com/office/drawing/2014/main" id="{0BC8637E-DD49-5930-FB15-8C8A5C3B4044}"/>
              </a:ext>
            </a:extLst>
          </p:cNvPr>
          <p:cNvSpPr/>
          <p:nvPr/>
        </p:nvSpPr>
        <p:spPr>
          <a:xfrm rot="5316964">
            <a:off x="6730354" y="4374940"/>
            <a:ext cx="197283" cy="595124"/>
          </a:xfrm>
          <a:custGeom>
            <a:avLst/>
            <a:gdLst>
              <a:gd name="connsiteX0" fmla="*/ 0 w 197283"/>
              <a:gd name="connsiteY0" fmla="*/ 119025 h 595124"/>
              <a:gd name="connsiteX1" fmla="*/ 98642 w 197283"/>
              <a:gd name="connsiteY1" fmla="*/ 119025 h 595124"/>
              <a:gd name="connsiteX2" fmla="*/ 98642 w 197283"/>
              <a:gd name="connsiteY2" fmla="*/ 0 h 595124"/>
              <a:gd name="connsiteX3" fmla="*/ 197283 w 197283"/>
              <a:gd name="connsiteY3" fmla="*/ 297562 h 595124"/>
              <a:gd name="connsiteX4" fmla="*/ 98642 w 197283"/>
              <a:gd name="connsiteY4" fmla="*/ 595124 h 595124"/>
              <a:gd name="connsiteX5" fmla="*/ 98642 w 197283"/>
              <a:gd name="connsiteY5" fmla="*/ 476099 h 595124"/>
              <a:gd name="connsiteX6" fmla="*/ 0 w 197283"/>
              <a:gd name="connsiteY6" fmla="*/ 476099 h 595124"/>
              <a:gd name="connsiteX7" fmla="*/ 0 w 197283"/>
              <a:gd name="connsiteY7" fmla="*/ 119025 h 5951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7283" h="595124">
                <a:moveTo>
                  <a:pt x="0" y="119025"/>
                </a:moveTo>
                <a:lnTo>
                  <a:pt x="98642" y="119025"/>
                </a:lnTo>
                <a:lnTo>
                  <a:pt x="98642" y="0"/>
                </a:lnTo>
                <a:lnTo>
                  <a:pt x="197283" y="297562"/>
                </a:lnTo>
                <a:lnTo>
                  <a:pt x="98642" y="595124"/>
                </a:lnTo>
                <a:lnTo>
                  <a:pt x="98642" y="476099"/>
                </a:lnTo>
                <a:lnTo>
                  <a:pt x="0" y="476099"/>
                </a:lnTo>
                <a:lnTo>
                  <a:pt x="0" y="119025"/>
                </a:lnTo>
                <a:close/>
              </a:path>
            </a:pathLst>
          </a:custGeom>
          <a:scene3d>
            <a:camera prst="orthographicFront">
              <a:rot lat="0" lon="0" rev="0"/>
            </a:camera>
            <a:lightRig rig="contrasting" dir="t">
              <a:rot lat="0" lon="0" rev="1200000"/>
            </a:lightRig>
          </a:scene3d>
          <a:sp3d z="-182000" contourW="19050" prstMaterial="metal">
            <a:bevelT w="88900" h="203200"/>
            <a:bevelB w="165100" h="254000"/>
          </a:sp3d>
        </p:spPr>
        <p:style>
          <a:lnRef idx="0">
            <a:schemeClr val="lt1">
              <a:hueOff val="0"/>
              <a:satOff val="0"/>
              <a:lumOff val="0"/>
              <a:alphaOff val="0"/>
            </a:schemeClr>
          </a:lnRef>
          <a:fillRef idx="1">
            <a:schemeClr val="accent4">
              <a:hueOff val="6533927"/>
              <a:satOff val="-27185"/>
              <a:lumOff val="6405"/>
              <a:alphaOff val="0"/>
            </a:schemeClr>
          </a:fillRef>
          <a:effectRef idx="0">
            <a:schemeClr val="accent4">
              <a:hueOff val="6533927"/>
              <a:satOff val="-27185"/>
              <a:lumOff val="6405"/>
              <a:alphaOff val="0"/>
            </a:schemeClr>
          </a:effectRef>
          <a:fontRef idx="minor">
            <a:schemeClr val="lt1"/>
          </a:fontRef>
        </p:style>
        <p:txBody>
          <a:bodyPr spcFirstLastPara="0" vert="horz" wrap="square" lIns="-1" tIns="119024" rIns="59185" bIns="119025" numCol="1" spcCol="1270" anchor="ctr" anchorCtr="0">
            <a:noAutofit/>
          </a:bodyPr>
          <a:lstStyle/>
          <a:p>
            <a:pPr marL="0" lvl="0" indent="0" algn="ctr" defTabSz="1111250">
              <a:lnSpc>
                <a:spcPct val="90000"/>
              </a:lnSpc>
              <a:spcBef>
                <a:spcPct val="0"/>
              </a:spcBef>
              <a:spcAft>
                <a:spcPct val="35000"/>
              </a:spcAft>
              <a:buNone/>
            </a:pPr>
            <a:endParaRPr lang="en-IN" sz="2500" kern="1200"/>
          </a:p>
        </p:txBody>
      </p:sp>
      <p:sp>
        <p:nvSpPr>
          <p:cNvPr id="23" name="Freeform: Shape 22">
            <a:extLst>
              <a:ext uri="{FF2B5EF4-FFF2-40B4-BE49-F238E27FC236}">
                <a16:creationId xmlns:a16="http://schemas.microsoft.com/office/drawing/2014/main" id="{499BFE56-C0CA-F174-86B2-C34ECF021572}"/>
              </a:ext>
            </a:extLst>
          </p:cNvPr>
          <p:cNvSpPr/>
          <p:nvPr/>
        </p:nvSpPr>
        <p:spPr>
          <a:xfrm>
            <a:off x="5600347" y="4876988"/>
            <a:ext cx="2421615" cy="1917545"/>
          </a:xfrm>
          <a:custGeom>
            <a:avLst/>
            <a:gdLst>
              <a:gd name="connsiteX0" fmla="*/ 0 w 2263295"/>
              <a:gd name="connsiteY0" fmla="*/ 1000335 h 2000669"/>
              <a:gd name="connsiteX1" fmla="*/ 1131648 w 2263295"/>
              <a:gd name="connsiteY1" fmla="*/ 0 h 2000669"/>
              <a:gd name="connsiteX2" fmla="*/ 2263296 w 2263295"/>
              <a:gd name="connsiteY2" fmla="*/ 1000335 h 2000669"/>
              <a:gd name="connsiteX3" fmla="*/ 1131648 w 2263295"/>
              <a:gd name="connsiteY3" fmla="*/ 2000670 h 2000669"/>
              <a:gd name="connsiteX4" fmla="*/ 0 w 2263295"/>
              <a:gd name="connsiteY4" fmla="*/ 1000335 h 20006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3295" h="2000669">
                <a:moveTo>
                  <a:pt x="0" y="1000335"/>
                </a:moveTo>
                <a:cubicBezTo>
                  <a:pt x="0" y="447865"/>
                  <a:pt x="506656" y="0"/>
                  <a:pt x="1131648" y="0"/>
                </a:cubicBezTo>
                <a:cubicBezTo>
                  <a:pt x="1756640" y="0"/>
                  <a:pt x="2263296" y="447865"/>
                  <a:pt x="2263296" y="1000335"/>
                </a:cubicBezTo>
                <a:cubicBezTo>
                  <a:pt x="2263296" y="1552805"/>
                  <a:pt x="1756640" y="2000670"/>
                  <a:pt x="1131648" y="2000670"/>
                </a:cubicBezTo>
                <a:cubicBezTo>
                  <a:pt x="506656" y="2000670"/>
                  <a:pt x="0" y="1552805"/>
                  <a:pt x="0" y="1000335"/>
                </a:cubicBez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lt1">
              <a:hueOff val="0"/>
              <a:satOff val="0"/>
              <a:lumOff val="0"/>
              <a:alphaOff val="0"/>
            </a:schemeClr>
          </a:lnRef>
          <a:fillRef idx="1">
            <a:schemeClr val="accent4">
              <a:hueOff val="6533927"/>
              <a:satOff val="-27185"/>
              <a:lumOff val="6405"/>
              <a:alphaOff val="0"/>
            </a:schemeClr>
          </a:fillRef>
          <a:effectRef idx="2">
            <a:schemeClr val="accent4">
              <a:hueOff val="6533927"/>
              <a:satOff val="-27185"/>
              <a:lumOff val="6405"/>
              <a:alphaOff val="0"/>
            </a:schemeClr>
          </a:effectRef>
          <a:fontRef idx="minor">
            <a:schemeClr val="lt1"/>
          </a:fontRef>
        </p:style>
        <p:txBody>
          <a:bodyPr spcFirstLastPara="0" vert="horz" wrap="square" lIns="354312" tIns="315851" rIns="354312" bIns="315851" numCol="1" spcCol="1270" anchor="ctr" anchorCtr="0">
            <a:noAutofit/>
          </a:bodyPr>
          <a:lstStyle/>
          <a:p>
            <a:pPr marL="0" lvl="0" indent="0" algn="ctr" defTabSz="488950">
              <a:lnSpc>
                <a:spcPct val="90000"/>
              </a:lnSpc>
              <a:spcBef>
                <a:spcPct val="0"/>
              </a:spcBef>
              <a:spcAft>
                <a:spcPct val="35000"/>
              </a:spcAft>
              <a:buNone/>
            </a:pPr>
            <a:r>
              <a:rPr lang="en-US" sz="1800" b="1" kern="1200" dirty="0">
                <a:solidFill>
                  <a:schemeClr val="tx1"/>
                </a:solidFill>
                <a:latin typeface="Times New Roman" panose="02020603050405020304" pitchFamily="18" charset="0"/>
                <a:ea typeface="+mn-ea"/>
                <a:cs typeface="Times New Roman" panose="02020603050405020304" pitchFamily="18" charset="0"/>
              </a:rPr>
              <a:t>Maintain a high degree of standard in products, services, and communication</a:t>
            </a:r>
            <a:endParaRPr lang="en-IN" sz="1800" b="1" kern="1200" dirty="0">
              <a:solidFill>
                <a:schemeClr val="tx1"/>
              </a:solidFill>
              <a:latin typeface="Times New Roman" panose="02020603050405020304" pitchFamily="18" charset="0"/>
              <a:ea typeface="+mn-ea"/>
              <a:cs typeface="Times New Roman" panose="02020603050405020304" pitchFamily="18" charset="0"/>
            </a:endParaRPr>
          </a:p>
        </p:txBody>
      </p:sp>
      <p:sp>
        <p:nvSpPr>
          <p:cNvPr id="24" name="Freeform: Shape 23">
            <a:extLst>
              <a:ext uri="{FF2B5EF4-FFF2-40B4-BE49-F238E27FC236}">
                <a16:creationId xmlns:a16="http://schemas.microsoft.com/office/drawing/2014/main" id="{82031C67-BD0F-2D55-FF29-77BE2E5245D7}"/>
              </a:ext>
            </a:extLst>
          </p:cNvPr>
          <p:cNvSpPr/>
          <p:nvPr/>
        </p:nvSpPr>
        <p:spPr>
          <a:xfrm>
            <a:off x="4721256" y="3263922"/>
            <a:ext cx="538179" cy="490642"/>
          </a:xfrm>
          <a:custGeom>
            <a:avLst/>
            <a:gdLst>
              <a:gd name="connsiteX0" fmla="*/ 0 w 523098"/>
              <a:gd name="connsiteY0" fmla="*/ 119025 h 595124"/>
              <a:gd name="connsiteX1" fmla="*/ 261549 w 523098"/>
              <a:gd name="connsiteY1" fmla="*/ 119025 h 595124"/>
              <a:gd name="connsiteX2" fmla="*/ 261549 w 523098"/>
              <a:gd name="connsiteY2" fmla="*/ 0 h 595124"/>
              <a:gd name="connsiteX3" fmla="*/ 523098 w 523098"/>
              <a:gd name="connsiteY3" fmla="*/ 297562 h 595124"/>
              <a:gd name="connsiteX4" fmla="*/ 261549 w 523098"/>
              <a:gd name="connsiteY4" fmla="*/ 595124 h 595124"/>
              <a:gd name="connsiteX5" fmla="*/ 261549 w 523098"/>
              <a:gd name="connsiteY5" fmla="*/ 476099 h 595124"/>
              <a:gd name="connsiteX6" fmla="*/ 0 w 523098"/>
              <a:gd name="connsiteY6" fmla="*/ 476099 h 595124"/>
              <a:gd name="connsiteX7" fmla="*/ 0 w 523098"/>
              <a:gd name="connsiteY7" fmla="*/ 119025 h 5951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3098" h="595124">
                <a:moveTo>
                  <a:pt x="523098" y="476099"/>
                </a:moveTo>
                <a:lnTo>
                  <a:pt x="261549" y="476099"/>
                </a:lnTo>
                <a:lnTo>
                  <a:pt x="261549" y="595124"/>
                </a:lnTo>
                <a:lnTo>
                  <a:pt x="0" y="297562"/>
                </a:lnTo>
                <a:lnTo>
                  <a:pt x="261549" y="0"/>
                </a:lnTo>
                <a:lnTo>
                  <a:pt x="261549" y="119025"/>
                </a:lnTo>
                <a:lnTo>
                  <a:pt x="523098" y="119025"/>
                </a:lnTo>
                <a:lnTo>
                  <a:pt x="523098" y="476099"/>
                </a:lnTo>
                <a:close/>
              </a:path>
            </a:pathLst>
          </a:custGeom>
          <a:scene3d>
            <a:camera prst="orthographicFront">
              <a:rot lat="0" lon="0" rev="0"/>
            </a:camera>
            <a:lightRig rig="contrasting" dir="t">
              <a:rot lat="0" lon="0" rev="1200000"/>
            </a:lightRig>
          </a:scene3d>
          <a:sp3d z="-182000" contourW="19050" prstMaterial="metal">
            <a:bevelT w="88900" h="203200"/>
            <a:bevelB w="165100" h="254000"/>
          </a:sp3d>
        </p:spPr>
        <p:style>
          <a:lnRef idx="0">
            <a:schemeClr val="lt1">
              <a:hueOff val="0"/>
              <a:satOff val="0"/>
              <a:lumOff val="0"/>
              <a:alphaOff val="0"/>
            </a:schemeClr>
          </a:lnRef>
          <a:fillRef idx="1">
            <a:schemeClr val="accent4">
              <a:hueOff val="9800891"/>
              <a:satOff val="-40777"/>
              <a:lumOff val="9608"/>
              <a:alphaOff val="0"/>
            </a:schemeClr>
          </a:fillRef>
          <a:effectRef idx="0">
            <a:schemeClr val="accent4">
              <a:hueOff val="9800891"/>
              <a:satOff val="-40777"/>
              <a:lumOff val="9608"/>
              <a:alphaOff val="0"/>
            </a:schemeClr>
          </a:effectRef>
          <a:fontRef idx="minor">
            <a:schemeClr val="lt1"/>
          </a:fontRef>
        </p:style>
        <p:txBody>
          <a:bodyPr spcFirstLastPara="0" vert="horz" wrap="square" lIns="156929" tIns="119026" rIns="0" bIns="119025" numCol="1" spcCol="1270" anchor="ctr" anchorCtr="0">
            <a:noAutofit/>
          </a:bodyPr>
          <a:lstStyle/>
          <a:p>
            <a:pPr marL="0" lvl="0" indent="0" algn="ctr" defTabSz="1111250">
              <a:lnSpc>
                <a:spcPct val="90000"/>
              </a:lnSpc>
              <a:spcBef>
                <a:spcPct val="0"/>
              </a:spcBef>
              <a:spcAft>
                <a:spcPct val="35000"/>
              </a:spcAft>
              <a:buNone/>
            </a:pPr>
            <a:endParaRPr lang="en-IN" sz="2500" kern="1200"/>
          </a:p>
        </p:txBody>
      </p:sp>
      <p:sp>
        <p:nvSpPr>
          <p:cNvPr id="25" name="Freeform: Shape 24">
            <a:extLst>
              <a:ext uri="{FF2B5EF4-FFF2-40B4-BE49-F238E27FC236}">
                <a16:creationId xmlns:a16="http://schemas.microsoft.com/office/drawing/2014/main" id="{FB08D120-AB0E-91B0-539D-27F2176AFB15}"/>
              </a:ext>
            </a:extLst>
          </p:cNvPr>
          <p:cNvSpPr/>
          <p:nvPr/>
        </p:nvSpPr>
        <p:spPr>
          <a:xfrm>
            <a:off x="2280773" y="2393692"/>
            <a:ext cx="2265483" cy="2117559"/>
          </a:xfrm>
          <a:custGeom>
            <a:avLst/>
            <a:gdLst>
              <a:gd name="connsiteX0" fmla="*/ 0 w 2265483"/>
              <a:gd name="connsiteY0" fmla="*/ 1058780 h 2117559"/>
              <a:gd name="connsiteX1" fmla="*/ 1132742 w 2265483"/>
              <a:gd name="connsiteY1" fmla="*/ 0 h 2117559"/>
              <a:gd name="connsiteX2" fmla="*/ 2265484 w 2265483"/>
              <a:gd name="connsiteY2" fmla="*/ 1058780 h 2117559"/>
              <a:gd name="connsiteX3" fmla="*/ 1132742 w 2265483"/>
              <a:gd name="connsiteY3" fmla="*/ 2117560 h 2117559"/>
              <a:gd name="connsiteX4" fmla="*/ 0 w 2265483"/>
              <a:gd name="connsiteY4" fmla="*/ 1058780 h 21175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5483" h="2117559">
                <a:moveTo>
                  <a:pt x="0" y="1058780"/>
                </a:moveTo>
                <a:cubicBezTo>
                  <a:pt x="0" y="474032"/>
                  <a:pt x="507146" y="0"/>
                  <a:pt x="1132742" y="0"/>
                </a:cubicBezTo>
                <a:cubicBezTo>
                  <a:pt x="1758338" y="0"/>
                  <a:pt x="2265484" y="474032"/>
                  <a:pt x="2265484" y="1058780"/>
                </a:cubicBezTo>
                <a:cubicBezTo>
                  <a:pt x="2265484" y="1643528"/>
                  <a:pt x="1758338" y="2117560"/>
                  <a:pt x="1132742" y="2117560"/>
                </a:cubicBezTo>
                <a:cubicBezTo>
                  <a:pt x="507146" y="2117560"/>
                  <a:pt x="0" y="1643528"/>
                  <a:pt x="0" y="1058780"/>
                </a:cubicBez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lt1">
              <a:hueOff val="0"/>
              <a:satOff val="0"/>
              <a:lumOff val="0"/>
              <a:alphaOff val="0"/>
            </a:schemeClr>
          </a:lnRef>
          <a:fillRef idx="1">
            <a:schemeClr val="accent4">
              <a:hueOff val="9800891"/>
              <a:satOff val="-40777"/>
              <a:lumOff val="9608"/>
              <a:alphaOff val="0"/>
            </a:schemeClr>
          </a:fillRef>
          <a:effectRef idx="2">
            <a:schemeClr val="accent4">
              <a:hueOff val="9800891"/>
              <a:satOff val="-40777"/>
              <a:lumOff val="9608"/>
              <a:alphaOff val="0"/>
            </a:schemeClr>
          </a:effectRef>
          <a:fontRef idx="minor">
            <a:schemeClr val="lt1"/>
          </a:fontRef>
        </p:style>
        <p:txBody>
          <a:bodyPr spcFirstLastPara="0" vert="horz" wrap="square" lIns="354632" tIns="332969" rIns="354632" bIns="332969" numCol="1" spcCol="1270" anchor="ctr" anchorCtr="0">
            <a:noAutofit/>
          </a:bodyPr>
          <a:lstStyle/>
          <a:p>
            <a:pPr marL="0" lvl="0" indent="0" algn="ctr" defTabSz="488950">
              <a:lnSpc>
                <a:spcPct val="90000"/>
              </a:lnSpc>
              <a:spcBef>
                <a:spcPct val="0"/>
              </a:spcBef>
              <a:spcAft>
                <a:spcPct val="35000"/>
              </a:spcAft>
              <a:buNone/>
            </a:pPr>
            <a:r>
              <a:rPr lang="en-US" sz="1800" b="1" kern="1200" dirty="0">
                <a:solidFill>
                  <a:schemeClr val="tx1"/>
                </a:solidFill>
                <a:latin typeface="Times New Roman" panose="02020603050405020304" pitchFamily="18" charset="0"/>
                <a:ea typeface="+mn-ea"/>
                <a:cs typeface="Times New Roman" panose="02020603050405020304" pitchFamily="18" charset="0"/>
              </a:rPr>
              <a:t>Have good communication skills with patients and other healthcare providers</a:t>
            </a:r>
            <a:endParaRPr lang="en-IN" sz="1800" b="1" kern="1200" dirty="0">
              <a:solidFill>
                <a:schemeClr val="tx1"/>
              </a:solidFill>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747190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20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250"/>
                                  </p:stCondLst>
                                  <p:childTnLst>
                                    <p:set>
                                      <p:cBhvr>
                                        <p:cTn id="11" dur="1" fill="hold">
                                          <p:stCondLst>
                                            <p:cond delay="0"/>
                                          </p:stCondLst>
                                        </p:cTn>
                                        <p:tgtEl>
                                          <p:spTgt spid="18"/>
                                        </p:tgtEl>
                                        <p:attrNameLst>
                                          <p:attrName>style.visibility</p:attrName>
                                        </p:attrNameLst>
                                      </p:cBhvr>
                                      <p:to>
                                        <p:strVal val="visible"/>
                                      </p:to>
                                    </p:set>
                                  </p:childTnLst>
                                </p:cTn>
                              </p:par>
                              <p:par>
                                <p:cTn id="12" presetID="1" presetClass="entr" presetSubtype="0" fill="hold" grpId="0" nodeType="withEffect">
                                  <p:stCondLst>
                                    <p:cond delay="250"/>
                                  </p:stCondLst>
                                  <p:childTnLst>
                                    <p:set>
                                      <p:cBhvr>
                                        <p:cTn id="13" dur="1" fill="hold">
                                          <p:stCondLst>
                                            <p:cond delay="0"/>
                                          </p:stCondLst>
                                        </p:cTn>
                                        <p:tgtEl>
                                          <p:spTgt spid="24"/>
                                        </p:tgtEl>
                                        <p:attrNameLst>
                                          <p:attrName>style.visibility</p:attrName>
                                        </p:attrNameLst>
                                      </p:cBhvr>
                                      <p:to>
                                        <p:strVal val="visible"/>
                                      </p:to>
                                    </p:set>
                                  </p:childTnLst>
                                </p:cTn>
                              </p:par>
                              <p:par>
                                <p:cTn id="14" presetID="1" presetClass="entr" presetSubtype="0" fill="hold" grpId="0" nodeType="withEffect">
                                  <p:stCondLst>
                                    <p:cond delay="250"/>
                                  </p:stCondLst>
                                  <p:childTnLst>
                                    <p:set>
                                      <p:cBhvr>
                                        <p:cTn id="15" dur="1" fill="hold">
                                          <p:stCondLst>
                                            <p:cond delay="0"/>
                                          </p:stCondLst>
                                        </p:cTn>
                                        <p:tgtEl>
                                          <p:spTgt spid="22"/>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20"/>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20" presetClass="entr" presetSubtype="0" fill="hold" grpId="0" nodeType="click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wedge">
                                      <p:cBhvr>
                                        <p:cTn id="22" dur="2000"/>
                                        <p:tgtEl>
                                          <p:spTgt spid="1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5"/>
                                        </p:tgtEl>
                                        <p:attrNameLst>
                                          <p:attrName>style.visibility</p:attrName>
                                        </p:attrNameLst>
                                      </p:cBhvr>
                                      <p:to>
                                        <p:strVal val="visible"/>
                                      </p:to>
                                    </p:set>
                                    <p:animEffect transition="in" filter="fade">
                                      <p:cBhvr>
                                        <p:cTn id="27" dur="500"/>
                                        <p:tgtEl>
                                          <p:spTgt spid="25"/>
                                        </p:tgtEl>
                                      </p:cBhvr>
                                    </p:animEffect>
                                  </p:childTnLst>
                                </p:cTn>
                              </p:par>
                            </p:childTnLst>
                          </p:cTn>
                        </p:par>
                      </p:childTnLst>
                    </p:cTn>
                  </p:par>
                  <p:par>
                    <p:cTn id="28" fill="hold">
                      <p:stCondLst>
                        <p:cond delay="indefinite"/>
                      </p:stCondLst>
                      <p:childTnLst>
                        <p:par>
                          <p:cTn id="29" fill="hold">
                            <p:stCondLst>
                              <p:cond delay="0"/>
                            </p:stCondLst>
                            <p:childTnLst>
                              <p:par>
                                <p:cTn id="30" presetID="20" presetClass="entr" presetSubtype="0"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animEffect transition="in" filter="wedge">
                                      <p:cBhvr>
                                        <p:cTn id="32" dur="2000"/>
                                        <p:tgtEl>
                                          <p:spTgt spid="23"/>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21"/>
                                        </p:tgtEl>
                                        <p:attrNameLst>
                                          <p:attrName>style.visibility</p:attrName>
                                        </p:attrNameLst>
                                      </p:cBhvr>
                                      <p:to>
                                        <p:strVal val="visible"/>
                                      </p:to>
                                    </p:set>
                                    <p:animEffect transition="in" filter="barn(inVertical)">
                                      <p:cBhvr>
                                        <p:cTn id="37"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P spid="19" grpId="0" animBg="1"/>
      <p:bldP spid="20" grpId="0" animBg="1"/>
      <p:bldP spid="21" grpId="0" animBg="1"/>
      <p:bldP spid="22" grpId="0" animBg="1"/>
      <p:bldP spid="23" grpId="0" animBg="1"/>
      <p:bldP spid="24" grpId="0" animBg="1"/>
      <p:bldP spid="2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C37800-E790-752F-E2DD-21D317E828AA}"/>
              </a:ext>
            </a:extLst>
          </p:cNvPr>
          <p:cNvSpPr>
            <a:spLocks noGrp="1"/>
          </p:cNvSpPr>
          <p:nvPr>
            <p:ph idx="1"/>
          </p:nvPr>
        </p:nvSpPr>
        <p:spPr>
          <a:xfrm>
            <a:off x="293914" y="283029"/>
            <a:ext cx="11593286" cy="6324600"/>
          </a:xfrm>
        </p:spPr>
        <p:txBody>
          <a:bodyPr>
            <a:normAutofit fontScale="77500" lnSpcReduction="20000"/>
          </a:bodyPr>
          <a:lstStyle/>
          <a:p>
            <a:pPr marL="0" indent="0">
              <a:buNone/>
            </a:pPr>
            <a:r>
              <a:rPr lang="en-IN" b="1" dirty="0">
                <a:latin typeface="Times New Roman" panose="02020603050405020304" pitchFamily="18" charset="0"/>
                <a:cs typeface="Times New Roman" panose="02020603050405020304" pitchFamily="18" charset="0"/>
              </a:rPr>
              <a:t>History of Community Pharmacy:</a:t>
            </a:r>
          </a:p>
          <a:p>
            <a:pPr algn="just">
              <a:lnSpc>
                <a:spcPct val="150000"/>
              </a:lnSpc>
            </a:pPr>
            <a:r>
              <a:rPr lang="en-US" b="1" i="0" dirty="0">
                <a:solidFill>
                  <a:srgbClr val="040C28"/>
                </a:solidFill>
                <a:effectLst/>
                <a:latin typeface="Times New Roman" panose="02020603050405020304" pitchFamily="18" charset="0"/>
                <a:cs typeface="Times New Roman" panose="02020603050405020304" pitchFamily="18" charset="0"/>
              </a:rPr>
              <a:t>Scotch M.</a:t>
            </a:r>
            <a:r>
              <a:rPr lang="en-US" b="1" i="0" dirty="0">
                <a:solidFill>
                  <a:srgbClr val="1F1F1F"/>
                </a:solidFill>
                <a:effectLst/>
                <a:highlight>
                  <a:srgbClr val="FFFFFF"/>
                </a:highlight>
                <a:latin typeface="Times New Roman" panose="02020603050405020304" pitchFamily="18" charset="0"/>
                <a:cs typeface="Times New Roman" panose="02020603050405020304" pitchFamily="18" charset="0"/>
              </a:rPr>
              <a:t> </a:t>
            </a:r>
            <a:r>
              <a:rPr lang="en-US" b="1" i="0" dirty="0">
                <a:solidFill>
                  <a:srgbClr val="040C28"/>
                </a:solidFill>
                <a:effectLst/>
                <a:latin typeface="Times New Roman" panose="02020603050405020304" pitchFamily="18" charset="0"/>
                <a:cs typeface="Times New Roman" panose="02020603050405020304" pitchFamily="18" charset="0"/>
              </a:rPr>
              <a:t>Bathgate </a:t>
            </a:r>
            <a:r>
              <a:rPr lang="en-US" b="0" i="0" dirty="0">
                <a:solidFill>
                  <a:srgbClr val="040C28"/>
                </a:solidFill>
                <a:effectLst/>
                <a:latin typeface="Times New Roman" panose="02020603050405020304" pitchFamily="18" charset="0"/>
                <a:cs typeface="Times New Roman" panose="02020603050405020304" pitchFamily="18" charset="0"/>
              </a:rPr>
              <a:t>opened first chemist shop in Kolkata in 1811</a:t>
            </a:r>
            <a:r>
              <a:rPr lang="en-US" b="0" i="0" dirty="0">
                <a:solidFill>
                  <a:srgbClr val="1F1F1F"/>
                </a:solidFill>
                <a:effectLst/>
                <a:highlight>
                  <a:srgbClr val="FFFFFF"/>
                </a:highlight>
                <a:latin typeface="Times New Roman" panose="02020603050405020304" pitchFamily="18" charset="0"/>
                <a:cs typeface="Times New Roman" panose="02020603050405020304" pitchFamily="18" charset="0"/>
              </a:rPr>
              <a:t>; the starting point of the pharmacy practice in India. </a:t>
            </a:r>
          </a:p>
          <a:p>
            <a:pPr algn="just">
              <a:lnSpc>
                <a:spcPct val="150000"/>
              </a:lnSpc>
            </a:pPr>
            <a:r>
              <a:rPr lang="en-US" b="0" i="0" dirty="0">
                <a:solidFill>
                  <a:srgbClr val="1F1F1F"/>
                </a:solidFill>
                <a:effectLst/>
                <a:highlight>
                  <a:srgbClr val="FFFFFF"/>
                </a:highlight>
                <a:latin typeface="Times New Roman" panose="02020603050405020304" pitchFamily="18" charset="0"/>
                <a:cs typeface="Times New Roman" panose="02020603050405020304" pitchFamily="18" charset="0"/>
              </a:rPr>
              <a:t>Pharmacy education under British ruled India had first begun in Madras Medical School in December 1860, two years course.</a:t>
            </a:r>
          </a:p>
          <a:p>
            <a:pPr algn="just">
              <a:lnSpc>
                <a:spcPct val="150000"/>
              </a:lnSpc>
            </a:pPr>
            <a:r>
              <a:rPr lang="en-US" dirty="0">
                <a:latin typeface="Times New Roman" panose="02020603050405020304" pitchFamily="18" charset="0"/>
                <a:cs typeface="Times New Roman" panose="02020603050405020304" pitchFamily="18" charset="0"/>
              </a:rPr>
              <a:t>In 1932, pharmacy education was started at Banaras Hindu University, and introduced a Bachelor's of Pharmaceutical Chemistry and was first university to start a three year bachelors program in pharmacy. In 2008, </a:t>
            </a:r>
            <a:r>
              <a:rPr lang="en-US" dirty="0" err="1">
                <a:latin typeface="Times New Roman" panose="02020603050405020304" pitchFamily="18" charset="0"/>
                <a:cs typeface="Times New Roman" panose="02020603050405020304" pitchFamily="18" charset="0"/>
              </a:rPr>
              <a:t>Pharm.D</a:t>
            </a:r>
            <a:r>
              <a:rPr lang="en-US" dirty="0">
                <a:latin typeface="Times New Roman" panose="02020603050405020304" pitchFamily="18" charset="0"/>
                <a:cs typeface="Times New Roman" panose="02020603050405020304" pitchFamily="18" charset="0"/>
              </a:rPr>
              <a:t> (Doctor of Pharmacy), 6 year program has been introduced by PCI (Pharmacy Council of India). </a:t>
            </a:r>
          </a:p>
          <a:p>
            <a:pPr algn="just">
              <a:lnSpc>
                <a:spcPct val="150000"/>
              </a:lnSpc>
            </a:pPr>
            <a:r>
              <a:rPr lang="en-US" dirty="0">
                <a:latin typeface="Times New Roman" panose="02020603050405020304" pitchFamily="18" charset="0"/>
                <a:cs typeface="Times New Roman" panose="02020603050405020304" pitchFamily="18" charset="0"/>
              </a:rPr>
              <a:t>The minimum qualification required to practice pharmacy is a Diploma in Pharmacy. A pharmacist's presence is legally required during the dispensing and selling of medicines. There is no pharmacist licensure pre-reg exam in India. Anyone who has the minimum qualification (</a:t>
            </a:r>
            <a:r>
              <a:rPr lang="en-US" dirty="0" err="1">
                <a:latin typeface="Times New Roman" panose="02020603050405020304" pitchFamily="18" charset="0"/>
                <a:cs typeface="Times New Roman" panose="02020603050405020304" pitchFamily="18" charset="0"/>
              </a:rPr>
              <a:t>D.Pharm</a:t>
            </a:r>
            <a:r>
              <a:rPr lang="en-US" dirty="0">
                <a:latin typeface="Times New Roman" panose="02020603050405020304" pitchFamily="18" charset="0"/>
                <a:cs typeface="Times New Roman" panose="02020603050405020304" pitchFamily="18" charset="0"/>
              </a:rPr>
              <a:t>) and above can apply for registration as a pharmacist.</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7796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edge">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amond(in)">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circle(in)">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dissolv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C00172-276E-EBEF-6100-8017C264F671}"/>
              </a:ext>
            </a:extLst>
          </p:cNvPr>
          <p:cNvSpPr>
            <a:spLocks noGrp="1"/>
          </p:cNvSpPr>
          <p:nvPr>
            <p:ph idx="1"/>
          </p:nvPr>
        </p:nvSpPr>
        <p:spPr>
          <a:xfrm>
            <a:off x="380999" y="163286"/>
            <a:ext cx="11560629" cy="6520543"/>
          </a:xfrm>
        </p:spPr>
        <p:txBody>
          <a:bodyPr/>
          <a:lstStyle/>
          <a:p>
            <a:pPr marL="0" indent="0">
              <a:buNone/>
            </a:pPr>
            <a:r>
              <a:rPr lang="en-IN" b="1" dirty="0">
                <a:latin typeface="Times New Roman" panose="02020603050405020304" pitchFamily="18" charset="0"/>
                <a:cs typeface="Times New Roman" panose="02020603050405020304" pitchFamily="18" charset="0"/>
              </a:rPr>
              <a:t>Development of Community Pharmacy:</a:t>
            </a:r>
          </a:p>
          <a:p>
            <a:pPr marL="0" indent="0">
              <a:buNone/>
            </a:pPr>
            <a:endParaRPr lang="en-IN" b="1" dirty="0">
              <a:latin typeface="Times New Roman" panose="02020603050405020304" pitchFamily="18" charset="0"/>
              <a:cs typeface="Times New Roman" panose="02020603050405020304" pitchFamily="18" charset="0"/>
            </a:endParaRPr>
          </a:p>
          <a:p>
            <a:pPr marL="0" indent="0">
              <a:buNone/>
            </a:pPr>
            <a:endParaRPr lang="en-IN" b="1" dirty="0">
              <a:latin typeface="Times New Roman" panose="02020603050405020304" pitchFamily="18" charset="0"/>
              <a:cs typeface="Times New Roman" panose="02020603050405020304" pitchFamily="18" charset="0"/>
            </a:endParaRPr>
          </a:p>
        </p:txBody>
      </p:sp>
      <p:sp>
        <p:nvSpPr>
          <p:cNvPr id="14" name="Arrow: Bent-Up 13">
            <a:extLst>
              <a:ext uri="{FF2B5EF4-FFF2-40B4-BE49-F238E27FC236}">
                <a16:creationId xmlns:a16="http://schemas.microsoft.com/office/drawing/2014/main" id="{96B80C20-9CD7-CC04-E4BF-50A5B385E4F7}"/>
              </a:ext>
            </a:extLst>
          </p:cNvPr>
          <p:cNvSpPr/>
          <p:nvPr/>
        </p:nvSpPr>
        <p:spPr>
          <a:xfrm rot="5400000">
            <a:off x="1930150" y="2002550"/>
            <a:ext cx="1525268" cy="2614378"/>
          </a:xfrm>
          <a:prstGeom prst="bentUpArrow">
            <a:avLst>
              <a:gd name="adj1" fmla="val 32840"/>
              <a:gd name="adj2" fmla="val 25000"/>
              <a:gd name="adj3" fmla="val 3578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15" name="Freeform: Shape 14">
            <a:extLst>
              <a:ext uri="{FF2B5EF4-FFF2-40B4-BE49-F238E27FC236}">
                <a16:creationId xmlns:a16="http://schemas.microsoft.com/office/drawing/2014/main" id="{C072917C-331D-8B17-5683-885F75DE7D0F}"/>
              </a:ext>
            </a:extLst>
          </p:cNvPr>
          <p:cNvSpPr/>
          <p:nvPr/>
        </p:nvSpPr>
        <p:spPr>
          <a:xfrm>
            <a:off x="936172" y="750717"/>
            <a:ext cx="3865797" cy="1797274"/>
          </a:xfrm>
          <a:custGeom>
            <a:avLst/>
            <a:gdLst>
              <a:gd name="connsiteX0" fmla="*/ 0 w 2357596"/>
              <a:gd name="connsiteY0" fmla="*/ 275095 h 1650241"/>
              <a:gd name="connsiteX1" fmla="*/ 275095 w 2357596"/>
              <a:gd name="connsiteY1" fmla="*/ 0 h 1650241"/>
              <a:gd name="connsiteX2" fmla="*/ 2082501 w 2357596"/>
              <a:gd name="connsiteY2" fmla="*/ 0 h 1650241"/>
              <a:gd name="connsiteX3" fmla="*/ 2357596 w 2357596"/>
              <a:gd name="connsiteY3" fmla="*/ 275095 h 1650241"/>
              <a:gd name="connsiteX4" fmla="*/ 2357596 w 2357596"/>
              <a:gd name="connsiteY4" fmla="*/ 1375146 h 1650241"/>
              <a:gd name="connsiteX5" fmla="*/ 2082501 w 2357596"/>
              <a:gd name="connsiteY5" fmla="*/ 1650241 h 1650241"/>
              <a:gd name="connsiteX6" fmla="*/ 275095 w 2357596"/>
              <a:gd name="connsiteY6" fmla="*/ 1650241 h 1650241"/>
              <a:gd name="connsiteX7" fmla="*/ 0 w 2357596"/>
              <a:gd name="connsiteY7" fmla="*/ 1375146 h 1650241"/>
              <a:gd name="connsiteX8" fmla="*/ 0 w 2357596"/>
              <a:gd name="connsiteY8" fmla="*/ 275095 h 16502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57596" h="1650241">
                <a:moveTo>
                  <a:pt x="0" y="275095"/>
                </a:moveTo>
                <a:cubicBezTo>
                  <a:pt x="0" y="123164"/>
                  <a:pt x="123164" y="0"/>
                  <a:pt x="275095" y="0"/>
                </a:cubicBezTo>
                <a:lnTo>
                  <a:pt x="2082501" y="0"/>
                </a:lnTo>
                <a:cubicBezTo>
                  <a:pt x="2234432" y="0"/>
                  <a:pt x="2357596" y="123164"/>
                  <a:pt x="2357596" y="275095"/>
                </a:cubicBezTo>
                <a:lnTo>
                  <a:pt x="2357596" y="1375146"/>
                </a:lnTo>
                <a:cubicBezTo>
                  <a:pt x="2357596" y="1527077"/>
                  <a:pt x="2234432" y="1650241"/>
                  <a:pt x="2082501" y="1650241"/>
                </a:cubicBezTo>
                <a:lnTo>
                  <a:pt x="275095" y="1650241"/>
                </a:lnTo>
                <a:cubicBezTo>
                  <a:pt x="123164" y="1650241"/>
                  <a:pt x="0" y="1527077"/>
                  <a:pt x="0" y="1375146"/>
                </a:cubicBezTo>
                <a:lnTo>
                  <a:pt x="0" y="275095"/>
                </a:lnTo>
                <a:close/>
              </a:path>
            </a:pathLst>
          </a:custGeom>
          <a:solidFill>
            <a:schemeClr val="accent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72013" tIns="172013" rIns="172013" bIns="172013" numCol="1" spcCol="1270" anchor="ctr" anchorCtr="0">
            <a:noAutofit/>
          </a:bodyPr>
          <a:lstStyle/>
          <a:p>
            <a:pPr marL="0" lvl="0" indent="0" algn="ctr" defTabSz="1066800">
              <a:lnSpc>
                <a:spcPct val="90000"/>
              </a:lnSpc>
              <a:spcBef>
                <a:spcPct val="0"/>
              </a:spcBef>
              <a:spcAft>
                <a:spcPct val="35000"/>
              </a:spcAft>
              <a:buNone/>
            </a:pPr>
            <a:r>
              <a:rPr lang="en-IN" sz="2400" b="1" kern="1200" dirty="0">
                <a:solidFill>
                  <a:schemeClr val="tx1"/>
                </a:solidFill>
                <a:latin typeface="Times New Roman" panose="02020603050405020304" pitchFamily="18" charset="0"/>
                <a:cs typeface="Times New Roman" panose="02020603050405020304" pitchFamily="18" charset="0"/>
              </a:rPr>
              <a:t>Good pharmacy Practice Compliance</a:t>
            </a:r>
          </a:p>
        </p:txBody>
      </p:sp>
      <p:sp>
        <p:nvSpPr>
          <p:cNvPr id="16" name="Rectangle 15">
            <a:extLst>
              <a:ext uri="{FF2B5EF4-FFF2-40B4-BE49-F238E27FC236}">
                <a16:creationId xmlns:a16="http://schemas.microsoft.com/office/drawing/2014/main" id="{4CBCAFF5-53E4-9990-943C-FC2657388C5F}"/>
              </a:ext>
            </a:extLst>
          </p:cNvPr>
          <p:cNvSpPr/>
          <p:nvPr/>
        </p:nvSpPr>
        <p:spPr>
          <a:xfrm>
            <a:off x="4801971" y="922128"/>
            <a:ext cx="2811613" cy="1452636"/>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17" name="Arrow: Bent-Up 16">
            <a:extLst>
              <a:ext uri="{FF2B5EF4-FFF2-40B4-BE49-F238E27FC236}">
                <a16:creationId xmlns:a16="http://schemas.microsoft.com/office/drawing/2014/main" id="{2DB6DE78-B4DD-7389-DFC6-3336DE3CD31F}"/>
              </a:ext>
            </a:extLst>
          </p:cNvPr>
          <p:cNvSpPr/>
          <p:nvPr/>
        </p:nvSpPr>
        <p:spPr>
          <a:xfrm rot="5400000">
            <a:off x="5135309" y="4021483"/>
            <a:ext cx="1525268" cy="2614378"/>
          </a:xfrm>
          <a:prstGeom prst="bentUpArrow">
            <a:avLst>
              <a:gd name="adj1" fmla="val 32840"/>
              <a:gd name="adj2" fmla="val 25000"/>
              <a:gd name="adj3" fmla="val 3578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18" name="Freeform: Shape 17">
            <a:extLst>
              <a:ext uri="{FF2B5EF4-FFF2-40B4-BE49-F238E27FC236}">
                <a16:creationId xmlns:a16="http://schemas.microsoft.com/office/drawing/2014/main" id="{EB2CB20A-1CE8-8C3D-A60E-C03FEAB7E839}"/>
              </a:ext>
            </a:extLst>
          </p:cNvPr>
          <p:cNvSpPr/>
          <p:nvPr/>
        </p:nvSpPr>
        <p:spPr>
          <a:xfrm>
            <a:off x="4141331" y="2769649"/>
            <a:ext cx="3865797" cy="1797274"/>
          </a:xfrm>
          <a:custGeom>
            <a:avLst/>
            <a:gdLst>
              <a:gd name="connsiteX0" fmla="*/ 0 w 2357596"/>
              <a:gd name="connsiteY0" fmla="*/ 275095 h 1650241"/>
              <a:gd name="connsiteX1" fmla="*/ 275095 w 2357596"/>
              <a:gd name="connsiteY1" fmla="*/ 0 h 1650241"/>
              <a:gd name="connsiteX2" fmla="*/ 2082501 w 2357596"/>
              <a:gd name="connsiteY2" fmla="*/ 0 h 1650241"/>
              <a:gd name="connsiteX3" fmla="*/ 2357596 w 2357596"/>
              <a:gd name="connsiteY3" fmla="*/ 275095 h 1650241"/>
              <a:gd name="connsiteX4" fmla="*/ 2357596 w 2357596"/>
              <a:gd name="connsiteY4" fmla="*/ 1375146 h 1650241"/>
              <a:gd name="connsiteX5" fmla="*/ 2082501 w 2357596"/>
              <a:gd name="connsiteY5" fmla="*/ 1650241 h 1650241"/>
              <a:gd name="connsiteX6" fmla="*/ 275095 w 2357596"/>
              <a:gd name="connsiteY6" fmla="*/ 1650241 h 1650241"/>
              <a:gd name="connsiteX7" fmla="*/ 0 w 2357596"/>
              <a:gd name="connsiteY7" fmla="*/ 1375146 h 1650241"/>
              <a:gd name="connsiteX8" fmla="*/ 0 w 2357596"/>
              <a:gd name="connsiteY8" fmla="*/ 275095 h 16502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57596" h="1650241">
                <a:moveTo>
                  <a:pt x="0" y="275095"/>
                </a:moveTo>
                <a:cubicBezTo>
                  <a:pt x="0" y="123164"/>
                  <a:pt x="123164" y="0"/>
                  <a:pt x="275095" y="0"/>
                </a:cubicBezTo>
                <a:lnTo>
                  <a:pt x="2082501" y="0"/>
                </a:lnTo>
                <a:cubicBezTo>
                  <a:pt x="2234432" y="0"/>
                  <a:pt x="2357596" y="123164"/>
                  <a:pt x="2357596" y="275095"/>
                </a:cubicBezTo>
                <a:lnTo>
                  <a:pt x="2357596" y="1375146"/>
                </a:lnTo>
                <a:cubicBezTo>
                  <a:pt x="2357596" y="1527077"/>
                  <a:pt x="2234432" y="1650241"/>
                  <a:pt x="2082501" y="1650241"/>
                </a:cubicBezTo>
                <a:lnTo>
                  <a:pt x="275095" y="1650241"/>
                </a:lnTo>
                <a:cubicBezTo>
                  <a:pt x="123164" y="1650241"/>
                  <a:pt x="0" y="1527077"/>
                  <a:pt x="0" y="1375146"/>
                </a:cubicBezTo>
                <a:lnTo>
                  <a:pt x="0" y="275095"/>
                </a:lnTo>
                <a:close/>
              </a:path>
            </a:pathLst>
          </a:custGeom>
          <a:solidFill>
            <a:srgbClr val="92D050"/>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72013" tIns="172013" rIns="172013" bIns="172013" numCol="1" spcCol="1270" anchor="ctr" anchorCtr="0">
            <a:noAutofit/>
          </a:bodyPr>
          <a:lstStyle/>
          <a:p>
            <a:pPr marL="0" lvl="0" indent="0" algn="ctr" defTabSz="1066800">
              <a:lnSpc>
                <a:spcPct val="90000"/>
              </a:lnSpc>
              <a:spcBef>
                <a:spcPct val="0"/>
              </a:spcBef>
              <a:spcAft>
                <a:spcPct val="35000"/>
              </a:spcAft>
              <a:buNone/>
            </a:pPr>
            <a:r>
              <a:rPr lang="en-IN" sz="2400" b="1" kern="1200" dirty="0">
                <a:solidFill>
                  <a:schemeClr val="tx1"/>
                </a:solidFill>
                <a:latin typeface="Times New Roman" panose="02020603050405020304" pitchFamily="18" charset="0"/>
                <a:cs typeface="Times New Roman" panose="02020603050405020304" pitchFamily="18" charset="0"/>
              </a:rPr>
              <a:t>Skill Development: Pharmacist Assistants</a:t>
            </a:r>
          </a:p>
        </p:txBody>
      </p:sp>
      <p:sp>
        <p:nvSpPr>
          <p:cNvPr id="19" name="Rectangle 18">
            <a:extLst>
              <a:ext uri="{FF2B5EF4-FFF2-40B4-BE49-F238E27FC236}">
                <a16:creationId xmlns:a16="http://schemas.microsoft.com/office/drawing/2014/main" id="{07C53960-3B1B-928C-F9BD-98F86A9C963D}"/>
              </a:ext>
            </a:extLst>
          </p:cNvPr>
          <p:cNvSpPr/>
          <p:nvPr/>
        </p:nvSpPr>
        <p:spPr>
          <a:xfrm>
            <a:off x="8007129" y="2941060"/>
            <a:ext cx="2811613" cy="1452636"/>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20" name="Freeform: Shape 19">
            <a:extLst>
              <a:ext uri="{FF2B5EF4-FFF2-40B4-BE49-F238E27FC236}">
                <a16:creationId xmlns:a16="http://schemas.microsoft.com/office/drawing/2014/main" id="{458D75CB-5CC6-C418-08A7-45C709DF2574}"/>
              </a:ext>
            </a:extLst>
          </p:cNvPr>
          <p:cNvSpPr/>
          <p:nvPr/>
        </p:nvSpPr>
        <p:spPr>
          <a:xfrm>
            <a:off x="7346489" y="4788582"/>
            <a:ext cx="3865797" cy="1797274"/>
          </a:xfrm>
          <a:custGeom>
            <a:avLst/>
            <a:gdLst>
              <a:gd name="connsiteX0" fmla="*/ 0 w 2357596"/>
              <a:gd name="connsiteY0" fmla="*/ 275095 h 1650241"/>
              <a:gd name="connsiteX1" fmla="*/ 275095 w 2357596"/>
              <a:gd name="connsiteY1" fmla="*/ 0 h 1650241"/>
              <a:gd name="connsiteX2" fmla="*/ 2082501 w 2357596"/>
              <a:gd name="connsiteY2" fmla="*/ 0 h 1650241"/>
              <a:gd name="connsiteX3" fmla="*/ 2357596 w 2357596"/>
              <a:gd name="connsiteY3" fmla="*/ 275095 h 1650241"/>
              <a:gd name="connsiteX4" fmla="*/ 2357596 w 2357596"/>
              <a:gd name="connsiteY4" fmla="*/ 1375146 h 1650241"/>
              <a:gd name="connsiteX5" fmla="*/ 2082501 w 2357596"/>
              <a:gd name="connsiteY5" fmla="*/ 1650241 h 1650241"/>
              <a:gd name="connsiteX6" fmla="*/ 275095 w 2357596"/>
              <a:gd name="connsiteY6" fmla="*/ 1650241 h 1650241"/>
              <a:gd name="connsiteX7" fmla="*/ 0 w 2357596"/>
              <a:gd name="connsiteY7" fmla="*/ 1375146 h 1650241"/>
              <a:gd name="connsiteX8" fmla="*/ 0 w 2357596"/>
              <a:gd name="connsiteY8" fmla="*/ 275095 h 16502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57596" h="1650241">
                <a:moveTo>
                  <a:pt x="0" y="275095"/>
                </a:moveTo>
                <a:cubicBezTo>
                  <a:pt x="0" y="123164"/>
                  <a:pt x="123164" y="0"/>
                  <a:pt x="275095" y="0"/>
                </a:cubicBezTo>
                <a:lnTo>
                  <a:pt x="2082501" y="0"/>
                </a:lnTo>
                <a:cubicBezTo>
                  <a:pt x="2234432" y="0"/>
                  <a:pt x="2357596" y="123164"/>
                  <a:pt x="2357596" y="275095"/>
                </a:cubicBezTo>
                <a:lnTo>
                  <a:pt x="2357596" y="1375146"/>
                </a:lnTo>
                <a:cubicBezTo>
                  <a:pt x="2357596" y="1527077"/>
                  <a:pt x="2234432" y="1650241"/>
                  <a:pt x="2082501" y="1650241"/>
                </a:cubicBezTo>
                <a:lnTo>
                  <a:pt x="275095" y="1650241"/>
                </a:lnTo>
                <a:cubicBezTo>
                  <a:pt x="123164" y="1650241"/>
                  <a:pt x="0" y="1527077"/>
                  <a:pt x="0" y="1375146"/>
                </a:cubicBezTo>
                <a:lnTo>
                  <a:pt x="0" y="275095"/>
                </a:lnTo>
                <a:close/>
              </a:path>
            </a:pathLst>
          </a:custGeom>
          <a:solidFill>
            <a:srgbClr val="00B0F0"/>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72013" tIns="172013" rIns="172013" bIns="172013" numCol="1" spcCol="1270" anchor="ctr" anchorCtr="0">
            <a:noAutofit/>
          </a:bodyPr>
          <a:lstStyle/>
          <a:p>
            <a:pPr marL="0" lvl="0" indent="0" algn="ctr" defTabSz="1066800">
              <a:lnSpc>
                <a:spcPct val="90000"/>
              </a:lnSpc>
              <a:spcBef>
                <a:spcPct val="0"/>
              </a:spcBef>
              <a:spcAft>
                <a:spcPct val="35000"/>
              </a:spcAft>
              <a:buNone/>
            </a:pPr>
            <a:r>
              <a:rPr lang="en-IN" sz="2400" b="1" kern="1200" dirty="0">
                <a:solidFill>
                  <a:schemeClr val="tx1"/>
                </a:solidFill>
                <a:latin typeface="Times New Roman" panose="02020603050405020304" pitchFamily="18" charset="0"/>
                <a:cs typeface="Times New Roman" panose="02020603050405020304" pitchFamily="18" charset="0"/>
              </a:rPr>
              <a:t>Quality pharmaceutical care</a:t>
            </a:r>
          </a:p>
        </p:txBody>
      </p:sp>
    </p:spTree>
    <p:extLst>
      <p:ext uri="{BB962C8B-B14F-4D97-AF65-F5344CB8AC3E}">
        <p14:creationId xmlns:p14="http://schemas.microsoft.com/office/powerpoint/2010/main" val="2018866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arn(inVertical)">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barn(inVertical)">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barn(inVertical)">
                                      <p:cBhvr>
                                        <p:cTn id="17" dur="500"/>
                                        <p:tgtEl>
                                          <p:spTgt spid="18"/>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barn(inVertical)">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barn(inVertical)">
                                      <p:cBhvr>
                                        <p:cTn id="2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8" grpId="0" animBg="1"/>
      <p:bldP spid="2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F38338-FDE6-92B1-641E-ED004BF4ECDC}"/>
              </a:ext>
            </a:extLst>
          </p:cNvPr>
          <p:cNvSpPr>
            <a:spLocks noGrp="1"/>
          </p:cNvSpPr>
          <p:nvPr>
            <p:ph idx="1"/>
          </p:nvPr>
        </p:nvSpPr>
        <p:spPr>
          <a:xfrm>
            <a:off x="838200" y="272143"/>
            <a:ext cx="10515600" cy="5904820"/>
          </a:xfrm>
        </p:spPr>
        <p:txBody>
          <a:bodyPr>
            <a:normAutofit fontScale="55000" lnSpcReduction="20000"/>
          </a:bodyPr>
          <a:lstStyle/>
          <a:p>
            <a:pPr marL="0" indent="0" algn="just">
              <a:lnSpc>
                <a:spcPct val="170000"/>
              </a:lnSpc>
              <a:buNone/>
            </a:pPr>
            <a:r>
              <a:rPr lang="en-US" sz="5800" b="1" dirty="0">
                <a:latin typeface="Times New Roman" panose="02020603050405020304" pitchFamily="18" charset="0"/>
                <a:cs typeface="Times New Roman" panose="02020603050405020304" pitchFamily="18" charset="0"/>
              </a:rPr>
              <a:t>The problems faced by community pharmacies are,</a:t>
            </a:r>
          </a:p>
          <a:p>
            <a:pPr algn="just">
              <a:lnSpc>
                <a:spcPct val="120000"/>
              </a:lnSpc>
              <a:buFont typeface="Wingdings" panose="05000000000000000000" pitchFamily="2" charset="2"/>
              <a:buChar char="v"/>
            </a:pPr>
            <a:r>
              <a:rPr lang="en-US" sz="4200" dirty="0">
                <a:latin typeface="Times New Roman" panose="02020603050405020304" pitchFamily="18" charset="0"/>
                <a:cs typeface="Times New Roman" panose="02020603050405020304" pitchFamily="18" charset="0"/>
              </a:rPr>
              <a:t>Inadequate incentives and profit margin - Varies 12-20%.</a:t>
            </a:r>
            <a:endParaRPr lang="en-US" sz="4200" b="1" dirty="0">
              <a:latin typeface="Times New Roman" panose="02020603050405020304" pitchFamily="18" charset="0"/>
              <a:cs typeface="Times New Roman" panose="02020603050405020304" pitchFamily="18" charset="0"/>
            </a:endParaRPr>
          </a:p>
          <a:p>
            <a:pPr algn="just">
              <a:lnSpc>
                <a:spcPct val="120000"/>
              </a:lnSpc>
              <a:buFont typeface="Wingdings" panose="05000000000000000000" pitchFamily="2" charset="2"/>
              <a:buChar char="v"/>
            </a:pPr>
            <a:r>
              <a:rPr lang="en-US" sz="4200" dirty="0">
                <a:latin typeface="Times New Roman" panose="02020603050405020304" pitchFamily="18" charset="0"/>
                <a:cs typeface="Times New Roman" panose="02020603050405020304" pitchFamily="18" charset="0"/>
              </a:rPr>
              <a:t>Overcrowding of pharmacies in urban and semi urban areas - the overcrowding of community pharmacies in same locality is a reason for unhealthy competition and non-development of professional concepts in the practice area. Whereas in rural areas, the pharmacies are much lesser, or not there.</a:t>
            </a:r>
            <a:endParaRPr lang="en-US" sz="4200" b="1" dirty="0">
              <a:latin typeface="Times New Roman" panose="02020603050405020304" pitchFamily="18" charset="0"/>
              <a:cs typeface="Times New Roman" panose="02020603050405020304" pitchFamily="18" charset="0"/>
            </a:endParaRPr>
          </a:p>
          <a:p>
            <a:pPr algn="just">
              <a:lnSpc>
                <a:spcPct val="120000"/>
              </a:lnSpc>
              <a:buFont typeface="Wingdings" panose="05000000000000000000" pitchFamily="2" charset="2"/>
              <a:buChar char="v"/>
            </a:pPr>
            <a:r>
              <a:rPr lang="en-US" sz="4200" dirty="0">
                <a:latin typeface="Times New Roman" panose="02020603050405020304" pitchFamily="18" charset="0"/>
                <a:cs typeface="Times New Roman" panose="02020603050405020304" pitchFamily="18" charset="0"/>
              </a:rPr>
              <a:t>Anyone can open a pharmacy. It is not the exclusive domain of the pharmacist</a:t>
            </a:r>
            <a:r>
              <a:rPr lang="en-US" sz="4200" b="1" dirty="0">
                <a:latin typeface="Times New Roman" panose="02020603050405020304" pitchFamily="18" charset="0"/>
                <a:cs typeface="Times New Roman" panose="02020603050405020304" pitchFamily="18" charset="0"/>
              </a:rPr>
              <a:t>.</a:t>
            </a:r>
          </a:p>
          <a:p>
            <a:pPr algn="just">
              <a:lnSpc>
                <a:spcPct val="120000"/>
              </a:lnSpc>
              <a:buFont typeface="Wingdings" panose="05000000000000000000" pitchFamily="2" charset="2"/>
              <a:buChar char="v"/>
            </a:pPr>
            <a:r>
              <a:rPr lang="en-US" sz="4200" dirty="0">
                <a:latin typeface="Times New Roman" panose="02020603050405020304" pitchFamily="18" charset="0"/>
                <a:cs typeface="Times New Roman" panose="02020603050405020304" pitchFamily="18" charset="0"/>
              </a:rPr>
              <a:t>Professional fee - at present in India, there is no practice of charging professional fee for dispensing prescriptions.</a:t>
            </a:r>
            <a:endParaRPr lang="en-US" sz="4200" b="1" dirty="0">
              <a:latin typeface="Times New Roman" panose="02020603050405020304" pitchFamily="18" charset="0"/>
              <a:cs typeface="Times New Roman" panose="02020603050405020304" pitchFamily="18" charset="0"/>
            </a:endParaRPr>
          </a:p>
          <a:p>
            <a:pPr algn="just">
              <a:lnSpc>
                <a:spcPct val="120000"/>
              </a:lnSpc>
              <a:buFont typeface="Wingdings" panose="05000000000000000000" pitchFamily="2" charset="2"/>
              <a:buChar char="v"/>
            </a:pPr>
            <a:r>
              <a:rPr lang="en-US" sz="4200" dirty="0">
                <a:latin typeface="Times New Roman" panose="02020603050405020304" pitchFamily="18" charset="0"/>
                <a:cs typeface="Times New Roman" panose="02020603050405020304" pitchFamily="18" charset="0"/>
              </a:rPr>
              <a:t>Too many "me-too" brands in the market. India has many drugs and FDCs in the market, and more than 1,00,000 brands. Lack of implementation of drug laws -pharmacist is often not present when dispensing takes place, and prescription medicines are also available without a proper prescription. </a:t>
            </a:r>
            <a:endParaRPr lang="en-IN" sz="4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49255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trips(down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ox(in)">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FECE899-B623-B14C-B02C-FBDDB7A20314}"/>
              </a:ext>
            </a:extLst>
          </p:cNvPr>
          <p:cNvSpPr>
            <a:spLocks noGrp="1"/>
          </p:cNvSpPr>
          <p:nvPr>
            <p:ph idx="1"/>
          </p:nvPr>
        </p:nvSpPr>
        <p:spPr>
          <a:xfrm>
            <a:off x="402771" y="174171"/>
            <a:ext cx="11495315" cy="6422572"/>
          </a:xfrm>
        </p:spPr>
        <p:txBody>
          <a:bodyPr>
            <a:normAutofit fontScale="55000" lnSpcReduction="20000"/>
          </a:bodyPr>
          <a:lstStyle/>
          <a:p>
            <a:pPr marL="0" indent="0">
              <a:buNone/>
            </a:pPr>
            <a:r>
              <a:rPr lang="en-IN" sz="5800" b="1" dirty="0">
                <a:solidFill>
                  <a:srgbClr val="C00000"/>
                </a:solidFill>
                <a:latin typeface="Times New Roman" panose="02020603050405020304" pitchFamily="18" charset="0"/>
                <a:cs typeface="Times New Roman" panose="02020603050405020304" pitchFamily="18" charset="0"/>
              </a:rPr>
              <a:t>Indian &amp; International Scenario of Community Pharmacy:</a:t>
            </a:r>
          </a:p>
          <a:p>
            <a:pPr algn="just">
              <a:lnSpc>
                <a:spcPct val="150000"/>
              </a:lnSpc>
            </a:pPr>
            <a:r>
              <a:rPr lang="en-US" sz="4200" dirty="0">
                <a:latin typeface="Times New Roman" panose="02020603050405020304" pitchFamily="18" charset="0"/>
                <a:cs typeface="Times New Roman" panose="02020603050405020304" pitchFamily="18" charset="0"/>
              </a:rPr>
              <a:t>Today, community pharmacists play an important role in any country as they take responsibility for patient’s medicine related needs for access to healthcare. However, in India only the supply of medicines remains the core activity of the community pharmacist. Most community pharmacists in the country still hardly offer patient-oriented service.</a:t>
            </a:r>
          </a:p>
          <a:p>
            <a:pPr algn="just">
              <a:lnSpc>
                <a:spcPct val="150000"/>
              </a:lnSpc>
            </a:pPr>
            <a:r>
              <a:rPr lang="en-US" sz="4200" dirty="0">
                <a:latin typeface="Times New Roman" panose="02020603050405020304" pitchFamily="18" charset="0"/>
                <a:cs typeface="Times New Roman" panose="02020603050405020304" pitchFamily="18" charset="0"/>
              </a:rPr>
              <a:t>In India, consumers' (or patients) expectations from community pharmacists are that the medication should be effective, safe, and affordable. Other expectations from Indian pharmacists would be to dispense the drugs according to the rules with proper advice on how and when the medicines should be taken, and what to do in the case of adverse drug reactions as well as the provision of advice on common ailments.</a:t>
            </a:r>
          </a:p>
          <a:p>
            <a:pPr algn="just">
              <a:lnSpc>
                <a:spcPct val="150000"/>
              </a:lnSpc>
            </a:pPr>
            <a:r>
              <a:rPr lang="en-US" sz="4200" dirty="0">
                <a:latin typeface="Times New Roman" panose="02020603050405020304" pitchFamily="18" charset="0"/>
                <a:cs typeface="Times New Roman" panose="02020603050405020304" pitchFamily="18" charset="0"/>
              </a:rPr>
              <a:t>The community (retail) pharmacy sector is the prime source of medicines for both ambulatory and hospitalized patients (minimum stock in many hospitals).</a:t>
            </a:r>
            <a:endParaRPr lang="en-IN" sz="4200" dirty="0">
              <a:latin typeface="Times New Roman" panose="02020603050405020304" pitchFamily="18" charset="0"/>
              <a:cs typeface="Times New Roman" panose="02020603050405020304" pitchFamily="18" charset="0"/>
            </a:endParaRPr>
          </a:p>
          <a:p>
            <a:pPr marL="0" indent="0">
              <a:buNone/>
            </a:pPr>
            <a:endParaRPr lang="en-IN"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20019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177</TotalTime>
  <Words>823</Words>
  <Application>Microsoft Office PowerPoint</Application>
  <PresentationFormat>Widescreen</PresentationFormat>
  <Paragraphs>39</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Dr.Kirtimaya Mishra</dc:creator>
  <cp:lastModifiedBy>Dr.Kirtimaya Mishra</cp:lastModifiedBy>
  <cp:revision>6</cp:revision>
  <dcterms:created xsi:type="dcterms:W3CDTF">2024-06-30T19:26:18Z</dcterms:created>
  <dcterms:modified xsi:type="dcterms:W3CDTF">2025-07-20T15:14:43Z</dcterms:modified>
</cp:coreProperties>
</file>