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1" r:id="rId5"/>
    <p:sldId id="262" r:id="rId6"/>
    <p:sldId id="259" r:id="rId7"/>
    <p:sldId id="260" r:id="rId8"/>
    <p:sldId id="263" r:id="rId9"/>
    <p:sldId id="264" r:id="rId10"/>
    <p:sldId id="265" r:id="rId11"/>
    <p:sldId id="266" r:id="rId12"/>
    <p:sldId id="268" r:id="rId13"/>
    <p:sldId id="267" r:id="rId14"/>
    <p:sldId id="269" r:id="rId15"/>
    <p:sldId id="271" r:id="rId16"/>
    <p:sldId id="270" r:id="rId17"/>
    <p:sldId id="273" r:id="rId18"/>
    <p:sldId id="274" r:id="rId19"/>
    <p:sldId id="275" r:id="rId20"/>
    <p:sldId id="276" r:id="rId21"/>
    <p:sldId id="277" r:id="rId22"/>
    <p:sldId id="278" r:id="rId23"/>
    <p:sldId id="279" r:id="rId24"/>
    <p:sldId id="280" r:id="rId25"/>
    <p:sldId id="281"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66CCFF"/>
    <a:srgbClr val="CC0000"/>
    <a:srgbClr val="FFFF00"/>
    <a:srgbClr val="00FFCC"/>
    <a:srgbClr val="33CCFF"/>
    <a:srgbClr val="CC6600"/>
    <a:srgbClr val="333399"/>
    <a:srgbClr val="FF99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4660"/>
  </p:normalViewPr>
  <p:slideViewPr>
    <p:cSldViewPr snapToGrid="0">
      <p:cViewPr varScale="1">
        <p:scale>
          <a:sx n="59" d="100"/>
          <a:sy n="59" d="100"/>
        </p:scale>
        <p:origin x="17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42792-C568-47E9-8A04-3D2917B005B4}" type="datetimeFigureOut">
              <a:rPr lang="en-IN" smtClean="0"/>
              <a:t>2024-08-28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292FE-3F5B-4B24-8F2B-4E5DF8BB1C60}" type="slidenum">
              <a:rPr lang="en-IN" smtClean="0"/>
              <a:t>‹#›</a:t>
            </a:fld>
            <a:endParaRPr lang="en-IN"/>
          </a:p>
        </p:txBody>
      </p:sp>
    </p:spTree>
    <p:extLst>
      <p:ext uri="{BB962C8B-B14F-4D97-AF65-F5344CB8AC3E}">
        <p14:creationId xmlns:p14="http://schemas.microsoft.com/office/powerpoint/2010/main" val="35625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06292FE-3F5B-4B24-8F2B-4E5DF8BB1C60}" type="slidenum">
              <a:rPr lang="en-IN" smtClean="0"/>
              <a:t>21</a:t>
            </a:fld>
            <a:endParaRPr lang="en-IN"/>
          </a:p>
        </p:txBody>
      </p:sp>
    </p:spTree>
    <p:extLst>
      <p:ext uri="{BB962C8B-B14F-4D97-AF65-F5344CB8AC3E}">
        <p14:creationId xmlns:p14="http://schemas.microsoft.com/office/powerpoint/2010/main" val="108925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06292FE-3F5B-4B24-8F2B-4E5DF8BB1C60}" type="slidenum">
              <a:rPr lang="en-IN" smtClean="0"/>
              <a:t>22</a:t>
            </a:fld>
            <a:endParaRPr lang="en-IN"/>
          </a:p>
        </p:txBody>
      </p:sp>
    </p:spTree>
    <p:extLst>
      <p:ext uri="{BB962C8B-B14F-4D97-AF65-F5344CB8AC3E}">
        <p14:creationId xmlns:p14="http://schemas.microsoft.com/office/powerpoint/2010/main" val="404309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8B82-40A4-D2CF-F343-2A1EF6E51F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80B1951-B20F-CEDE-6AC4-8418E564B8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C5BDC09-66D1-93E3-F464-883EA8A0C4DC}"/>
              </a:ext>
            </a:extLst>
          </p:cNvPr>
          <p:cNvSpPr>
            <a:spLocks noGrp="1"/>
          </p:cNvSpPr>
          <p:nvPr>
            <p:ph type="dt" sz="half" idx="10"/>
          </p:nvPr>
        </p:nvSpPr>
        <p:spPr/>
        <p:txBody>
          <a:bodyPr/>
          <a:lstStyle/>
          <a:p>
            <a:fld id="{21027921-637C-492B-A148-334E586FF0E0}" type="datetimeFigureOut">
              <a:rPr lang="en-IN" smtClean="0"/>
              <a:pPr/>
              <a:t>2024-08-28</a:t>
            </a:fld>
            <a:endParaRPr lang="en-IN"/>
          </a:p>
        </p:txBody>
      </p:sp>
      <p:sp>
        <p:nvSpPr>
          <p:cNvPr id="5" name="Footer Placeholder 4">
            <a:extLst>
              <a:ext uri="{FF2B5EF4-FFF2-40B4-BE49-F238E27FC236}">
                <a16:creationId xmlns:a16="http://schemas.microsoft.com/office/drawing/2014/main" id="{8A3BC207-CC2D-87D8-7A2E-19F1B1CB187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3395C4-41D1-0997-792B-23B0A899CF39}"/>
              </a:ext>
            </a:extLst>
          </p:cNvPr>
          <p:cNvSpPr>
            <a:spLocks noGrp="1"/>
          </p:cNvSpPr>
          <p:nvPr>
            <p:ph type="sldNum" sz="quarter" idx="12"/>
          </p:nvPr>
        </p:nvSpPr>
        <p:spPr/>
        <p:txBody>
          <a:bodyPr/>
          <a:lstStyle/>
          <a:p>
            <a:fld id="{FE199856-F250-4723-9130-187628188862}" type="slidenum">
              <a:rPr lang="en-IN" smtClean="0"/>
              <a:pPr/>
              <a:t>‹#›</a:t>
            </a:fld>
            <a:endParaRPr lang="en-IN"/>
          </a:p>
        </p:txBody>
      </p:sp>
    </p:spTree>
    <p:extLst>
      <p:ext uri="{BB962C8B-B14F-4D97-AF65-F5344CB8AC3E}">
        <p14:creationId xmlns:p14="http://schemas.microsoft.com/office/powerpoint/2010/main" val="273720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14F7-AF37-9C58-0FB1-2488F4AE1E7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DFC6176-5852-7CBC-3B48-E70C0DA4E9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DA3F31-421A-FC12-B0FD-55A9B99066E2}"/>
              </a:ext>
            </a:extLst>
          </p:cNvPr>
          <p:cNvSpPr>
            <a:spLocks noGrp="1"/>
          </p:cNvSpPr>
          <p:nvPr>
            <p:ph type="dt" sz="half" idx="10"/>
          </p:nvPr>
        </p:nvSpPr>
        <p:spPr/>
        <p:txBody>
          <a:bodyPr/>
          <a:lstStyle/>
          <a:p>
            <a:fld id="{21027921-637C-492B-A148-334E586FF0E0}" type="datetimeFigureOut">
              <a:rPr lang="en-IN" smtClean="0"/>
              <a:pPr/>
              <a:t>2024-08-28</a:t>
            </a:fld>
            <a:endParaRPr lang="en-IN"/>
          </a:p>
        </p:txBody>
      </p:sp>
      <p:sp>
        <p:nvSpPr>
          <p:cNvPr id="5" name="Footer Placeholder 4">
            <a:extLst>
              <a:ext uri="{FF2B5EF4-FFF2-40B4-BE49-F238E27FC236}">
                <a16:creationId xmlns:a16="http://schemas.microsoft.com/office/drawing/2014/main" id="{3303BD00-851A-7EB9-4EA8-F6293EBABD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A28D66-FCBC-5DDD-1621-FF53C37C1EE1}"/>
              </a:ext>
            </a:extLst>
          </p:cNvPr>
          <p:cNvSpPr>
            <a:spLocks noGrp="1"/>
          </p:cNvSpPr>
          <p:nvPr>
            <p:ph type="sldNum" sz="quarter" idx="12"/>
          </p:nvPr>
        </p:nvSpPr>
        <p:spPr/>
        <p:txBody>
          <a:bodyPr/>
          <a:lstStyle/>
          <a:p>
            <a:fld id="{FE199856-F250-4723-9130-187628188862}" type="slidenum">
              <a:rPr lang="en-IN" smtClean="0"/>
              <a:pPr/>
              <a:t>‹#›</a:t>
            </a:fld>
            <a:endParaRPr lang="en-IN"/>
          </a:p>
        </p:txBody>
      </p:sp>
    </p:spTree>
    <p:extLst>
      <p:ext uri="{BB962C8B-B14F-4D97-AF65-F5344CB8AC3E}">
        <p14:creationId xmlns:p14="http://schemas.microsoft.com/office/powerpoint/2010/main" val="133569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788C04-830F-708A-E9B3-9F186E02E8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FF20E22-6302-0747-C1AF-060B26E0E5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2F3A97F-6530-7A5D-BEF4-5E3FFC5BDB9D}"/>
              </a:ext>
            </a:extLst>
          </p:cNvPr>
          <p:cNvSpPr>
            <a:spLocks noGrp="1"/>
          </p:cNvSpPr>
          <p:nvPr>
            <p:ph type="dt" sz="half" idx="10"/>
          </p:nvPr>
        </p:nvSpPr>
        <p:spPr/>
        <p:txBody>
          <a:bodyPr/>
          <a:lstStyle/>
          <a:p>
            <a:fld id="{21027921-637C-492B-A148-334E586FF0E0}" type="datetimeFigureOut">
              <a:rPr lang="en-IN" smtClean="0"/>
              <a:pPr/>
              <a:t>2024-08-28</a:t>
            </a:fld>
            <a:endParaRPr lang="en-IN"/>
          </a:p>
        </p:txBody>
      </p:sp>
      <p:sp>
        <p:nvSpPr>
          <p:cNvPr id="5" name="Footer Placeholder 4">
            <a:extLst>
              <a:ext uri="{FF2B5EF4-FFF2-40B4-BE49-F238E27FC236}">
                <a16:creationId xmlns:a16="http://schemas.microsoft.com/office/drawing/2014/main" id="{F05D6FFA-D7D7-3446-ACC0-448CBC68BE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58CFB8-C85F-CBB0-AE94-FA7A1C936978}"/>
              </a:ext>
            </a:extLst>
          </p:cNvPr>
          <p:cNvSpPr>
            <a:spLocks noGrp="1"/>
          </p:cNvSpPr>
          <p:nvPr>
            <p:ph type="sldNum" sz="quarter" idx="12"/>
          </p:nvPr>
        </p:nvSpPr>
        <p:spPr/>
        <p:txBody>
          <a:bodyPr/>
          <a:lstStyle/>
          <a:p>
            <a:fld id="{FE199856-F250-4723-9130-187628188862}" type="slidenum">
              <a:rPr lang="en-IN" smtClean="0"/>
              <a:pPr/>
              <a:t>‹#›</a:t>
            </a:fld>
            <a:endParaRPr lang="en-IN"/>
          </a:p>
        </p:txBody>
      </p:sp>
    </p:spTree>
    <p:extLst>
      <p:ext uri="{BB962C8B-B14F-4D97-AF65-F5344CB8AC3E}">
        <p14:creationId xmlns:p14="http://schemas.microsoft.com/office/powerpoint/2010/main" val="323119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4E70-3171-F0BF-6507-41752EFD2AB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9578585-D624-2EA3-8316-98AB3106C8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E5C60B4-655A-35EF-2327-19FB77B8DD7A}"/>
              </a:ext>
            </a:extLst>
          </p:cNvPr>
          <p:cNvSpPr>
            <a:spLocks noGrp="1"/>
          </p:cNvSpPr>
          <p:nvPr>
            <p:ph type="dt" sz="half" idx="10"/>
          </p:nvPr>
        </p:nvSpPr>
        <p:spPr/>
        <p:txBody>
          <a:bodyPr/>
          <a:lstStyle/>
          <a:p>
            <a:fld id="{21027921-637C-492B-A148-334E586FF0E0}" type="datetimeFigureOut">
              <a:rPr lang="en-IN" smtClean="0"/>
              <a:pPr/>
              <a:t>2024-08-28</a:t>
            </a:fld>
            <a:endParaRPr lang="en-IN"/>
          </a:p>
        </p:txBody>
      </p:sp>
      <p:sp>
        <p:nvSpPr>
          <p:cNvPr id="5" name="Footer Placeholder 4">
            <a:extLst>
              <a:ext uri="{FF2B5EF4-FFF2-40B4-BE49-F238E27FC236}">
                <a16:creationId xmlns:a16="http://schemas.microsoft.com/office/drawing/2014/main" id="{066D32B2-39EB-3C1A-79E2-C976995557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2F5198-8843-8887-D510-64D419AF975A}"/>
              </a:ext>
            </a:extLst>
          </p:cNvPr>
          <p:cNvSpPr>
            <a:spLocks noGrp="1"/>
          </p:cNvSpPr>
          <p:nvPr>
            <p:ph type="sldNum" sz="quarter" idx="12"/>
          </p:nvPr>
        </p:nvSpPr>
        <p:spPr/>
        <p:txBody>
          <a:bodyPr/>
          <a:lstStyle/>
          <a:p>
            <a:fld id="{FE199856-F250-4723-9130-187628188862}" type="slidenum">
              <a:rPr lang="en-IN" smtClean="0"/>
              <a:pPr/>
              <a:t>‹#›</a:t>
            </a:fld>
            <a:endParaRPr lang="en-IN"/>
          </a:p>
        </p:txBody>
      </p:sp>
    </p:spTree>
    <p:extLst>
      <p:ext uri="{BB962C8B-B14F-4D97-AF65-F5344CB8AC3E}">
        <p14:creationId xmlns:p14="http://schemas.microsoft.com/office/powerpoint/2010/main" val="55023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973A7-C1A9-8B2D-CE7B-BB92D7F28F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1531323-BDF2-1ED7-1389-85662D6AFE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0585CD-5A3F-319E-F7FE-4FF523C5F792}"/>
              </a:ext>
            </a:extLst>
          </p:cNvPr>
          <p:cNvSpPr>
            <a:spLocks noGrp="1"/>
          </p:cNvSpPr>
          <p:nvPr>
            <p:ph type="dt" sz="half" idx="10"/>
          </p:nvPr>
        </p:nvSpPr>
        <p:spPr/>
        <p:txBody>
          <a:bodyPr/>
          <a:lstStyle/>
          <a:p>
            <a:fld id="{21027921-637C-492B-A148-334E586FF0E0}" type="datetimeFigureOut">
              <a:rPr lang="en-IN" smtClean="0"/>
              <a:pPr/>
              <a:t>2024-08-28</a:t>
            </a:fld>
            <a:endParaRPr lang="en-IN"/>
          </a:p>
        </p:txBody>
      </p:sp>
      <p:sp>
        <p:nvSpPr>
          <p:cNvPr id="5" name="Footer Placeholder 4">
            <a:extLst>
              <a:ext uri="{FF2B5EF4-FFF2-40B4-BE49-F238E27FC236}">
                <a16:creationId xmlns:a16="http://schemas.microsoft.com/office/drawing/2014/main" id="{D4FBF55B-8C81-CCF9-3A44-966D6A24BC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6EA5565-F437-ED63-66E7-41889E559339}"/>
              </a:ext>
            </a:extLst>
          </p:cNvPr>
          <p:cNvSpPr>
            <a:spLocks noGrp="1"/>
          </p:cNvSpPr>
          <p:nvPr>
            <p:ph type="sldNum" sz="quarter" idx="12"/>
          </p:nvPr>
        </p:nvSpPr>
        <p:spPr/>
        <p:txBody>
          <a:bodyPr/>
          <a:lstStyle/>
          <a:p>
            <a:fld id="{FE199856-F250-4723-9130-187628188862}" type="slidenum">
              <a:rPr lang="en-IN" smtClean="0"/>
              <a:pPr/>
              <a:t>‹#›</a:t>
            </a:fld>
            <a:endParaRPr lang="en-IN"/>
          </a:p>
        </p:txBody>
      </p:sp>
    </p:spTree>
    <p:extLst>
      <p:ext uri="{BB962C8B-B14F-4D97-AF65-F5344CB8AC3E}">
        <p14:creationId xmlns:p14="http://schemas.microsoft.com/office/powerpoint/2010/main" val="74391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79C1-8B8B-7A25-C154-6B492AFF1A8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84980DB-6D8A-0158-7525-17D9C26169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C59E0BF-72E7-46DD-226F-537C886AAE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C69603C-E1CC-566D-54DE-94F12A1A090F}"/>
              </a:ext>
            </a:extLst>
          </p:cNvPr>
          <p:cNvSpPr>
            <a:spLocks noGrp="1"/>
          </p:cNvSpPr>
          <p:nvPr>
            <p:ph type="dt" sz="half" idx="10"/>
          </p:nvPr>
        </p:nvSpPr>
        <p:spPr/>
        <p:txBody>
          <a:bodyPr/>
          <a:lstStyle/>
          <a:p>
            <a:fld id="{21027921-637C-492B-A148-334E586FF0E0}" type="datetimeFigureOut">
              <a:rPr lang="en-IN" smtClean="0"/>
              <a:pPr/>
              <a:t>2024-08-28</a:t>
            </a:fld>
            <a:endParaRPr lang="en-IN"/>
          </a:p>
        </p:txBody>
      </p:sp>
      <p:sp>
        <p:nvSpPr>
          <p:cNvPr id="6" name="Footer Placeholder 5">
            <a:extLst>
              <a:ext uri="{FF2B5EF4-FFF2-40B4-BE49-F238E27FC236}">
                <a16:creationId xmlns:a16="http://schemas.microsoft.com/office/drawing/2014/main" id="{B2388D54-E3FC-8054-FBF4-388F1DED701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F5D4785-FD71-7A45-230E-7D22E28A9B9F}"/>
              </a:ext>
            </a:extLst>
          </p:cNvPr>
          <p:cNvSpPr>
            <a:spLocks noGrp="1"/>
          </p:cNvSpPr>
          <p:nvPr>
            <p:ph type="sldNum" sz="quarter" idx="12"/>
          </p:nvPr>
        </p:nvSpPr>
        <p:spPr/>
        <p:txBody>
          <a:bodyPr/>
          <a:lstStyle/>
          <a:p>
            <a:fld id="{FE199856-F250-4723-9130-187628188862}" type="slidenum">
              <a:rPr lang="en-IN" smtClean="0"/>
              <a:pPr/>
              <a:t>‹#›</a:t>
            </a:fld>
            <a:endParaRPr lang="en-IN"/>
          </a:p>
        </p:txBody>
      </p:sp>
    </p:spTree>
    <p:extLst>
      <p:ext uri="{BB962C8B-B14F-4D97-AF65-F5344CB8AC3E}">
        <p14:creationId xmlns:p14="http://schemas.microsoft.com/office/powerpoint/2010/main" val="138569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ADEF1-6A5C-BCFA-9AA8-5DC21E0D166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655723F-7B72-D2FD-213A-EA8167DB77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7A02BB-5CB8-35E2-3360-710AA438BD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595DFF6-E781-B9ED-1CB9-11CE236A37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AF3A4F-E001-29A2-8AEB-6C891AA2E6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2EADF14-23F7-4EF2-9A16-5955FF855FD1}"/>
              </a:ext>
            </a:extLst>
          </p:cNvPr>
          <p:cNvSpPr>
            <a:spLocks noGrp="1"/>
          </p:cNvSpPr>
          <p:nvPr>
            <p:ph type="dt" sz="half" idx="10"/>
          </p:nvPr>
        </p:nvSpPr>
        <p:spPr/>
        <p:txBody>
          <a:bodyPr/>
          <a:lstStyle/>
          <a:p>
            <a:fld id="{21027921-637C-492B-A148-334E586FF0E0}" type="datetimeFigureOut">
              <a:rPr lang="en-IN" smtClean="0"/>
              <a:pPr/>
              <a:t>2024-08-28</a:t>
            </a:fld>
            <a:endParaRPr lang="en-IN"/>
          </a:p>
        </p:txBody>
      </p:sp>
      <p:sp>
        <p:nvSpPr>
          <p:cNvPr id="8" name="Footer Placeholder 7">
            <a:extLst>
              <a:ext uri="{FF2B5EF4-FFF2-40B4-BE49-F238E27FC236}">
                <a16:creationId xmlns:a16="http://schemas.microsoft.com/office/drawing/2014/main" id="{C2C57E3E-5B26-5636-2713-8992AFC3C9B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EA34199-3AC2-65C4-F1AD-C43A318E8C50}"/>
              </a:ext>
            </a:extLst>
          </p:cNvPr>
          <p:cNvSpPr>
            <a:spLocks noGrp="1"/>
          </p:cNvSpPr>
          <p:nvPr>
            <p:ph type="sldNum" sz="quarter" idx="12"/>
          </p:nvPr>
        </p:nvSpPr>
        <p:spPr/>
        <p:txBody>
          <a:bodyPr/>
          <a:lstStyle/>
          <a:p>
            <a:fld id="{FE199856-F250-4723-9130-187628188862}" type="slidenum">
              <a:rPr lang="en-IN" smtClean="0"/>
              <a:pPr/>
              <a:t>‹#›</a:t>
            </a:fld>
            <a:endParaRPr lang="en-IN"/>
          </a:p>
        </p:txBody>
      </p:sp>
    </p:spTree>
    <p:extLst>
      <p:ext uri="{BB962C8B-B14F-4D97-AF65-F5344CB8AC3E}">
        <p14:creationId xmlns:p14="http://schemas.microsoft.com/office/powerpoint/2010/main" val="408369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7B53-87AA-3B1F-AB9B-16ADB9BD4A5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3E17915-5373-78B1-F453-A1D1BB4182DF}"/>
              </a:ext>
            </a:extLst>
          </p:cNvPr>
          <p:cNvSpPr>
            <a:spLocks noGrp="1"/>
          </p:cNvSpPr>
          <p:nvPr>
            <p:ph type="dt" sz="half" idx="10"/>
          </p:nvPr>
        </p:nvSpPr>
        <p:spPr/>
        <p:txBody>
          <a:bodyPr/>
          <a:lstStyle/>
          <a:p>
            <a:fld id="{21027921-637C-492B-A148-334E586FF0E0}" type="datetimeFigureOut">
              <a:rPr lang="en-IN" smtClean="0"/>
              <a:pPr/>
              <a:t>2024-08-28</a:t>
            </a:fld>
            <a:endParaRPr lang="en-IN"/>
          </a:p>
        </p:txBody>
      </p:sp>
      <p:sp>
        <p:nvSpPr>
          <p:cNvPr id="4" name="Footer Placeholder 3">
            <a:extLst>
              <a:ext uri="{FF2B5EF4-FFF2-40B4-BE49-F238E27FC236}">
                <a16:creationId xmlns:a16="http://schemas.microsoft.com/office/drawing/2014/main" id="{450BC1A4-A736-3802-462E-D464833DF0B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703AED9-7FB8-DE79-B35A-10B4C13CE821}"/>
              </a:ext>
            </a:extLst>
          </p:cNvPr>
          <p:cNvSpPr>
            <a:spLocks noGrp="1"/>
          </p:cNvSpPr>
          <p:nvPr>
            <p:ph type="sldNum" sz="quarter" idx="12"/>
          </p:nvPr>
        </p:nvSpPr>
        <p:spPr/>
        <p:txBody>
          <a:bodyPr/>
          <a:lstStyle/>
          <a:p>
            <a:fld id="{FE199856-F250-4723-9130-187628188862}" type="slidenum">
              <a:rPr lang="en-IN" smtClean="0"/>
              <a:pPr/>
              <a:t>‹#›</a:t>
            </a:fld>
            <a:endParaRPr lang="en-IN"/>
          </a:p>
        </p:txBody>
      </p:sp>
    </p:spTree>
    <p:extLst>
      <p:ext uri="{BB962C8B-B14F-4D97-AF65-F5344CB8AC3E}">
        <p14:creationId xmlns:p14="http://schemas.microsoft.com/office/powerpoint/2010/main" val="19796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84B6C2-2B94-C8C0-03F3-9728674A5460}"/>
              </a:ext>
            </a:extLst>
          </p:cNvPr>
          <p:cNvSpPr>
            <a:spLocks noGrp="1"/>
          </p:cNvSpPr>
          <p:nvPr>
            <p:ph type="dt" sz="half" idx="10"/>
          </p:nvPr>
        </p:nvSpPr>
        <p:spPr/>
        <p:txBody>
          <a:bodyPr/>
          <a:lstStyle/>
          <a:p>
            <a:fld id="{21027921-637C-492B-A148-334E586FF0E0}" type="datetimeFigureOut">
              <a:rPr lang="en-IN" smtClean="0"/>
              <a:pPr/>
              <a:t>2024-08-28</a:t>
            </a:fld>
            <a:endParaRPr lang="en-IN"/>
          </a:p>
        </p:txBody>
      </p:sp>
      <p:sp>
        <p:nvSpPr>
          <p:cNvPr id="3" name="Footer Placeholder 2">
            <a:extLst>
              <a:ext uri="{FF2B5EF4-FFF2-40B4-BE49-F238E27FC236}">
                <a16:creationId xmlns:a16="http://schemas.microsoft.com/office/drawing/2014/main" id="{77AF663C-DC05-6D3E-7469-176EB3F2782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2962012-E0E4-BA04-F0CE-F91CEEC8A041}"/>
              </a:ext>
            </a:extLst>
          </p:cNvPr>
          <p:cNvSpPr>
            <a:spLocks noGrp="1"/>
          </p:cNvSpPr>
          <p:nvPr>
            <p:ph type="sldNum" sz="quarter" idx="12"/>
          </p:nvPr>
        </p:nvSpPr>
        <p:spPr/>
        <p:txBody>
          <a:bodyPr/>
          <a:lstStyle/>
          <a:p>
            <a:fld id="{FE199856-F250-4723-9130-187628188862}" type="slidenum">
              <a:rPr lang="en-IN" smtClean="0"/>
              <a:pPr/>
              <a:t>‹#›</a:t>
            </a:fld>
            <a:endParaRPr lang="en-IN"/>
          </a:p>
        </p:txBody>
      </p:sp>
    </p:spTree>
    <p:extLst>
      <p:ext uri="{BB962C8B-B14F-4D97-AF65-F5344CB8AC3E}">
        <p14:creationId xmlns:p14="http://schemas.microsoft.com/office/powerpoint/2010/main" val="237870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46D1A-6F22-B074-497E-E8E819636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6455A85-D62F-7821-9A6D-FE0352E6F7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8334AD9-B802-FAD5-38F0-AD32EA207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0D6B2-EB34-F4ED-12B3-3D3455FC43C8}"/>
              </a:ext>
            </a:extLst>
          </p:cNvPr>
          <p:cNvSpPr>
            <a:spLocks noGrp="1"/>
          </p:cNvSpPr>
          <p:nvPr>
            <p:ph type="dt" sz="half" idx="10"/>
          </p:nvPr>
        </p:nvSpPr>
        <p:spPr/>
        <p:txBody>
          <a:bodyPr/>
          <a:lstStyle/>
          <a:p>
            <a:fld id="{21027921-637C-492B-A148-334E586FF0E0}" type="datetimeFigureOut">
              <a:rPr lang="en-IN" smtClean="0"/>
              <a:pPr/>
              <a:t>2024-08-28</a:t>
            </a:fld>
            <a:endParaRPr lang="en-IN"/>
          </a:p>
        </p:txBody>
      </p:sp>
      <p:sp>
        <p:nvSpPr>
          <p:cNvPr id="6" name="Footer Placeholder 5">
            <a:extLst>
              <a:ext uri="{FF2B5EF4-FFF2-40B4-BE49-F238E27FC236}">
                <a16:creationId xmlns:a16="http://schemas.microsoft.com/office/drawing/2014/main" id="{74EFB2F8-F3D7-A5BE-607B-784A0F9B212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AFB68CF-3092-3B89-78AA-351BB9A80142}"/>
              </a:ext>
            </a:extLst>
          </p:cNvPr>
          <p:cNvSpPr>
            <a:spLocks noGrp="1"/>
          </p:cNvSpPr>
          <p:nvPr>
            <p:ph type="sldNum" sz="quarter" idx="12"/>
          </p:nvPr>
        </p:nvSpPr>
        <p:spPr/>
        <p:txBody>
          <a:bodyPr/>
          <a:lstStyle/>
          <a:p>
            <a:fld id="{FE199856-F250-4723-9130-187628188862}" type="slidenum">
              <a:rPr lang="en-IN" smtClean="0"/>
              <a:pPr/>
              <a:t>‹#›</a:t>
            </a:fld>
            <a:endParaRPr lang="en-IN"/>
          </a:p>
        </p:txBody>
      </p:sp>
    </p:spTree>
    <p:extLst>
      <p:ext uri="{BB962C8B-B14F-4D97-AF65-F5344CB8AC3E}">
        <p14:creationId xmlns:p14="http://schemas.microsoft.com/office/powerpoint/2010/main" val="101437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85FD-7BCE-5910-3FC7-CB6A2A8D9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1CCFC00-13B8-1EAE-49C3-CDD59A2B6C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F2E6B92-CAC2-EBFE-B3CA-505119F58D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3E716-FA9E-8F8B-4A2F-72E4ED40AAF9}"/>
              </a:ext>
            </a:extLst>
          </p:cNvPr>
          <p:cNvSpPr>
            <a:spLocks noGrp="1"/>
          </p:cNvSpPr>
          <p:nvPr>
            <p:ph type="dt" sz="half" idx="10"/>
          </p:nvPr>
        </p:nvSpPr>
        <p:spPr/>
        <p:txBody>
          <a:bodyPr/>
          <a:lstStyle/>
          <a:p>
            <a:fld id="{21027921-637C-492B-A148-334E586FF0E0}" type="datetimeFigureOut">
              <a:rPr lang="en-IN" smtClean="0"/>
              <a:pPr/>
              <a:t>2024-08-28</a:t>
            </a:fld>
            <a:endParaRPr lang="en-IN"/>
          </a:p>
        </p:txBody>
      </p:sp>
      <p:sp>
        <p:nvSpPr>
          <p:cNvPr id="6" name="Footer Placeholder 5">
            <a:extLst>
              <a:ext uri="{FF2B5EF4-FFF2-40B4-BE49-F238E27FC236}">
                <a16:creationId xmlns:a16="http://schemas.microsoft.com/office/drawing/2014/main" id="{F6C361F4-4C25-07D9-C3D1-E8C19FA1C9F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FCF272A-43EA-2923-77B6-131F352899BC}"/>
              </a:ext>
            </a:extLst>
          </p:cNvPr>
          <p:cNvSpPr>
            <a:spLocks noGrp="1"/>
          </p:cNvSpPr>
          <p:nvPr>
            <p:ph type="sldNum" sz="quarter" idx="12"/>
          </p:nvPr>
        </p:nvSpPr>
        <p:spPr/>
        <p:txBody>
          <a:bodyPr/>
          <a:lstStyle/>
          <a:p>
            <a:fld id="{FE199856-F250-4723-9130-187628188862}" type="slidenum">
              <a:rPr lang="en-IN" smtClean="0"/>
              <a:pPr/>
              <a:t>‹#›</a:t>
            </a:fld>
            <a:endParaRPr lang="en-IN"/>
          </a:p>
        </p:txBody>
      </p:sp>
    </p:spTree>
    <p:extLst>
      <p:ext uri="{BB962C8B-B14F-4D97-AF65-F5344CB8AC3E}">
        <p14:creationId xmlns:p14="http://schemas.microsoft.com/office/powerpoint/2010/main" val="267686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15145-6EFF-CFDD-959B-FC06DA892D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656650-F4AC-E80C-40D8-5D88AB1C18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A1FAE1D-C978-5365-57FF-9CFF72805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27921-637C-492B-A148-334E586FF0E0}" type="datetimeFigureOut">
              <a:rPr lang="en-IN" smtClean="0"/>
              <a:pPr/>
              <a:t>2024-08-28</a:t>
            </a:fld>
            <a:endParaRPr lang="en-IN"/>
          </a:p>
        </p:txBody>
      </p:sp>
      <p:sp>
        <p:nvSpPr>
          <p:cNvPr id="5" name="Footer Placeholder 4">
            <a:extLst>
              <a:ext uri="{FF2B5EF4-FFF2-40B4-BE49-F238E27FC236}">
                <a16:creationId xmlns:a16="http://schemas.microsoft.com/office/drawing/2014/main" id="{3A42F539-8C05-A2F6-2284-4F588E5266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866BFE8-1107-BEC5-D48F-350999DD8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9856-F250-4723-9130-187628188862}" type="slidenum">
              <a:rPr lang="en-IN" smtClean="0"/>
              <a:pPr/>
              <a:t>‹#›</a:t>
            </a:fld>
            <a:endParaRPr lang="en-IN"/>
          </a:p>
        </p:txBody>
      </p:sp>
    </p:spTree>
    <p:extLst>
      <p:ext uri="{BB962C8B-B14F-4D97-AF65-F5344CB8AC3E}">
        <p14:creationId xmlns:p14="http://schemas.microsoft.com/office/powerpoint/2010/main" val="2817244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25B25DC-9F89-8D5F-9884-6B5427BA2465}"/>
              </a:ext>
            </a:extLst>
          </p:cNvPr>
          <p:cNvSpPr/>
          <p:nvPr/>
        </p:nvSpPr>
        <p:spPr>
          <a:xfrm>
            <a:off x="609601" y="2090058"/>
            <a:ext cx="4920342" cy="4463142"/>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CCF418EA-15EE-5E49-71AA-5ECBA325B474}"/>
              </a:ext>
            </a:extLst>
          </p:cNvPr>
          <p:cNvSpPr txBox="1"/>
          <p:nvPr/>
        </p:nvSpPr>
        <p:spPr>
          <a:xfrm>
            <a:off x="1295400" y="272142"/>
            <a:ext cx="10025743" cy="830997"/>
          </a:xfrm>
          <a:prstGeom prst="rect">
            <a:avLst/>
          </a:prstGeom>
          <a:noFill/>
        </p:spPr>
        <p:txBody>
          <a:bodyPr wrap="square" rtlCol="0">
            <a:spAutoFit/>
          </a:bodyPr>
          <a:lstStyle/>
          <a:p>
            <a:pPr algn="ctr"/>
            <a:r>
              <a:rPr lang="en-IN" sz="4800" b="1" dirty="0">
                <a:solidFill>
                  <a:schemeClr val="accent5"/>
                </a:solidFill>
                <a:latin typeface="Calisto MT" panose="02040603050505030304" pitchFamily="18" charset="0"/>
              </a:rPr>
              <a:t>R</a:t>
            </a:r>
            <a:r>
              <a:rPr lang="en-IN" sz="4800" b="1" dirty="0">
                <a:solidFill>
                  <a:schemeClr val="accent2"/>
                </a:solidFill>
                <a:latin typeface="Calisto MT" panose="02040603050505030304" pitchFamily="18" charset="0"/>
              </a:rPr>
              <a:t>o</a:t>
            </a:r>
            <a:r>
              <a:rPr lang="en-IN" sz="4800" b="1" dirty="0">
                <a:solidFill>
                  <a:schemeClr val="accent6">
                    <a:lumMod val="75000"/>
                  </a:schemeClr>
                </a:solidFill>
                <a:latin typeface="Calisto MT" panose="02040603050505030304" pitchFamily="18" charset="0"/>
              </a:rPr>
              <a:t>l</a:t>
            </a:r>
            <a:r>
              <a:rPr lang="en-IN" sz="4800" b="1" dirty="0">
                <a:solidFill>
                  <a:srgbClr val="00B0F0"/>
                </a:solidFill>
                <a:latin typeface="Calisto MT" panose="02040603050505030304" pitchFamily="18" charset="0"/>
              </a:rPr>
              <a:t>e</a:t>
            </a:r>
            <a:r>
              <a:rPr lang="en-IN" sz="4800" b="1" dirty="0">
                <a:latin typeface="Calisto MT" panose="02040603050505030304" pitchFamily="18" charset="0"/>
              </a:rPr>
              <a:t> </a:t>
            </a:r>
            <a:r>
              <a:rPr lang="en-IN" sz="4800" b="1" dirty="0">
                <a:solidFill>
                  <a:srgbClr val="FF0000"/>
                </a:solidFill>
                <a:latin typeface="Calisto MT" panose="02040603050505030304" pitchFamily="18" charset="0"/>
              </a:rPr>
              <a:t>o</a:t>
            </a:r>
            <a:r>
              <a:rPr lang="en-IN" sz="4800" b="1" dirty="0">
                <a:solidFill>
                  <a:srgbClr val="002060"/>
                </a:solidFill>
                <a:latin typeface="Calisto MT" panose="02040603050505030304" pitchFamily="18" charset="0"/>
              </a:rPr>
              <a:t>f</a:t>
            </a:r>
            <a:r>
              <a:rPr lang="en-IN" sz="4800" b="1" dirty="0">
                <a:latin typeface="Calisto MT" panose="02040603050505030304" pitchFamily="18" charset="0"/>
              </a:rPr>
              <a:t> a </a:t>
            </a:r>
            <a:r>
              <a:rPr lang="en-IN" sz="4800" b="1" dirty="0">
                <a:solidFill>
                  <a:srgbClr val="00B0F0"/>
                </a:solidFill>
                <a:latin typeface="Calisto MT" panose="02040603050505030304" pitchFamily="18" charset="0"/>
              </a:rPr>
              <a:t>C</a:t>
            </a:r>
            <a:r>
              <a:rPr lang="en-IN" sz="4800" b="1" dirty="0">
                <a:solidFill>
                  <a:srgbClr val="FFC000"/>
                </a:solidFill>
                <a:latin typeface="Calisto MT" panose="02040603050505030304" pitchFamily="18" charset="0"/>
              </a:rPr>
              <a:t>o</a:t>
            </a:r>
            <a:r>
              <a:rPr lang="en-IN" sz="4800" b="1" dirty="0">
                <a:solidFill>
                  <a:srgbClr val="FF99CC"/>
                </a:solidFill>
                <a:latin typeface="Calisto MT" panose="02040603050505030304" pitchFamily="18" charset="0"/>
              </a:rPr>
              <a:t>m</a:t>
            </a:r>
            <a:r>
              <a:rPr lang="en-IN" sz="4800" b="1" dirty="0">
                <a:solidFill>
                  <a:srgbClr val="66FF33"/>
                </a:solidFill>
                <a:latin typeface="Calisto MT" panose="02040603050505030304" pitchFamily="18" charset="0"/>
              </a:rPr>
              <a:t>m</a:t>
            </a:r>
            <a:r>
              <a:rPr lang="en-IN" sz="4800" b="1" dirty="0">
                <a:solidFill>
                  <a:srgbClr val="FF9933"/>
                </a:solidFill>
                <a:latin typeface="Calisto MT" panose="02040603050505030304" pitchFamily="18" charset="0"/>
              </a:rPr>
              <a:t>u</a:t>
            </a:r>
            <a:r>
              <a:rPr lang="en-IN" sz="4800" b="1" dirty="0">
                <a:solidFill>
                  <a:schemeClr val="accent6">
                    <a:lumMod val="60000"/>
                    <a:lumOff val="40000"/>
                  </a:schemeClr>
                </a:solidFill>
                <a:latin typeface="Calisto MT" panose="02040603050505030304" pitchFamily="18" charset="0"/>
              </a:rPr>
              <a:t>n</a:t>
            </a:r>
            <a:r>
              <a:rPr lang="en-IN" sz="4800" b="1" dirty="0">
                <a:solidFill>
                  <a:srgbClr val="333399"/>
                </a:solidFill>
                <a:latin typeface="Calisto MT" panose="02040603050505030304" pitchFamily="18" charset="0"/>
              </a:rPr>
              <a:t>i</a:t>
            </a:r>
            <a:r>
              <a:rPr lang="en-IN" sz="4800" b="1" dirty="0">
                <a:solidFill>
                  <a:srgbClr val="CC6600"/>
                </a:solidFill>
                <a:latin typeface="Calisto MT" panose="02040603050505030304" pitchFamily="18" charset="0"/>
              </a:rPr>
              <a:t>t</a:t>
            </a:r>
            <a:r>
              <a:rPr lang="en-IN" sz="4800" b="1" dirty="0">
                <a:solidFill>
                  <a:srgbClr val="7030A0"/>
                </a:solidFill>
                <a:latin typeface="Calisto MT" panose="02040603050505030304" pitchFamily="18" charset="0"/>
              </a:rPr>
              <a:t>y</a:t>
            </a:r>
            <a:r>
              <a:rPr lang="en-IN" sz="4800" b="1" dirty="0">
                <a:latin typeface="Calisto MT" panose="02040603050505030304" pitchFamily="18" charset="0"/>
              </a:rPr>
              <a:t> </a:t>
            </a:r>
            <a:r>
              <a:rPr lang="en-IN" sz="4800" b="1" dirty="0">
                <a:solidFill>
                  <a:srgbClr val="00FFCC"/>
                </a:solidFill>
                <a:latin typeface="Calisto MT" panose="02040603050505030304" pitchFamily="18" charset="0"/>
              </a:rPr>
              <a:t>P</a:t>
            </a:r>
            <a:r>
              <a:rPr lang="en-IN" sz="4800" b="1" dirty="0">
                <a:solidFill>
                  <a:srgbClr val="CC0000"/>
                </a:solidFill>
                <a:latin typeface="Calisto MT" panose="02040603050505030304" pitchFamily="18" charset="0"/>
              </a:rPr>
              <a:t>h</a:t>
            </a:r>
            <a:r>
              <a:rPr lang="en-IN" sz="4800" b="1" dirty="0">
                <a:solidFill>
                  <a:srgbClr val="33CCFF"/>
                </a:solidFill>
                <a:latin typeface="Calisto MT" panose="02040603050505030304" pitchFamily="18" charset="0"/>
              </a:rPr>
              <a:t>a</a:t>
            </a:r>
            <a:r>
              <a:rPr lang="en-IN" sz="4800" b="1" dirty="0">
                <a:solidFill>
                  <a:schemeClr val="accent4"/>
                </a:solidFill>
                <a:latin typeface="Calisto MT" panose="02040603050505030304" pitchFamily="18" charset="0"/>
              </a:rPr>
              <a:t>r</a:t>
            </a:r>
            <a:r>
              <a:rPr lang="en-IN" sz="4800" b="1" dirty="0">
                <a:solidFill>
                  <a:srgbClr val="002060"/>
                </a:solidFill>
                <a:latin typeface="Calisto MT" panose="02040603050505030304" pitchFamily="18" charset="0"/>
              </a:rPr>
              <a:t>m</a:t>
            </a:r>
            <a:r>
              <a:rPr lang="en-IN" sz="4800" b="1" dirty="0">
                <a:solidFill>
                  <a:srgbClr val="66CCFF"/>
                </a:solidFill>
                <a:latin typeface="Calisto MT" panose="02040603050505030304" pitchFamily="18" charset="0"/>
              </a:rPr>
              <a:t>a</a:t>
            </a:r>
            <a:r>
              <a:rPr lang="en-IN" sz="4800" b="1" dirty="0">
                <a:solidFill>
                  <a:srgbClr val="92D050"/>
                </a:solidFill>
                <a:latin typeface="Calisto MT" panose="02040603050505030304" pitchFamily="18" charset="0"/>
              </a:rPr>
              <a:t>c</a:t>
            </a:r>
            <a:r>
              <a:rPr lang="en-IN" sz="4800" b="1" dirty="0">
                <a:solidFill>
                  <a:srgbClr val="CC6600"/>
                </a:solidFill>
                <a:latin typeface="Calisto MT" panose="02040603050505030304" pitchFamily="18" charset="0"/>
              </a:rPr>
              <a:t>i</a:t>
            </a:r>
            <a:r>
              <a:rPr lang="en-IN" sz="4800" b="1" dirty="0">
                <a:solidFill>
                  <a:srgbClr val="7030A0"/>
                </a:solidFill>
                <a:latin typeface="Calisto MT" panose="02040603050505030304" pitchFamily="18" charset="0"/>
              </a:rPr>
              <a:t>s</a:t>
            </a:r>
            <a:r>
              <a:rPr lang="en-IN" sz="4800" b="1" dirty="0">
                <a:latin typeface="Calisto MT" panose="02040603050505030304" pitchFamily="18" charset="0"/>
              </a:rPr>
              <a:t>t</a:t>
            </a:r>
          </a:p>
        </p:txBody>
      </p:sp>
      <p:sp>
        <p:nvSpPr>
          <p:cNvPr id="8" name="Oval 7">
            <a:extLst>
              <a:ext uri="{FF2B5EF4-FFF2-40B4-BE49-F238E27FC236}">
                <a16:creationId xmlns:a16="http://schemas.microsoft.com/office/drawing/2014/main" id="{95E12662-C85A-A90D-281B-E3044D58FE96}"/>
              </a:ext>
            </a:extLst>
          </p:cNvPr>
          <p:cNvSpPr/>
          <p:nvPr/>
        </p:nvSpPr>
        <p:spPr>
          <a:xfrm>
            <a:off x="5856514" y="2171701"/>
            <a:ext cx="5464630" cy="44141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accent2">
                    <a:lumMod val="75000"/>
                  </a:schemeClr>
                </a:solidFill>
                <a:latin typeface="Algerian" panose="04020705040A02060702" pitchFamily="82" charset="0"/>
              </a:rPr>
              <a:t>Presented By:</a:t>
            </a:r>
          </a:p>
          <a:p>
            <a:pPr algn="ctr"/>
            <a:r>
              <a:rPr lang="en-IN" sz="2800" b="1" dirty="0">
                <a:solidFill>
                  <a:schemeClr val="accent2">
                    <a:lumMod val="75000"/>
                  </a:schemeClr>
                </a:solidFill>
                <a:latin typeface="Algerian" panose="04020705040A02060702" pitchFamily="82" charset="0"/>
              </a:rPr>
              <a:t>Miss </a:t>
            </a:r>
            <a:r>
              <a:rPr lang="en-IN" sz="2800" b="1" dirty="0" err="1">
                <a:solidFill>
                  <a:schemeClr val="accent2">
                    <a:lumMod val="75000"/>
                  </a:schemeClr>
                </a:solidFill>
                <a:latin typeface="Algerian" panose="04020705040A02060702" pitchFamily="82" charset="0"/>
              </a:rPr>
              <a:t>Diptimayee</a:t>
            </a:r>
            <a:r>
              <a:rPr lang="en-IN" sz="2800" b="1" dirty="0">
                <a:solidFill>
                  <a:schemeClr val="accent2">
                    <a:lumMod val="75000"/>
                  </a:schemeClr>
                </a:solidFill>
                <a:latin typeface="Algerian" panose="04020705040A02060702" pitchFamily="82" charset="0"/>
              </a:rPr>
              <a:t> Jena</a:t>
            </a:r>
          </a:p>
          <a:p>
            <a:pPr algn="ctr"/>
            <a:r>
              <a:rPr lang="en-IN" sz="2800" b="1" dirty="0">
                <a:solidFill>
                  <a:schemeClr val="accent2">
                    <a:lumMod val="75000"/>
                  </a:schemeClr>
                </a:solidFill>
                <a:latin typeface="Algerian" panose="04020705040A02060702" pitchFamily="82" charset="0"/>
              </a:rPr>
              <a:t>Assistant Professor</a:t>
            </a:r>
          </a:p>
          <a:p>
            <a:pPr algn="ctr"/>
            <a:endParaRPr lang="en-IN" sz="2800" b="1" dirty="0">
              <a:solidFill>
                <a:schemeClr val="accent2">
                  <a:lumMod val="75000"/>
                </a:schemeClr>
              </a:solidFill>
              <a:latin typeface="Algerian" panose="04020705040A02060702" pitchFamily="82" charset="0"/>
            </a:endParaRPr>
          </a:p>
        </p:txBody>
      </p:sp>
    </p:spTree>
    <p:extLst>
      <p:ext uri="{BB962C8B-B14F-4D97-AF65-F5344CB8AC3E}">
        <p14:creationId xmlns:p14="http://schemas.microsoft.com/office/powerpoint/2010/main" val="13693669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E71C56-63DB-C62B-8B11-B5E420108838}"/>
              </a:ext>
            </a:extLst>
          </p:cNvPr>
          <p:cNvSpPr>
            <a:spLocks noGrp="1"/>
          </p:cNvSpPr>
          <p:nvPr>
            <p:ph idx="1"/>
          </p:nvPr>
        </p:nvSpPr>
        <p:spPr>
          <a:xfrm>
            <a:off x="838200" y="195942"/>
            <a:ext cx="10515600" cy="6281057"/>
          </a:xfrm>
        </p:spPr>
        <p:txBody>
          <a:bodyPr>
            <a:normAutofit lnSpcReduction="10000"/>
          </a:bodyPr>
          <a:lstStyle/>
          <a:p>
            <a:pPr algn="just">
              <a:lnSpc>
                <a:spcPct val="200000"/>
              </a:lnSpc>
            </a:pPr>
            <a:r>
              <a:rPr lang="en-IN" dirty="0">
                <a:latin typeface="Times New Roman" panose="02020603050405020304" pitchFamily="18" charset="0"/>
                <a:cs typeface="Times New Roman" panose="02020603050405020304" pitchFamily="18" charset="0"/>
              </a:rPr>
              <a:t>Majority of patients may not have proper idea regarding correct use of their drugs.</a:t>
            </a:r>
          </a:p>
          <a:p>
            <a:pPr algn="just">
              <a:lnSpc>
                <a:spcPct val="200000"/>
              </a:lnSpc>
            </a:pPr>
            <a:r>
              <a:rPr lang="en-IN" dirty="0">
                <a:latin typeface="Times New Roman" panose="02020603050405020304" pitchFamily="18" charset="0"/>
                <a:cs typeface="Times New Roman" panose="02020603050405020304" pitchFamily="18" charset="0"/>
              </a:rPr>
              <a:t>Due to busy schedules and over load, often prescribers give only brief information.</a:t>
            </a:r>
          </a:p>
          <a:p>
            <a:pPr algn="just">
              <a:lnSpc>
                <a:spcPct val="200000"/>
              </a:lnSpc>
            </a:pPr>
            <a:r>
              <a:rPr lang="en-IN" dirty="0">
                <a:latin typeface="Times New Roman" panose="02020603050405020304" pitchFamily="18" charset="0"/>
                <a:cs typeface="Times New Roman" panose="02020603050405020304" pitchFamily="18" charset="0"/>
              </a:rPr>
              <a:t>Research studies have supported the positive influence of counselling in disease management and improved medication adherence.</a:t>
            </a:r>
          </a:p>
          <a:p>
            <a:pPr algn="just">
              <a:lnSpc>
                <a:spcPct val="200000"/>
              </a:lnSpc>
            </a:pPr>
            <a:r>
              <a:rPr lang="en-IN" dirty="0">
                <a:latin typeface="Times New Roman" panose="02020603050405020304" pitchFamily="18" charset="0"/>
                <a:cs typeface="Times New Roman" panose="02020603050405020304" pitchFamily="18" charset="0"/>
              </a:rPr>
              <a:t>Thus improve the therapeutic outcome and quality of life.</a:t>
            </a:r>
          </a:p>
        </p:txBody>
      </p:sp>
    </p:spTree>
    <p:extLst>
      <p:ext uri="{BB962C8B-B14F-4D97-AF65-F5344CB8AC3E}">
        <p14:creationId xmlns:p14="http://schemas.microsoft.com/office/powerpoint/2010/main" val="337338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430940-D966-4F72-D4DB-C797E9910991}"/>
              </a:ext>
            </a:extLst>
          </p:cNvPr>
          <p:cNvSpPr txBox="1"/>
          <p:nvPr/>
        </p:nvSpPr>
        <p:spPr>
          <a:xfrm>
            <a:off x="402771" y="130629"/>
            <a:ext cx="9851572" cy="830997"/>
          </a:xfrm>
          <a:prstGeom prst="rect">
            <a:avLst/>
          </a:prstGeom>
          <a:noFill/>
        </p:spPr>
        <p:txBody>
          <a:bodyPr wrap="square" rtlCol="0">
            <a:spAutoFit/>
          </a:bodyPr>
          <a:lstStyle/>
          <a:p>
            <a:r>
              <a:rPr lang="en-IN" sz="4800" b="1" dirty="0">
                <a:solidFill>
                  <a:srgbClr val="FF0000"/>
                </a:solidFill>
                <a:latin typeface="Times New Roman" panose="02020603050405020304" pitchFamily="18" charset="0"/>
                <a:cs typeface="Times New Roman" panose="02020603050405020304" pitchFamily="18" charset="0"/>
              </a:rPr>
              <a:t>Drug Information Services:</a:t>
            </a:r>
          </a:p>
        </p:txBody>
      </p:sp>
      <p:sp>
        <p:nvSpPr>
          <p:cNvPr id="5" name="TextBox 4">
            <a:extLst>
              <a:ext uri="{FF2B5EF4-FFF2-40B4-BE49-F238E27FC236}">
                <a16:creationId xmlns:a16="http://schemas.microsoft.com/office/drawing/2014/main" id="{79FD5311-A7BE-B27F-781C-977DCDECC9B4}"/>
              </a:ext>
            </a:extLst>
          </p:cNvPr>
          <p:cNvSpPr txBox="1"/>
          <p:nvPr/>
        </p:nvSpPr>
        <p:spPr>
          <a:xfrm>
            <a:off x="315684" y="961626"/>
            <a:ext cx="11647715" cy="1323439"/>
          </a:xfrm>
          <a:prstGeom prst="rect">
            <a:avLst/>
          </a:prstGeom>
          <a:noFill/>
        </p:spPr>
        <p:txBody>
          <a:bodyPr wrap="square" rtlCol="0">
            <a:spAutoFit/>
          </a:bodyPr>
          <a:lstStyle/>
          <a:p>
            <a:pPr marL="342900" indent="-342900" algn="just">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It is defined as, the systemic approach of reviewing various sources of published literature, evaluating the published information and provide the suitable answer for requester.</a:t>
            </a:r>
          </a:p>
          <a:p>
            <a:pPr marL="342900" indent="-342900" algn="just">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The pharmacist can use:</a:t>
            </a:r>
          </a:p>
          <a:p>
            <a:pPr algn="just"/>
            <a:endParaRPr lang="en-IN" sz="2000" b="1"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462AC2D-43E8-B884-9F30-3DB8E3E12564}"/>
              </a:ext>
            </a:extLst>
          </p:cNvPr>
          <p:cNvSpPr/>
          <p:nvPr/>
        </p:nvSpPr>
        <p:spPr>
          <a:xfrm>
            <a:off x="587829" y="2482225"/>
            <a:ext cx="2220686" cy="1883228"/>
          </a:xfrm>
          <a:prstGeom prst="ellipse">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rgbClr val="002060"/>
                </a:solidFill>
                <a:latin typeface="Times New Roman" panose="02020603050405020304" pitchFamily="18" charset="0"/>
                <a:cs typeface="Times New Roman" panose="02020603050405020304" pitchFamily="18" charset="0"/>
              </a:rPr>
              <a:t>Primary Sources:</a:t>
            </a:r>
          </a:p>
          <a:p>
            <a:pPr algn="ctr"/>
            <a:r>
              <a:rPr lang="en-IN" b="1" dirty="0">
                <a:solidFill>
                  <a:srgbClr val="002060"/>
                </a:solidFill>
                <a:latin typeface="Times New Roman" panose="02020603050405020304" pitchFamily="18" charset="0"/>
                <a:cs typeface="Times New Roman" panose="02020603050405020304" pitchFamily="18" charset="0"/>
              </a:rPr>
              <a:t>Peer reviewed journal, e.g., BMJ, LANCET</a:t>
            </a:r>
          </a:p>
        </p:txBody>
      </p:sp>
      <p:sp>
        <p:nvSpPr>
          <p:cNvPr id="7" name="Oval 6">
            <a:extLst>
              <a:ext uri="{FF2B5EF4-FFF2-40B4-BE49-F238E27FC236}">
                <a16:creationId xmlns:a16="http://schemas.microsoft.com/office/drawing/2014/main" id="{02402A85-0AD8-E2B0-1E97-0C3F9F5F1E18}"/>
              </a:ext>
            </a:extLst>
          </p:cNvPr>
          <p:cNvSpPr/>
          <p:nvPr/>
        </p:nvSpPr>
        <p:spPr>
          <a:xfrm>
            <a:off x="4985657" y="3777625"/>
            <a:ext cx="2220686" cy="1883228"/>
          </a:xfrm>
          <a:prstGeom prst="ellipse">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rgbClr val="002060"/>
                </a:solidFill>
                <a:latin typeface="Times New Roman" panose="02020603050405020304" pitchFamily="18" charset="0"/>
                <a:cs typeface="Times New Roman" panose="02020603050405020304" pitchFamily="18" charset="0"/>
              </a:rPr>
              <a:t>Secondary Sources:</a:t>
            </a:r>
          </a:p>
          <a:p>
            <a:pPr algn="ctr"/>
            <a:r>
              <a:rPr lang="en-IN" b="1" dirty="0">
                <a:solidFill>
                  <a:srgbClr val="002060"/>
                </a:solidFill>
                <a:latin typeface="Times New Roman" panose="02020603050405020304" pitchFamily="18" charset="0"/>
                <a:cs typeface="Times New Roman" panose="02020603050405020304" pitchFamily="18" charset="0"/>
              </a:rPr>
              <a:t>Databases, e.g., Micromedex</a:t>
            </a:r>
          </a:p>
        </p:txBody>
      </p:sp>
      <p:sp>
        <p:nvSpPr>
          <p:cNvPr id="8" name="Oval 7">
            <a:extLst>
              <a:ext uri="{FF2B5EF4-FFF2-40B4-BE49-F238E27FC236}">
                <a16:creationId xmlns:a16="http://schemas.microsoft.com/office/drawing/2014/main" id="{3D2CBE21-CCF5-4617-ABFE-84F698FEAE46}"/>
              </a:ext>
            </a:extLst>
          </p:cNvPr>
          <p:cNvSpPr/>
          <p:nvPr/>
        </p:nvSpPr>
        <p:spPr>
          <a:xfrm>
            <a:off x="9296400" y="4365453"/>
            <a:ext cx="2220686" cy="1883228"/>
          </a:xfrm>
          <a:prstGeom prst="ellipse">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rgbClr val="002060"/>
                </a:solidFill>
                <a:latin typeface="Times New Roman" panose="02020603050405020304" pitchFamily="18" charset="0"/>
                <a:cs typeface="Times New Roman" panose="02020603050405020304" pitchFamily="18" charset="0"/>
              </a:rPr>
              <a:t>Tertiary Sources:</a:t>
            </a:r>
          </a:p>
          <a:p>
            <a:pPr algn="ctr"/>
            <a:r>
              <a:rPr lang="en-IN" b="1" dirty="0">
                <a:solidFill>
                  <a:srgbClr val="002060"/>
                </a:solidFill>
                <a:latin typeface="Times New Roman" panose="02020603050405020304" pitchFamily="18" charset="0"/>
                <a:cs typeface="Times New Roman" panose="02020603050405020304" pitchFamily="18" charset="0"/>
              </a:rPr>
              <a:t>Textbook</a:t>
            </a:r>
          </a:p>
        </p:txBody>
      </p:sp>
    </p:spTree>
    <p:extLst>
      <p:ext uri="{BB962C8B-B14F-4D97-AF65-F5344CB8AC3E}">
        <p14:creationId xmlns:p14="http://schemas.microsoft.com/office/powerpoint/2010/main" val="286450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E5E620-D0E8-1707-385C-07443DB0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8" y="0"/>
            <a:ext cx="11255827" cy="2427514"/>
          </a:xfrm>
          <a:prstGeom prst="rect">
            <a:avLst/>
          </a:prstGeom>
        </p:spPr>
      </p:pic>
      <p:grpSp>
        <p:nvGrpSpPr>
          <p:cNvPr id="8" name="Group 7">
            <a:extLst>
              <a:ext uri="{FF2B5EF4-FFF2-40B4-BE49-F238E27FC236}">
                <a16:creationId xmlns:a16="http://schemas.microsoft.com/office/drawing/2014/main" id="{6C6F3922-6295-3110-DAA2-9088E378CD83}"/>
              </a:ext>
            </a:extLst>
          </p:cNvPr>
          <p:cNvGrpSpPr/>
          <p:nvPr/>
        </p:nvGrpSpPr>
        <p:grpSpPr>
          <a:xfrm>
            <a:off x="291383" y="2525485"/>
            <a:ext cx="2571559" cy="3080658"/>
            <a:chOff x="552641" y="2427514"/>
            <a:chExt cx="3747216" cy="3396343"/>
          </a:xfrm>
        </p:grpSpPr>
        <p:sp>
          <p:nvSpPr>
            <p:cNvPr id="5" name="Cloud 4">
              <a:extLst>
                <a:ext uri="{FF2B5EF4-FFF2-40B4-BE49-F238E27FC236}">
                  <a16:creationId xmlns:a16="http://schemas.microsoft.com/office/drawing/2014/main" id="{9B8F8322-F1B0-49E6-1637-85C1B80F97B0}"/>
                </a:ext>
              </a:extLst>
            </p:cNvPr>
            <p:cNvSpPr/>
            <p:nvPr/>
          </p:nvSpPr>
          <p:spPr>
            <a:xfrm>
              <a:off x="729344" y="2427514"/>
              <a:ext cx="3570513" cy="2427514"/>
            </a:xfrm>
            <a:prstGeom prst="cloud">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CED0A580-BC5D-48E6-563E-C938BA5915FB}"/>
                </a:ext>
              </a:extLst>
            </p:cNvPr>
            <p:cNvSpPr/>
            <p:nvPr/>
          </p:nvSpPr>
          <p:spPr>
            <a:xfrm>
              <a:off x="552641" y="4996755"/>
              <a:ext cx="3641143" cy="82710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Smoking Cessation Programmes</a:t>
              </a:r>
            </a:p>
          </p:txBody>
        </p:sp>
      </p:grpSp>
      <p:pic>
        <p:nvPicPr>
          <p:cNvPr id="10" name="Picture 9">
            <a:extLst>
              <a:ext uri="{FF2B5EF4-FFF2-40B4-BE49-F238E27FC236}">
                <a16:creationId xmlns:a16="http://schemas.microsoft.com/office/drawing/2014/main" id="{55E0955D-3DD9-1DDB-3A08-1EB056B24A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57"/>
          <a:stretch/>
        </p:blipFill>
        <p:spPr>
          <a:xfrm>
            <a:off x="3156856" y="2427514"/>
            <a:ext cx="3446301" cy="2734673"/>
          </a:xfrm>
          <a:prstGeom prst="rect">
            <a:avLst/>
          </a:prstGeom>
        </p:spPr>
      </p:pic>
      <p:pic>
        <p:nvPicPr>
          <p:cNvPr id="12" name="Picture 11">
            <a:extLst>
              <a:ext uri="{FF2B5EF4-FFF2-40B4-BE49-F238E27FC236}">
                <a16:creationId xmlns:a16="http://schemas.microsoft.com/office/drawing/2014/main" id="{61EF555A-A316-550E-D517-21EEF9FAE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0714" y="2689803"/>
            <a:ext cx="2650795" cy="2916340"/>
          </a:xfrm>
          <a:prstGeom prst="rect">
            <a:avLst/>
          </a:prstGeom>
        </p:spPr>
      </p:pic>
      <p:grpSp>
        <p:nvGrpSpPr>
          <p:cNvPr id="16" name="Group 15">
            <a:extLst>
              <a:ext uri="{FF2B5EF4-FFF2-40B4-BE49-F238E27FC236}">
                <a16:creationId xmlns:a16="http://schemas.microsoft.com/office/drawing/2014/main" id="{9721EDD6-4918-5337-129D-077B8ED908C1}"/>
              </a:ext>
            </a:extLst>
          </p:cNvPr>
          <p:cNvGrpSpPr/>
          <p:nvPr/>
        </p:nvGrpSpPr>
        <p:grpSpPr>
          <a:xfrm>
            <a:off x="9372600" y="2803518"/>
            <a:ext cx="2528017" cy="3531078"/>
            <a:chOff x="9372600" y="2803518"/>
            <a:chExt cx="2528017" cy="3531078"/>
          </a:xfrm>
        </p:grpSpPr>
        <p:pic>
          <p:nvPicPr>
            <p:cNvPr id="14" name="Picture 13">
              <a:extLst>
                <a:ext uri="{FF2B5EF4-FFF2-40B4-BE49-F238E27FC236}">
                  <a16:creationId xmlns:a16="http://schemas.microsoft.com/office/drawing/2014/main" id="{C843529C-C4CD-CE17-91BB-5FF43DD71B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2600" y="2803518"/>
              <a:ext cx="2528017" cy="2629726"/>
            </a:xfrm>
            <a:prstGeom prst="rect">
              <a:avLst/>
            </a:prstGeom>
          </p:spPr>
        </p:pic>
        <p:sp>
          <p:nvSpPr>
            <p:cNvPr id="15" name="Rectangle 14">
              <a:extLst>
                <a:ext uri="{FF2B5EF4-FFF2-40B4-BE49-F238E27FC236}">
                  <a16:creationId xmlns:a16="http://schemas.microsoft.com/office/drawing/2014/main" id="{3EE72B19-DA56-253C-1322-D3D9E8326112}"/>
                </a:ext>
              </a:extLst>
            </p:cNvPr>
            <p:cNvSpPr/>
            <p:nvPr/>
          </p:nvSpPr>
          <p:spPr>
            <a:xfrm>
              <a:off x="9372600" y="5584372"/>
              <a:ext cx="2498765" cy="75022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Deworming &amp; Balanced Diet</a:t>
              </a:r>
            </a:p>
          </p:txBody>
        </p:sp>
      </p:grpSp>
    </p:spTree>
    <p:extLst>
      <p:ext uri="{BB962C8B-B14F-4D97-AF65-F5344CB8AC3E}">
        <p14:creationId xmlns:p14="http://schemas.microsoft.com/office/powerpoint/2010/main" val="397097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0.70"/>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 calcmode="lin" valueType="num">
                                      <p:cBhvr>
                                        <p:cTn id="36" dur="1000" fill="hold"/>
                                        <p:tgtEl>
                                          <p:spTgt spid="16"/>
                                        </p:tgtEl>
                                        <p:attrNameLst>
                                          <p:attrName>style.rotation</p:attrName>
                                        </p:attrNameLst>
                                      </p:cBhvr>
                                      <p:tavLst>
                                        <p:tav tm="0">
                                          <p:val>
                                            <p:fltVal val="90"/>
                                          </p:val>
                                        </p:tav>
                                        <p:tav tm="100000">
                                          <p:val>
                                            <p:fltVal val="0"/>
                                          </p:val>
                                        </p:tav>
                                      </p:tavLst>
                                    </p:anim>
                                    <p:animEffect transition="in" filter="fade">
                                      <p:cBhvr>
                                        <p:cTn id="3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80CC23-563F-C50A-255C-826B2DD1A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71" y="0"/>
            <a:ext cx="11811000" cy="6858000"/>
          </a:xfrm>
          <a:prstGeom prst="rect">
            <a:avLst/>
          </a:prstGeom>
        </p:spPr>
      </p:pic>
    </p:spTree>
    <p:extLst>
      <p:ext uri="{BB962C8B-B14F-4D97-AF65-F5344CB8AC3E}">
        <p14:creationId xmlns:p14="http://schemas.microsoft.com/office/powerpoint/2010/main" val="76944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61A3B1-233B-86ED-0F42-BF0F1F51D724}"/>
              </a:ext>
            </a:extLst>
          </p:cNvPr>
          <p:cNvSpPr>
            <a:spLocks noGrp="1"/>
          </p:cNvSpPr>
          <p:nvPr>
            <p:ph idx="1"/>
          </p:nvPr>
        </p:nvSpPr>
        <p:spPr>
          <a:xfrm>
            <a:off x="838200" y="206829"/>
            <a:ext cx="10515600" cy="6324600"/>
          </a:xfrm>
        </p:spPr>
        <p:txBody>
          <a:bodyPr/>
          <a:lstStyle/>
          <a:p>
            <a:r>
              <a:rPr lang="en-IN" b="1" dirty="0">
                <a:latin typeface="Times New Roman" panose="02020603050405020304" pitchFamily="18" charset="0"/>
                <a:cs typeface="Times New Roman" panose="02020603050405020304" pitchFamily="18" charset="0"/>
              </a:rPr>
              <a:t>By offering the health screening services, community pharmacist can also involve in monitoring and managing the chronic disease like:</a:t>
            </a:r>
          </a:p>
          <a:p>
            <a:pPr marL="0" indent="0">
              <a:buNone/>
            </a:pPr>
            <a:endParaRPr lang="en-IN" dirty="0"/>
          </a:p>
        </p:txBody>
      </p:sp>
      <p:pic>
        <p:nvPicPr>
          <p:cNvPr id="5" name="Picture 4">
            <a:extLst>
              <a:ext uri="{FF2B5EF4-FFF2-40B4-BE49-F238E27FC236}">
                <a16:creationId xmlns:a16="http://schemas.microsoft.com/office/drawing/2014/main" id="{1FDDF487-F1A9-12A5-5C35-CCC851CEC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51894"/>
            <a:ext cx="2693535" cy="2693535"/>
          </a:xfrm>
          <a:prstGeom prst="rect">
            <a:avLst/>
          </a:prstGeom>
        </p:spPr>
      </p:pic>
      <p:pic>
        <p:nvPicPr>
          <p:cNvPr id="7" name="Picture 6">
            <a:extLst>
              <a:ext uri="{FF2B5EF4-FFF2-40B4-BE49-F238E27FC236}">
                <a16:creationId xmlns:a16="http://schemas.microsoft.com/office/drawing/2014/main" id="{CC1DE479-6E49-1F8F-B28D-4E64D84A9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780494"/>
            <a:ext cx="3810000" cy="3810000"/>
          </a:xfrm>
          <a:prstGeom prst="rect">
            <a:avLst/>
          </a:prstGeom>
        </p:spPr>
      </p:pic>
      <p:pic>
        <p:nvPicPr>
          <p:cNvPr id="9" name="Picture 8">
            <a:extLst>
              <a:ext uri="{FF2B5EF4-FFF2-40B4-BE49-F238E27FC236}">
                <a16:creationId xmlns:a16="http://schemas.microsoft.com/office/drawing/2014/main" id="{47558BF6-5886-ABAE-1E58-FB733D954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494" y="3099367"/>
            <a:ext cx="3551804" cy="3551804"/>
          </a:xfrm>
          <a:prstGeom prst="rect">
            <a:avLst/>
          </a:prstGeom>
        </p:spPr>
      </p:pic>
    </p:spTree>
    <p:extLst>
      <p:ext uri="{BB962C8B-B14F-4D97-AF65-F5344CB8AC3E}">
        <p14:creationId xmlns:p14="http://schemas.microsoft.com/office/powerpoint/2010/main" val="88751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803B8B-70A3-2143-C623-E60F03EA1104}"/>
              </a:ext>
            </a:extLst>
          </p:cNvPr>
          <p:cNvSpPr txBox="1"/>
          <p:nvPr/>
        </p:nvSpPr>
        <p:spPr>
          <a:xfrm>
            <a:off x="43542" y="119743"/>
            <a:ext cx="12148458" cy="830997"/>
          </a:xfrm>
          <a:prstGeom prst="rect">
            <a:avLst/>
          </a:prstGeom>
          <a:noFill/>
        </p:spPr>
        <p:txBody>
          <a:bodyPr wrap="square" rtlCol="0">
            <a:spAutoFit/>
          </a:bodyPr>
          <a:lstStyle/>
          <a:p>
            <a:r>
              <a:rPr lang="en-IN" sz="4800" b="1" dirty="0">
                <a:solidFill>
                  <a:srgbClr val="FF0000"/>
                </a:solidFill>
                <a:latin typeface="Times New Roman" panose="02020603050405020304" pitchFamily="18" charset="0"/>
                <a:cs typeface="Times New Roman" panose="02020603050405020304" pitchFamily="18" charset="0"/>
              </a:rPr>
              <a:t>Responding to symptoms of Minor Ailments:</a:t>
            </a:r>
          </a:p>
        </p:txBody>
      </p:sp>
      <p:sp>
        <p:nvSpPr>
          <p:cNvPr id="5" name="TextBox 4">
            <a:extLst>
              <a:ext uri="{FF2B5EF4-FFF2-40B4-BE49-F238E27FC236}">
                <a16:creationId xmlns:a16="http://schemas.microsoft.com/office/drawing/2014/main" id="{D96960D8-6B79-199F-A32F-6FCBAA46D7E2}"/>
              </a:ext>
            </a:extLst>
          </p:cNvPr>
          <p:cNvSpPr txBox="1"/>
          <p:nvPr/>
        </p:nvSpPr>
        <p:spPr>
          <a:xfrm>
            <a:off x="195942" y="2006655"/>
            <a:ext cx="11615058" cy="1938992"/>
          </a:xfrm>
          <a:prstGeom prst="rect">
            <a:avLst/>
          </a:prstGeom>
          <a:noFill/>
        </p:spPr>
        <p:txBody>
          <a:bodyPr wrap="square" rtlCol="0">
            <a:spAutoFit/>
          </a:bodyPr>
          <a:lstStyle/>
          <a:p>
            <a:pPr algn="just"/>
            <a:r>
              <a:rPr lang="en-IN" sz="4000" b="1" dirty="0">
                <a:latin typeface="Times New Roman" panose="02020603050405020304" pitchFamily="18" charset="0"/>
                <a:cs typeface="Times New Roman" panose="02020603050405020304" pitchFamily="18" charset="0"/>
              </a:rPr>
              <a:t>In cases of Minor diseases like common cold, </a:t>
            </a:r>
            <a:r>
              <a:rPr lang="en-IN" sz="4000" b="1" dirty="0" err="1">
                <a:latin typeface="Times New Roman" panose="02020603050405020304" pitchFamily="18" charset="0"/>
                <a:cs typeface="Times New Roman" panose="02020603050405020304" pitchFamily="18" charset="0"/>
              </a:rPr>
              <a:t>diarrhea</a:t>
            </a:r>
            <a:r>
              <a:rPr lang="en-IN" sz="4000" b="1" dirty="0">
                <a:latin typeface="Times New Roman" panose="02020603050405020304" pitchFamily="18" charset="0"/>
                <a:cs typeface="Times New Roman" panose="02020603050405020304" pitchFamily="18" charset="0"/>
              </a:rPr>
              <a:t>, sprains, simple body aches, Pharmacist will be able to give suitable medications.</a:t>
            </a:r>
          </a:p>
        </p:txBody>
      </p:sp>
    </p:spTree>
    <p:extLst>
      <p:ext uri="{BB962C8B-B14F-4D97-AF65-F5344CB8AC3E}">
        <p14:creationId xmlns:p14="http://schemas.microsoft.com/office/powerpoint/2010/main" val="23136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B8BE3-07AA-A293-56F2-53FC1A4866F6}"/>
              </a:ext>
            </a:extLst>
          </p:cNvPr>
          <p:cNvSpPr txBox="1"/>
          <p:nvPr/>
        </p:nvSpPr>
        <p:spPr>
          <a:xfrm>
            <a:off x="43542" y="119743"/>
            <a:ext cx="12148458" cy="830997"/>
          </a:xfrm>
          <a:prstGeom prst="rect">
            <a:avLst/>
          </a:prstGeom>
          <a:noFill/>
        </p:spPr>
        <p:txBody>
          <a:bodyPr wrap="square" rtlCol="0">
            <a:spAutoFit/>
          </a:bodyPr>
          <a:lstStyle/>
          <a:p>
            <a:r>
              <a:rPr lang="en-IN" sz="4800" b="1" dirty="0">
                <a:solidFill>
                  <a:srgbClr val="FF0000"/>
                </a:solidFill>
                <a:latin typeface="Times New Roman" panose="02020603050405020304" pitchFamily="18" charset="0"/>
                <a:cs typeface="Times New Roman" panose="02020603050405020304" pitchFamily="18" charset="0"/>
              </a:rPr>
              <a:t>Consultation to General Practitioners:</a:t>
            </a:r>
          </a:p>
        </p:txBody>
      </p:sp>
      <p:sp>
        <p:nvSpPr>
          <p:cNvPr id="5" name="TextBox 4">
            <a:extLst>
              <a:ext uri="{FF2B5EF4-FFF2-40B4-BE49-F238E27FC236}">
                <a16:creationId xmlns:a16="http://schemas.microsoft.com/office/drawing/2014/main" id="{1BCB405E-D76A-E615-84E0-71E9534810EA}"/>
              </a:ext>
            </a:extLst>
          </p:cNvPr>
          <p:cNvSpPr txBox="1"/>
          <p:nvPr/>
        </p:nvSpPr>
        <p:spPr>
          <a:xfrm>
            <a:off x="43542" y="859972"/>
            <a:ext cx="12148458" cy="1384995"/>
          </a:xfrm>
          <a:prstGeom prst="rect">
            <a:avLst/>
          </a:prstGeom>
          <a:noFill/>
        </p:spPr>
        <p:txBody>
          <a:bodyPr wrap="square" rtlCol="0">
            <a:spAutoFit/>
          </a:bodyPr>
          <a:lstStyle/>
          <a:p>
            <a:pPr marL="457200" indent="-457200">
              <a:buFont typeface="Arial" panose="020B0604020202020204" pitchFamily="34" charset="0"/>
              <a:buChar char="•"/>
            </a:pPr>
            <a:r>
              <a:rPr lang="en-IN" sz="2800" b="1" dirty="0">
                <a:latin typeface="Times New Roman" panose="02020603050405020304" pitchFamily="18" charset="0"/>
                <a:cs typeface="Times New Roman" panose="02020603050405020304" pitchFamily="18" charset="0"/>
              </a:rPr>
              <a:t>Pharmacists by their professional liaison, they can guide patients to the general practitioners of management of medical condition.</a:t>
            </a:r>
          </a:p>
          <a:p>
            <a:pPr marL="457200" indent="-457200">
              <a:buFont typeface="Arial" panose="020B0604020202020204" pitchFamily="34" charset="0"/>
              <a:buChar char="•"/>
            </a:pPr>
            <a:r>
              <a:rPr lang="en-IN" sz="2800" b="1" dirty="0">
                <a:latin typeface="Times New Roman" panose="02020603050405020304" pitchFamily="18" charset="0"/>
                <a:cs typeface="Times New Roman" panose="02020603050405020304" pitchFamily="18" charset="0"/>
              </a:rPr>
              <a:t>If required pharmacist will provide:</a:t>
            </a:r>
          </a:p>
        </p:txBody>
      </p:sp>
      <p:grpSp>
        <p:nvGrpSpPr>
          <p:cNvPr id="9" name="Group 8">
            <a:extLst>
              <a:ext uri="{FF2B5EF4-FFF2-40B4-BE49-F238E27FC236}">
                <a16:creationId xmlns:a16="http://schemas.microsoft.com/office/drawing/2014/main" id="{784CB079-942B-344A-2C35-CFB6FD395CFB}"/>
              </a:ext>
            </a:extLst>
          </p:cNvPr>
          <p:cNvGrpSpPr/>
          <p:nvPr/>
        </p:nvGrpSpPr>
        <p:grpSpPr>
          <a:xfrm>
            <a:off x="781240" y="2395207"/>
            <a:ext cx="4313274" cy="4016828"/>
            <a:chOff x="291383" y="2177143"/>
            <a:chExt cx="3429000" cy="4016828"/>
          </a:xfrm>
        </p:grpSpPr>
        <p:pic>
          <p:nvPicPr>
            <p:cNvPr id="7" name="Picture 6">
              <a:extLst>
                <a:ext uri="{FF2B5EF4-FFF2-40B4-BE49-F238E27FC236}">
                  <a16:creationId xmlns:a16="http://schemas.microsoft.com/office/drawing/2014/main" id="{187F056B-F790-1103-6E4D-AF912BFA6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83" y="2177143"/>
              <a:ext cx="3429000" cy="3429000"/>
            </a:xfrm>
            <a:prstGeom prst="rect">
              <a:avLst/>
            </a:prstGeom>
          </p:spPr>
        </p:pic>
        <p:sp>
          <p:nvSpPr>
            <p:cNvPr id="8" name="Rectangle 7">
              <a:extLst>
                <a:ext uri="{FF2B5EF4-FFF2-40B4-BE49-F238E27FC236}">
                  <a16:creationId xmlns:a16="http://schemas.microsoft.com/office/drawing/2014/main" id="{03A44ED7-9902-407C-CE59-6A06DACAA891}"/>
                </a:ext>
              </a:extLst>
            </p:cNvPr>
            <p:cNvSpPr/>
            <p:nvPr/>
          </p:nvSpPr>
          <p:spPr>
            <a:xfrm>
              <a:off x="756500" y="5443747"/>
              <a:ext cx="2498765" cy="75022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Drug Information to Doctors</a:t>
              </a:r>
            </a:p>
          </p:txBody>
        </p:sp>
      </p:grpSp>
      <p:grpSp>
        <p:nvGrpSpPr>
          <p:cNvPr id="13" name="Group 12">
            <a:extLst>
              <a:ext uri="{FF2B5EF4-FFF2-40B4-BE49-F238E27FC236}">
                <a16:creationId xmlns:a16="http://schemas.microsoft.com/office/drawing/2014/main" id="{E3468FE5-F777-CA94-1A1B-0EFFB3952D5E}"/>
              </a:ext>
            </a:extLst>
          </p:cNvPr>
          <p:cNvGrpSpPr/>
          <p:nvPr/>
        </p:nvGrpSpPr>
        <p:grpSpPr>
          <a:xfrm>
            <a:off x="6368143" y="2395207"/>
            <a:ext cx="4587051" cy="3977933"/>
            <a:chOff x="6368143" y="2395207"/>
            <a:chExt cx="4587051" cy="3977933"/>
          </a:xfrm>
        </p:grpSpPr>
        <p:pic>
          <p:nvPicPr>
            <p:cNvPr id="11" name="Picture 10">
              <a:extLst>
                <a:ext uri="{FF2B5EF4-FFF2-40B4-BE49-F238E27FC236}">
                  <a16:creationId xmlns:a16="http://schemas.microsoft.com/office/drawing/2014/main" id="{99D032CE-4D38-484D-5BC9-453DE47F6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143" y="2395207"/>
              <a:ext cx="4587051" cy="3210936"/>
            </a:xfrm>
            <a:prstGeom prst="rect">
              <a:avLst/>
            </a:prstGeom>
          </p:spPr>
        </p:pic>
        <p:sp>
          <p:nvSpPr>
            <p:cNvPr id="12" name="Rectangle 11">
              <a:extLst>
                <a:ext uri="{FF2B5EF4-FFF2-40B4-BE49-F238E27FC236}">
                  <a16:creationId xmlns:a16="http://schemas.microsoft.com/office/drawing/2014/main" id="{5803C34B-EB53-2CC8-0730-679296705B94}"/>
                </a:ext>
              </a:extLst>
            </p:cNvPr>
            <p:cNvSpPr/>
            <p:nvPr/>
          </p:nvSpPr>
          <p:spPr>
            <a:xfrm>
              <a:off x="6368143" y="5622916"/>
              <a:ext cx="4587051" cy="75022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Emergency drugs to clinics and nursing homes</a:t>
              </a:r>
            </a:p>
          </p:txBody>
        </p:sp>
      </p:grpSp>
    </p:spTree>
    <p:extLst>
      <p:ext uri="{BB962C8B-B14F-4D97-AF65-F5344CB8AC3E}">
        <p14:creationId xmlns:p14="http://schemas.microsoft.com/office/powerpoint/2010/main" val="321074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ssolv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down)">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edge">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photo-1325315998-612x612.jpg"/>
          <p:cNvPicPr>
            <a:picLocks noChangeAspect="1"/>
          </p:cNvPicPr>
          <p:nvPr/>
        </p:nvPicPr>
        <p:blipFill>
          <a:blip r:embed="rId2"/>
          <a:stretch>
            <a:fillRect/>
          </a:stretch>
        </p:blipFill>
        <p:spPr>
          <a:xfrm>
            <a:off x="0" y="0"/>
            <a:ext cx="12192000" cy="68338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19D834E-2A12-4B0F-B9F7-0B60D7E943DA}"/>
              </a:ext>
            </a:extLst>
          </p:cNvPr>
          <p:cNvSpPr/>
          <p:nvPr/>
        </p:nvSpPr>
        <p:spPr>
          <a:xfrm>
            <a:off x="184926" y="228599"/>
            <a:ext cx="2128616" cy="186998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GPP</a:t>
            </a:r>
            <a:endParaRPr lang="en-IN" sz="4800" b="1" dirty="0">
              <a:solidFill>
                <a:schemeClr val="tx1"/>
              </a:solidFill>
              <a:latin typeface="Times New Roman" panose="02020603050405020304" pitchFamily="18" charset="0"/>
              <a:cs typeface="Times New Roman" panose="02020603050405020304" pitchFamily="18" charset="0"/>
            </a:endParaRPr>
          </a:p>
        </p:txBody>
      </p:sp>
      <p:sp>
        <p:nvSpPr>
          <p:cNvPr id="4" name="Arrow: Right 3">
            <a:extLst>
              <a:ext uri="{FF2B5EF4-FFF2-40B4-BE49-F238E27FC236}">
                <a16:creationId xmlns:a16="http://schemas.microsoft.com/office/drawing/2014/main" id="{CBA23388-13AC-21E1-09C6-3F8609CC75E5}"/>
              </a:ext>
            </a:extLst>
          </p:cNvPr>
          <p:cNvSpPr/>
          <p:nvPr/>
        </p:nvSpPr>
        <p:spPr>
          <a:xfrm>
            <a:off x="2515519" y="547861"/>
            <a:ext cx="1740664" cy="1306287"/>
          </a:xfrm>
          <a:prstGeom prst="rightArrow">
            <a:avLst/>
          </a:prstGeom>
          <a:solidFill>
            <a:srgbClr val="00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Defines</a:t>
            </a:r>
          </a:p>
        </p:txBody>
      </p:sp>
      <p:grpSp>
        <p:nvGrpSpPr>
          <p:cNvPr id="5" name="Group 4">
            <a:extLst>
              <a:ext uri="{FF2B5EF4-FFF2-40B4-BE49-F238E27FC236}">
                <a16:creationId xmlns:a16="http://schemas.microsoft.com/office/drawing/2014/main" id="{59CF7156-F3A9-746F-9093-A767F889A9BA}"/>
              </a:ext>
            </a:extLst>
          </p:cNvPr>
          <p:cNvGrpSpPr/>
          <p:nvPr/>
        </p:nvGrpSpPr>
        <p:grpSpPr>
          <a:xfrm>
            <a:off x="4256183" y="-1"/>
            <a:ext cx="3539692" cy="2599981"/>
            <a:chOff x="3995057" y="1447800"/>
            <a:chExt cx="3962400" cy="4288971"/>
          </a:xfrm>
        </p:grpSpPr>
        <p:pic>
          <p:nvPicPr>
            <p:cNvPr id="6" name="Picture 5">
              <a:extLst>
                <a:ext uri="{FF2B5EF4-FFF2-40B4-BE49-F238E27FC236}">
                  <a16:creationId xmlns:a16="http://schemas.microsoft.com/office/drawing/2014/main" id="{AC6FDAD4-02FE-3E92-822A-B3714281F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057" y="1447800"/>
              <a:ext cx="3962400" cy="3962400"/>
            </a:xfrm>
            <a:prstGeom prst="rect">
              <a:avLst/>
            </a:prstGeom>
          </p:spPr>
        </p:pic>
        <p:sp>
          <p:nvSpPr>
            <p:cNvPr id="7" name="Rectangle 6">
              <a:extLst>
                <a:ext uri="{FF2B5EF4-FFF2-40B4-BE49-F238E27FC236}">
                  <a16:creationId xmlns:a16="http://schemas.microsoft.com/office/drawing/2014/main" id="{06ADF107-C5E2-B594-40EC-2EFECD783189}"/>
                </a:ext>
              </a:extLst>
            </p:cNvPr>
            <p:cNvSpPr/>
            <p:nvPr/>
          </p:nvSpPr>
          <p:spPr>
            <a:xfrm>
              <a:off x="4155685" y="4909669"/>
              <a:ext cx="3641143" cy="82710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Pharmacist</a:t>
              </a:r>
            </a:p>
          </p:txBody>
        </p:sp>
      </p:grpSp>
      <p:sp>
        <p:nvSpPr>
          <p:cNvPr id="8" name="Arrow: Right 7">
            <a:extLst>
              <a:ext uri="{FF2B5EF4-FFF2-40B4-BE49-F238E27FC236}">
                <a16:creationId xmlns:a16="http://schemas.microsoft.com/office/drawing/2014/main" id="{6DECCB7C-754C-5E05-5485-CEC805F24899}"/>
              </a:ext>
            </a:extLst>
          </p:cNvPr>
          <p:cNvSpPr/>
          <p:nvPr/>
        </p:nvSpPr>
        <p:spPr>
          <a:xfrm>
            <a:off x="7762954" y="678228"/>
            <a:ext cx="1740664" cy="1306287"/>
          </a:xfrm>
          <a:prstGeom prst="rightArrow">
            <a:avLst/>
          </a:prstGeom>
          <a:solidFill>
            <a:srgbClr val="00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To provide</a:t>
            </a:r>
          </a:p>
        </p:txBody>
      </p:sp>
      <p:grpSp>
        <p:nvGrpSpPr>
          <p:cNvPr id="12" name="Group 11">
            <a:extLst>
              <a:ext uri="{FF2B5EF4-FFF2-40B4-BE49-F238E27FC236}">
                <a16:creationId xmlns:a16="http://schemas.microsoft.com/office/drawing/2014/main" id="{8140C07B-BC64-DB5F-65B0-30F72897EC10}"/>
              </a:ext>
            </a:extLst>
          </p:cNvPr>
          <p:cNvGrpSpPr/>
          <p:nvPr/>
        </p:nvGrpSpPr>
        <p:grpSpPr>
          <a:xfrm>
            <a:off x="9329057" y="450380"/>
            <a:ext cx="2862943" cy="2827829"/>
            <a:chOff x="9329057" y="450380"/>
            <a:chExt cx="2862943" cy="2827829"/>
          </a:xfrm>
        </p:grpSpPr>
        <p:pic>
          <p:nvPicPr>
            <p:cNvPr id="10" name="Picture 9">
              <a:extLst>
                <a:ext uri="{FF2B5EF4-FFF2-40B4-BE49-F238E27FC236}">
                  <a16:creationId xmlns:a16="http://schemas.microsoft.com/office/drawing/2014/main" id="{93BC1A90-649B-986B-5E87-04C6B5F5F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8516" y="450380"/>
              <a:ext cx="2149600" cy="2149600"/>
            </a:xfrm>
            <a:prstGeom prst="rect">
              <a:avLst/>
            </a:prstGeom>
          </p:spPr>
        </p:pic>
        <p:sp>
          <p:nvSpPr>
            <p:cNvPr id="11" name="Rectangle 10">
              <a:extLst>
                <a:ext uri="{FF2B5EF4-FFF2-40B4-BE49-F238E27FC236}">
                  <a16:creationId xmlns:a16="http://schemas.microsoft.com/office/drawing/2014/main" id="{4775FCF9-C3C5-0111-B5E4-97E8A9B7DEAA}"/>
                </a:ext>
              </a:extLst>
            </p:cNvPr>
            <p:cNvSpPr/>
            <p:nvPr/>
          </p:nvSpPr>
          <p:spPr>
            <a:xfrm>
              <a:off x="9329057" y="2599980"/>
              <a:ext cx="2862943" cy="67822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Quality Pharmacy Service to every patients</a:t>
              </a:r>
            </a:p>
          </p:txBody>
        </p:sp>
      </p:grpSp>
      <p:sp>
        <p:nvSpPr>
          <p:cNvPr id="13" name="TextBox 12">
            <a:extLst>
              <a:ext uri="{FF2B5EF4-FFF2-40B4-BE49-F238E27FC236}">
                <a16:creationId xmlns:a16="http://schemas.microsoft.com/office/drawing/2014/main" id="{D3AD6C63-9B95-7FBD-33F6-C2C7B083CA91}"/>
              </a:ext>
            </a:extLst>
          </p:cNvPr>
          <p:cNvSpPr txBox="1"/>
          <p:nvPr/>
        </p:nvSpPr>
        <p:spPr>
          <a:xfrm>
            <a:off x="184926" y="4174832"/>
            <a:ext cx="11865560" cy="1569660"/>
          </a:xfrm>
          <a:prstGeom prst="rect">
            <a:avLst/>
          </a:prstGeom>
          <a:noFill/>
        </p:spPr>
        <p:txBody>
          <a:bodyPr wrap="square" rtlCol="0">
            <a:spAutoFit/>
          </a:bodyPr>
          <a:lstStyle/>
          <a:p>
            <a:pPr marL="285750" indent="-285750" algn="jus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It is the practice of pharmacy that responds to the needs of the people, who use the pharmacist’s services to provide optimal, evidence based care.</a:t>
            </a:r>
            <a:endParaRPr lang="en-IN"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1B85509-FBF1-2316-6075-2EC377529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562" y="0"/>
            <a:ext cx="7042876" cy="6858000"/>
          </a:xfrm>
          <a:prstGeom prst="rect">
            <a:avLst/>
          </a:prstGeom>
        </p:spPr>
      </p:pic>
    </p:spTree>
    <p:extLst>
      <p:ext uri="{BB962C8B-B14F-4D97-AF65-F5344CB8AC3E}">
        <p14:creationId xmlns:p14="http://schemas.microsoft.com/office/powerpoint/2010/main" val="29056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0D93AD4-9DFC-D0A6-06EA-D3B557456C68}"/>
              </a:ext>
            </a:extLst>
          </p:cNvPr>
          <p:cNvGrpSpPr/>
          <p:nvPr/>
        </p:nvGrpSpPr>
        <p:grpSpPr>
          <a:xfrm>
            <a:off x="272144" y="250371"/>
            <a:ext cx="4147456" cy="3962400"/>
            <a:chOff x="228600" y="119742"/>
            <a:chExt cx="4191000" cy="4484915"/>
          </a:xfrm>
        </p:grpSpPr>
        <p:pic>
          <p:nvPicPr>
            <p:cNvPr id="3" name="Picture 2">
              <a:extLst>
                <a:ext uri="{FF2B5EF4-FFF2-40B4-BE49-F238E27FC236}">
                  <a16:creationId xmlns:a16="http://schemas.microsoft.com/office/drawing/2014/main" id="{D8113A76-B24B-FDDE-BEA4-E5A7D6258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9742"/>
              <a:ext cx="4191000" cy="3951515"/>
            </a:xfrm>
            <a:prstGeom prst="rect">
              <a:avLst/>
            </a:prstGeom>
          </p:spPr>
        </p:pic>
        <p:sp>
          <p:nvSpPr>
            <p:cNvPr id="4" name="Rectangle 3">
              <a:extLst>
                <a:ext uri="{FF2B5EF4-FFF2-40B4-BE49-F238E27FC236}">
                  <a16:creationId xmlns:a16="http://schemas.microsoft.com/office/drawing/2014/main" id="{FEAC05D5-D2FC-312A-E095-7A143E2BEBB4}"/>
                </a:ext>
              </a:extLst>
            </p:cNvPr>
            <p:cNvSpPr/>
            <p:nvPr/>
          </p:nvSpPr>
          <p:spPr>
            <a:xfrm>
              <a:off x="587829" y="3668486"/>
              <a:ext cx="3679371" cy="936171"/>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Community Pharmacist</a:t>
              </a:r>
            </a:p>
          </p:txBody>
        </p:sp>
      </p:grpSp>
      <p:sp>
        <p:nvSpPr>
          <p:cNvPr id="6" name="Arrow: Right 5">
            <a:extLst>
              <a:ext uri="{FF2B5EF4-FFF2-40B4-BE49-F238E27FC236}">
                <a16:creationId xmlns:a16="http://schemas.microsoft.com/office/drawing/2014/main" id="{CFE005AB-1FC1-197B-AEB3-CA9FC865F083}"/>
              </a:ext>
            </a:extLst>
          </p:cNvPr>
          <p:cNvSpPr/>
          <p:nvPr/>
        </p:nvSpPr>
        <p:spPr>
          <a:xfrm>
            <a:off x="4680857" y="1208309"/>
            <a:ext cx="2743200" cy="1306287"/>
          </a:xfrm>
          <a:prstGeom prst="rightArrow">
            <a:avLst/>
          </a:prstGeom>
          <a:solidFill>
            <a:srgbClr val="00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Also known as</a:t>
            </a:r>
          </a:p>
        </p:txBody>
      </p:sp>
      <p:sp>
        <p:nvSpPr>
          <p:cNvPr id="8" name="Oval 7">
            <a:extLst>
              <a:ext uri="{FF2B5EF4-FFF2-40B4-BE49-F238E27FC236}">
                <a16:creationId xmlns:a16="http://schemas.microsoft.com/office/drawing/2014/main" id="{B953B3CD-7520-A8FC-35D4-073249E0B748}"/>
              </a:ext>
            </a:extLst>
          </p:cNvPr>
          <p:cNvSpPr/>
          <p:nvPr/>
        </p:nvSpPr>
        <p:spPr>
          <a:xfrm>
            <a:off x="7571014" y="772888"/>
            <a:ext cx="2590800" cy="1926769"/>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Chemists</a:t>
            </a:r>
          </a:p>
        </p:txBody>
      </p:sp>
      <p:sp>
        <p:nvSpPr>
          <p:cNvPr id="10" name="Arrow: Down 9">
            <a:extLst>
              <a:ext uri="{FF2B5EF4-FFF2-40B4-BE49-F238E27FC236}">
                <a16:creationId xmlns:a16="http://schemas.microsoft.com/office/drawing/2014/main" id="{39FA69CA-75D3-969C-63EB-1DAC4AB11B2D}"/>
              </a:ext>
            </a:extLst>
          </p:cNvPr>
          <p:cNvSpPr/>
          <p:nvPr/>
        </p:nvSpPr>
        <p:spPr>
          <a:xfrm>
            <a:off x="7788728" y="2819397"/>
            <a:ext cx="2046514" cy="1415143"/>
          </a:xfrm>
          <a:prstGeom prst="downArrow">
            <a:avLst/>
          </a:prstGeom>
          <a:solidFill>
            <a:srgbClr val="00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Experts in</a:t>
            </a:r>
          </a:p>
        </p:txBody>
      </p:sp>
      <p:grpSp>
        <p:nvGrpSpPr>
          <p:cNvPr id="15" name="Group 14">
            <a:extLst>
              <a:ext uri="{FF2B5EF4-FFF2-40B4-BE49-F238E27FC236}">
                <a16:creationId xmlns:a16="http://schemas.microsoft.com/office/drawing/2014/main" id="{38A94891-FAC0-C41A-6449-C0292A0F301B}"/>
              </a:ext>
            </a:extLst>
          </p:cNvPr>
          <p:cNvGrpSpPr/>
          <p:nvPr/>
        </p:nvGrpSpPr>
        <p:grpSpPr>
          <a:xfrm>
            <a:off x="7424057" y="4310856"/>
            <a:ext cx="2891485" cy="2416516"/>
            <a:chOff x="4693327" y="3799220"/>
            <a:chExt cx="3641143" cy="3112994"/>
          </a:xfrm>
        </p:grpSpPr>
        <p:pic>
          <p:nvPicPr>
            <p:cNvPr id="13" name="Picture 12">
              <a:extLst>
                <a:ext uri="{FF2B5EF4-FFF2-40B4-BE49-F238E27FC236}">
                  <a16:creationId xmlns:a16="http://schemas.microsoft.com/office/drawing/2014/main" id="{B5F8E348-493C-4FE9-44D9-09AB617EED8D}"/>
                </a:ext>
              </a:extLst>
            </p:cNvPr>
            <p:cNvPicPr>
              <a:picLocks noChangeAspect="1"/>
            </p:cNvPicPr>
            <p:nvPr/>
          </p:nvPicPr>
          <p:blipFill rotWithShape="1">
            <a:blip r:embed="rId3">
              <a:extLst>
                <a:ext uri="{28A0092B-C50C-407E-A947-70E740481C1C}">
                  <a14:useLocalDpi xmlns:a14="http://schemas.microsoft.com/office/drawing/2010/main" val="0"/>
                </a:ext>
              </a:extLst>
            </a:blip>
            <a:srcRect l="45594" r="16254"/>
            <a:stretch/>
          </p:blipFill>
          <p:spPr>
            <a:xfrm>
              <a:off x="5246914" y="3799220"/>
              <a:ext cx="2324100" cy="2437071"/>
            </a:xfrm>
            <a:prstGeom prst="rect">
              <a:avLst/>
            </a:prstGeom>
          </p:spPr>
        </p:pic>
        <p:sp>
          <p:nvSpPr>
            <p:cNvPr id="14" name="Rectangle 13">
              <a:extLst>
                <a:ext uri="{FF2B5EF4-FFF2-40B4-BE49-F238E27FC236}">
                  <a16:creationId xmlns:a16="http://schemas.microsoft.com/office/drawing/2014/main" id="{B5BD6002-11D1-7931-AB76-23F451F89139}"/>
                </a:ext>
              </a:extLst>
            </p:cNvPr>
            <p:cNvSpPr/>
            <p:nvPr/>
          </p:nvSpPr>
          <p:spPr>
            <a:xfrm>
              <a:off x="4693327" y="6085112"/>
              <a:ext cx="3641143" cy="827102"/>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How to use drugs</a:t>
              </a:r>
            </a:p>
          </p:txBody>
        </p:sp>
      </p:grpSp>
    </p:spTree>
    <p:extLst>
      <p:ext uri="{BB962C8B-B14F-4D97-AF65-F5344CB8AC3E}">
        <p14:creationId xmlns:p14="http://schemas.microsoft.com/office/powerpoint/2010/main" val="53201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90"/>
                                          </p:val>
                                        </p:tav>
                                        <p:tav tm="100000">
                                          <p:val>
                                            <p:fltVal val="0"/>
                                          </p:val>
                                        </p:tav>
                                      </p:tavLst>
                                    </p:anim>
                                    <p:animEffect transition="in" filter="fade">
                                      <p:cBhvr>
                                        <p:cTn id="3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EA46449-4DD4-F4C0-742C-257FCAB33EDD}"/>
              </a:ext>
            </a:extLst>
          </p:cNvPr>
          <p:cNvSpPr/>
          <p:nvPr/>
        </p:nvSpPr>
        <p:spPr>
          <a:xfrm>
            <a:off x="1415011" y="124495"/>
            <a:ext cx="2128616" cy="1869989"/>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GPP</a:t>
            </a:r>
            <a:endParaRPr lang="en-IN" sz="4800" b="1" dirty="0">
              <a:solidFill>
                <a:schemeClr val="tx1"/>
              </a:solidFill>
              <a:latin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id="{E17B29C9-8298-8FFE-1148-6F4CBAF0C170}"/>
              </a:ext>
            </a:extLst>
          </p:cNvPr>
          <p:cNvSpPr/>
          <p:nvPr/>
        </p:nvSpPr>
        <p:spPr>
          <a:xfrm>
            <a:off x="4670890" y="406347"/>
            <a:ext cx="2128615" cy="1306287"/>
          </a:xfrm>
          <a:prstGeom prst="rightArrow">
            <a:avLst/>
          </a:prstGeom>
          <a:solidFill>
            <a:srgbClr val="00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Organizes</a:t>
            </a:r>
          </a:p>
        </p:txBody>
      </p:sp>
      <p:sp>
        <p:nvSpPr>
          <p:cNvPr id="6" name="Rectangle 5">
            <a:extLst>
              <a:ext uri="{FF2B5EF4-FFF2-40B4-BE49-F238E27FC236}">
                <a16:creationId xmlns:a16="http://schemas.microsoft.com/office/drawing/2014/main" id="{767AC278-A295-E502-2FFB-9CFD50F69943}"/>
              </a:ext>
            </a:extLst>
          </p:cNvPr>
          <p:cNvSpPr/>
          <p:nvPr/>
        </p:nvSpPr>
        <p:spPr>
          <a:xfrm>
            <a:off x="7538819" y="493432"/>
            <a:ext cx="3298505" cy="113211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1"/>
                </a:solidFill>
              </a:rPr>
              <a:t>Major roles of Pharmacist such as:</a:t>
            </a:r>
            <a:endParaRPr lang="en-IN" b="1" dirty="0">
              <a:solidFill>
                <a:schemeClr val="tx1"/>
              </a:solidFill>
            </a:endParaRPr>
          </a:p>
        </p:txBody>
      </p:sp>
      <p:sp>
        <p:nvSpPr>
          <p:cNvPr id="8" name="Oval 7">
            <a:extLst>
              <a:ext uri="{FF2B5EF4-FFF2-40B4-BE49-F238E27FC236}">
                <a16:creationId xmlns:a16="http://schemas.microsoft.com/office/drawing/2014/main" id="{25E99CC5-4331-5BA6-157D-15DF27028CC3}"/>
              </a:ext>
            </a:extLst>
          </p:cNvPr>
          <p:cNvSpPr/>
          <p:nvPr/>
        </p:nvSpPr>
        <p:spPr>
          <a:xfrm>
            <a:off x="119744" y="2884714"/>
            <a:ext cx="2917371" cy="2928258"/>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Prepare, obtain, store, secure, distribute, administer, dispense and dispose of medical products</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003C1A25-6EAD-C544-081E-7765F8236393}"/>
              </a:ext>
            </a:extLst>
          </p:cNvPr>
          <p:cNvSpPr/>
          <p:nvPr/>
        </p:nvSpPr>
        <p:spPr>
          <a:xfrm>
            <a:off x="3129970" y="2764971"/>
            <a:ext cx="2917371" cy="2928258"/>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Provide effective medication therapy management</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FF5413A8-B320-1560-CB1D-9B35F060D4D2}"/>
              </a:ext>
            </a:extLst>
          </p:cNvPr>
          <p:cNvSpPr/>
          <p:nvPr/>
        </p:nvSpPr>
        <p:spPr>
          <a:xfrm>
            <a:off x="6140196" y="2884714"/>
            <a:ext cx="2917371" cy="2928258"/>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Maintain and improve professional performance</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F29CA4DD-B9DE-8FA7-FA69-DED36B7EE631}"/>
              </a:ext>
            </a:extLst>
          </p:cNvPr>
          <p:cNvSpPr/>
          <p:nvPr/>
        </p:nvSpPr>
        <p:spPr>
          <a:xfrm>
            <a:off x="9188071" y="2884714"/>
            <a:ext cx="2917371" cy="2928258"/>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Contribute to improve effectiveness of health care system and public health </a:t>
            </a:r>
            <a:endParaRPr lang="en-IN"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89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8289CE6-B13D-8BBF-5A9C-1C9B3F768D4F}"/>
              </a:ext>
            </a:extLst>
          </p:cNvPr>
          <p:cNvSpPr/>
          <p:nvPr/>
        </p:nvSpPr>
        <p:spPr>
          <a:xfrm>
            <a:off x="462708" y="0"/>
            <a:ext cx="11303306" cy="6858000"/>
          </a:xfrm>
          <a:prstGeom prst="ellipse">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2131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980FFF-8CEE-1CF2-7AAD-5742C2B71268}"/>
              </a:ext>
            </a:extLst>
          </p:cNvPr>
          <p:cNvPicPr>
            <a:picLocks noChangeAspect="1"/>
          </p:cNvPicPr>
          <p:nvPr/>
        </p:nvPicPr>
        <p:blipFill rotWithShape="1">
          <a:blip r:embed="rId3">
            <a:extLst>
              <a:ext uri="{28A0092B-C50C-407E-A947-70E740481C1C}">
                <a14:useLocalDpi xmlns:a14="http://schemas.microsoft.com/office/drawing/2010/main" val="0"/>
              </a:ext>
            </a:extLst>
          </a:blip>
          <a:srcRect l="20864" t="12054" r="15942" b="8215"/>
          <a:stretch/>
        </p:blipFill>
        <p:spPr>
          <a:xfrm>
            <a:off x="275420" y="110168"/>
            <a:ext cx="2182971" cy="2754218"/>
          </a:xfrm>
          <a:prstGeom prst="rect">
            <a:avLst/>
          </a:prstGeom>
        </p:spPr>
      </p:pic>
      <p:sp>
        <p:nvSpPr>
          <p:cNvPr id="6" name="Arrow: Right 5">
            <a:extLst>
              <a:ext uri="{FF2B5EF4-FFF2-40B4-BE49-F238E27FC236}">
                <a16:creationId xmlns:a16="http://schemas.microsoft.com/office/drawing/2014/main" id="{9D6A5C24-B9D5-AC0E-C346-63F70DDD54CD}"/>
              </a:ext>
            </a:extLst>
          </p:cNvPr>
          <p:cNvSpPr/>
          <p:nvPr/>
        </p:nvSpPr>
        <p:spPr>
          <a:xfrm>
            <a:off x="8038244" y="1087521"/>
            <a:ext cx="1740664" cy="1306287"/>
          </a:xfrm>
          <a:prstGeom prst="rightArrow">
            <a:avLst/>
          </a:prstGeom>
          <a:solidFill>
            <a:srgbClr val="00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Needed to </a:t>
            </a:r>
          </a:p>
        </p:txBody>
      </p:sp>
      <p:grpSp>
        <p:nvGrpSpPr>
          <p:cNvPr id="24" name="Group 23">
            <a:extLst>
              <a:ext uri="{FF2B5EF4-FFF2-40B4-BE49-F238E27FC236}">
                <a16:creationId xmlns:a16="http://schemas.microsoft.com/office/drawing/2014/main" id="{D18B9800-64EB-993E-62FA-A85826ABE201}"/>
              </a:ext>
            </a:extLst>
          </p:cNvPr>
          <p:cNvGrpSpPr/>
          <p:nvPr/>
        </p:nvGrpSpPr>
        <p:grpSpPr>
          <a:xfrm>
            <a:off x="4452063" y="344343"/>
            <a:ext cx="3365572" cy="3123272"/>
            <a:chOff x="4452063" y="344343"/>
            <a:chExt cx="3365572" cy="3123272"/>
          </a:xfrm>
        </p:grpSpPr>
        <p:pic>
          <p:nvPicPr>
            <p:cNvPr id="8" name="Picture 7">
              <a:extLst>
                <a:ext uri="{FF2B5EF4-FFF2-40B4-BE49-F238E27FC236}">
                  <a16:creationId xmlns:a16="http://schemas.microsoft.com/office/drawing/2014/main" id="{19AE6D2E-CDAB-D0D9-4517-4ECEED3EA15D}"/>
                </a:ext>
              </a:extLst>
            </p:cNvPr>
            <p:cNvPicPr>
              <a:picLocks noChangeAspect="1"/>
            </p:cNvPicPr>
            <p:nvPr/>
          </p:nvPicPr>
          <p:blipFill rotWithShape="1">
            <a:blip r:embed="rId4">
              <a:extLst>
                <a:ext uri="{28A0092B-C50C-407E-A947-70E740481C1C}">
                  <a14:useLocalDpi xmlns:a14="http://schemas.microsoft.com/office/drawing/2010/main" val="0"/>
                </a:ext>
              </a:extLst>
            </a:blip>
            <a:srcRect l="19779" t="3846" r="20220" b="4620"/>
            <a:stretch/>
          </p:blipFill>
          <p:spPr>
            <a:xfrm>
              <a:off x="4452063" y="344343"/>
              <a:ext cx="3055435" cy="2621881"/>
            </a:xfrm>
            <a:prstGeom prst="rect">
              <a:avLst/>
            </a:prstGeom>
          </p:spPr>
        </p:pic>
        <p:sp>
          <p:nvSpPr>
            <p:cNvPr id="9" name="Rectangle 8">
              <a:extLst>
                <a:ext uri="{FF2B5EF4-FFF2-40B4-BE49-F238E27FC236}">
                  <a16:creationId xmlns:a16="http://schemas.microsoft.com/office/drawing/2014/main" id="{63A9CDFA-25BE-BA52-B417-EB9B3EC50256}"/>
                </a:ext>
              </a:extLst>
            </p:cNvPr>
            <p:cNvSpPr/>
            <p:nvPr/>
          </p:nvSpPr>
          <p:spPr>
            <a:xfrm>
              <a:off x="4564928" y="2966224"/>
              <a:ext cx="3252707" cy="501391"/>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Step by step instructions</a:t>
              </a:r>
            </a:p>
          </p:txBody>
        </p:sp>
      </p:grpSp>
      <p:sp>
        <p:nvSpPr>
          <p:cNvPr id="10" name="Arrow: Right 9">
            <a:extLst>
              <a:ext uri="{FF2B5EF4-FFF2-40B4-BE49-F238E27FC236}">
                <a16:creationId xmlns:a16="http://schemas.microsoft.com/office/drawing/2014/main" id="{D81AD397-7A7E-DDBB-416C-7EC00DCAAB9F}"/>
              </a:ext>
            </a:extLst>
          </p:cNvPr>
          <p:cNvSpPr/>
          <p:nvPr/>
        </p:nvSpPr>
        <p:spPr>
          <a:xfrm>
            <a:off x="2737295" y="986533"/>
            <a:ext cx="1740664" cy="1306287"/>
          </a:xfrm>
          <a:prstGeom prst="rightArrow">
            <a:avLst/>
          </a:prstGeom>
          <a:solidFill>
            <a:srgbClr val="00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Provides</a:t>
            </a:r>
          </a:p>
        </p:txBody>
      </p:sp>
      <p:pic>
        <p:nvPicPr>
          <p:cNvPr id="12" name="Picture 11">
            <a:extLst>
              <a:ext uri="{FF2B5EF4-FFF2-40B4-BE49-F238E27FC236}">
                <a16:creationId xmlns:a16="http://schemas.microsoft.com/office/drawing/2014/main" id="{C10EC544-0499-E07E-2766-8ACABE01B896}"/>
              </a:ext>
            </a:extLst>
          </p:cNvPr>
          <p:cNvPicPr>
            <a:picLocks noChangeAspect="1"/>
          </p:cNvPicPr>
          <p:nvPr/>
        </p:nvPicPr>
        <p:blipFill rotWithShape="1">
          <a:blip r:embed="rId5">
            <a:extLst>
              <a:ext uri="{28A0092B-C50C-407E-A947-70E740481C1C}">
                <a14:useLocalDpi xmlns:a14="http://schemas.microsoft.com/office/drawing/2010/main" val="0"/>
              </a:ext>
            </a:extLst>
          </a:blip>
          <a:srcRect l="12193" t="9051" r="11874" b="12612"/>
          <a:stretch/>
        </p:blipFill>
        <p:spPr>
          <a:xfrm>
            <a:off x="9876858" y="462708"/>
            <a:ext cx="2039722" cy="2401678"/>
          </a:xfrm>
          <a:prstGeom prst="rect">
            <a:avLst/>
          </a:prstGeom>
        </p:spPr>
      </p:pic>
      <p:grpSp>
        <p:nvGrpSpPr>
          <p:cNvPr id="25" name="Group 24">
            <a:extLst>
              <a:ext uri="{FF2B5EF4-FFF2-40B4-BE49-F238E27FC236}">
                <a16:creationId xmlns:a16="http://schemas.microsoft.com/office/drawing/2014/main" id="{6CF51918-2994-790D-5AA6-3225B8E40C4C}"/>
              </a:ext>
            </a:extLst>
          </p:cNvPr>
          <p:cNvGrpSpPr/>
          <p:nvPr/>
        </p:nvGrpSpPr>
        <p:grpSpPr>
          <a:xfrm>
            <a:off x="9270365" y="3216919"/>
            <a:ext cx="2784103" cy="3284242"/>
            <a:chOff x="9270365" y="3216919"/>
            <a:chExt cx="2784103" cy="3284242"/>
          </a:xfrm>
        </p:grpSpPr>
        <p:pic>
          <p:nvPicPr>
            <p:cNvPr id="15" name="Picture 14">
              <a:extLst>
                <a:ext uri="{FF2B5EF4-FFF2-40B4-BE49-F238E27FC236}">
                  <a16:creationId xmlns:a16="http://schemas.microsoft.com/office/drawing/2014/main" id="{6E8E58F0-D080-1DE6-2796-38397F5510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6290" y="3216919"/>
              <a:ext cx="2426144" cy="2688122"/>
            </a:xfrm>
            <a:prstGeom prst="rect">
              <a:avLst/>
            </a:prstGeom>
          </p:spPr>
        </p:pic>
        <p:sp>
          <p:nvSpPr>
            <p:cNvPr id="16" name="Rectangle 15">
              <a:extLst>
                <a:ext uri="{FF2B5EF4-FFF2-40B4-BE49-F238E27FC236}">
                  <a16:creationId xmlns:a16="http://schemas.microsoft.com/office/drawing/2014/main" id="{FD3EE15B-1DA6-CDA0-3B00-716C22A4CD29}"/>
                </a:ext>
              </a:extLst>
            </p:cNvPr>
            <p:cNvSpPr/>
            <p:nvPr/>
          </p:nvSpPr>
          <p:spPr>
            <a:xfrm>
              <a:off x="9270365" y="6006878"/>
              <a:ext cx="2784103" cy="494283"/>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Specific task</a:t>
              </a:r>
            </a:p>
          </p:txBody>
        </p:sp>
      </p:grpSp>
      <p:grpSp>
        <p:nvGrpSpPr>
          <p:cNvPr id="26" name="Group 25">
            <a:extLst>
              <a:ext uri="{FF2B5EF4-FFF2-40B4-BE49-F238E27FC236}">
                <a16:creationId xmlns:a16="http://schemas.microsoft.com/office/drawing/2014/main" id="{1169F240-E783-9175-210C-275E335C8EBB}"/>
              </a:ext>
            </a:extLst>
          </p:cNvPr>
          <p:cNvGrpSpPr/>
          <p:nvPr/>
        </p:nvGrpSpPr>
        <p:grpSpPr>
          <a:xfrm>
            <a:off x="5118626" y="3933618"/>
            <a:ext cx="3252707" cy="2758256"/>
            <a:chOff x="5118626" y="3933618"/>
            <a:chExt cx="3252707" cy="2758256"/>
          </a:xfrm>
        </p:grpSpPr>
        <p:pic>
          <p:nvPicPr>
            <p:cNvPr id="18" name="Picture 17">
              <a:extLst>
                <a:ext uri="{FF2B5EF4-FFF2-40B4-BE49-F238E27FC236}">
                  <a16:creationId xmlns:a16="http://schemas.microsoft.com/office/drawing/2014/main" id="{892A3F95-8872-4ECD-B5C1-22DEDCA45F30}"/>
                </a:ext>
              </a:extLst>
            </p:cNvPr>
            <p:cNvPicPr>
              <a:picLocks noChangeAspect="1"/>
            </p:cNvPicPr>
            <p:nvPr/>
          </p:nvPicPr>
          <p:blipFill rotWithShape="1">
            <a:blip r:embed="rId7">
              <a:extLst>
                <a:ext uri="{28A0092B-C50C-407E-A947-70E740481C1C}">
                  <a14:useLocalDpi xmlns:a14="http://schemas.microsoft.com/office/drawing/2010/main" val="0"/>
                </a:ext>
              </a:extLst>
            </a:blip>
            <a:srcRect l="7040" t="8354" r="4047" b="17109"/>
            <a:stretch/>
          </p:blipFill>
          <p:spPr>
            <a:xfrm>
              <a:off x="5378723" y="3933618"/>
              <a:ext cx="2850877" cy="2164141"/>
            </a:xfrm>
            <a:prstGeom prst="rect">
              <a:avLst/>
            </a:prstGeom>
          </p:spPr>
        </p:pic>
        <p:sp>
          <p:nvSpPr>
            <p:cNvPr id="19" name="Rectangle 18">
              <a:extLst>
                <a:ext uri="{FF2B5EF4-FFF2-40B4-BE49-F238E27FC236}">
                  <a16:creationId xmlns:a16="http://schemas.microsoft.com/office/drawing/2014/main" id="{0B111C9C-F77D-D230-1B41-2DE31F4560C8}"/>
                </a:ext>
              </a:extLst>
            </p:cNvPr>
            <p:cNvSpPr/>
            <p:nvPr/>
          </p:nvSpPr>
          <p:spPr>
            <a:xfrm>
              <a:off x="5118626" y="6190483"/>
              <a:ext cx="3252707" cy="501391"/>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Consistently</a:t>
              </a:r>
            </a:p>
          </p:txBody>
        </p:sp>
      </p:grpSp>
      <p:sp>
        <p:nvSpPr>
          <p:cNvPr id="20" name="Rectangle 19">
            <a:extLst>
              <a:ext uri="{FF2B5EF4-FFF2-40B4-BE49-F238E27FC236}">
                <a16:creationId xmlns:a16="http://schemas.microsoft.com/office/drawing/2014/main" id="{C7463F40-F613-04FF-B183-DBB59BC21294}"/>
              </a:ext>
            </a:extLst>
          </p:cNvPr>
          <p:cNvSpPr/>
          <p:nvPr/>
        </p:nvSpPr>
        <p:spPr>
          <a:xfrm>
            <a:off x="3113314" y="5015688"/>
            <a:ext cx="2005312" cy="8557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5400" b="1" dirty="0">
                <a:solidFill>
                  <a:srgbClr val="7030A0"/>
                </a:solidFill>
                <a:latin typeface="Times New Roman" panose="02020603050405020304" pitchFamily="18" charset="0"/>
                <a:cs typeface="Times New Roman" panose="02020603050405020304" pitchFamily="18" charset="0"/>
              </a:rPr>
              <a:t>&amp;</a:t>
            </a:r>
          </a:p>
        </p:txBody>
      </p:sp>
      <p:grpSp>
        <p:nvGrpSpPr>
          <p:cNvPr id="27" name="Group 26">
            <a:extLst>
              <a:ext uri="{FF2B5EF4-FFF2-40B4-BE49-F238E27FC236}">
                <a16:creationId xmlns:a16="http://schemas.microsoft.com/office/drawing/2014/main" id="{515F13CE-6483-7E91-793E-93A7C88B86FB}"/>
              </a:ext>
            </a:extLst>
          </p:cNvPr>
          <p:cNvGrpSpPr/>
          <p:nvPr/>
        </p:nvGrpSpPr>
        <p:grpSpPr>
          <a:xfrm>
            <a:off x="187405" y="3993615"/>
            <a:ext cx="3252707" cy="2687375"/>
            <a:chOff x="187405" y="3993615"/>
            <a:chExt cx="3252707" cy="2687375"/>
          </a:xfrm>
        </p:grpSpPr>
        <p:pic>
          <p:nvPicPr>
            <p:cNvPr id="22" name="Picture 21">
              <a:extLst>
                <a:ext uri="{FF2B5EF4-FFF2-40B4-BE49-F238E27FC236}">
                  <a16:creationId xmlns:a16="http://schemas.microsoft.com/office/drawing/2014/main" id="{D348F71C-AF01-5382-C2C8-037B4E80CE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524" y="3993615"/>
              <a:ext cx="2362200" cy="1933575"/>
            </a:xfrm>
            <a:prstGeom prst="rect">
              <a:avLst/>
            </a:prstGeom>
          </p:spPr>
        </p:pic>
        <p:sp>
          <p:nvSpPr>
            <p:cNvPr id="23" name="Rectangle 22">
              <a:extLst>
                <a:ext uri="{FF2B5EF4-FFF2-40B4-BE49-F238E27FC236}">
                  <a16:creationId xmlns:a16="http://schemas.microsoft.com/office/drawing/2014/main" id="{31525CF1-B8BC-6065-0766-7A14620B88F5}"/>
                </a:ext>
              </a:extLst>
            </p:cNvPr>
            <p:cNvSpPr/>
            <p:nvPr/>
          </p:nvSpPr>
          <p:spPr>
            <a:xfrm>
              <a:off x="187405" y="6179599"/>
              <a:ext cx="3252707" cy="501391"/>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Efficiently</a:t>
              </a:r>
            </a:p>
          </p:txBody>
        </p:sp>
      </p:grpSp>
    </p:spTree>
    <p:extLst>
      <p:ext uri="{BB962C8B-B14F-4D97-AF65-F5344CB8AC3E}">
        <p14:creationId xmlns:p14="http://schemas.microsoft.com/office/powerpoint/2010/main" val="165676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p:tgtEl>
                                          <p:spTgt spid="26"/>
                                        </p:tgtEl>
                                        <p:attrNameLst>
                                          <p:attrName>ppt_y</p:attrName>
                                        </p:attrNameLst>
                                      </p:cBhvr>
                                      <p:tavLst>
                                        <p:tav tm="0">
                                          <p:val>
                                            <p:strVal val="#ppt_y+#ppt_h*1.125000"/>
                                          </p:val>
                                        </p:tav>
                                        <p:tav tm="100000">
                                          <p:val>
                                            <p:strVal val="#ppt_y"/>
                                          </p:val>
                                        </p:tav>
                                      </p:tavLst>
                                    </p:anim>
                                    <p:animEffect transition="in" filter="wipe(u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ppt_y</p:attrName>
                                        </p:attrNameLst>
                                      </p:cBhvr>
                                      <p:tavLst>
                                        <p:tav tm="0">
                                          <p:val>
                                            <p:strVal val="#ppt_y+#ppt_h*1.125000"/>
                                          </p:val>
                                        </p:tav>
                                        <p:tav tm="100000">
                                          <p:val>
                                            <p:strVal val="#ppt_y"/>
                                          </p:val>
                                        </p:tav>
                                      </p:tavLst>
                                    </p:anim>
                                    <p:animEffect transition="in" filter="wipe(up)">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02FC80-D7A5-26D8-E17A-A00935EF06A6}"/>
              </a:ext>
            </a:extLst>
          </p:cNvPr>
          <p:cNvSpPr txBox="1"/>
          <p:nvPr/>
        </p:nvSpPr>
        <p:spPr>
          <a:xfrm>
            <a:off x="315685" y="0"/>
            <a:ext cx="9851572" cy="830997"/>
          </a:xfrm>
          <a:prstGeom prst="rect">
            <a:avLst/>
          </a:prstGeom>
          <a:noFill/>
        </p:spPr>
        <p:txBody>
          <a:bodyPr wrap="square" rtlCol="0">
            <a:spAutoFit/>
          </a:bodyPr>
          <a:lstStyle/>
          <a:p>
            <a:r>
              <a:rPr lang="en-IN" sz="4800" b="1" dirty="0">
                <a:solidFill>
                  <a:srgbClr val="FF0000"/>
                </a:solidFill>
                <a:latin typeface="Times New Roman" panose="02020603050405020304" pitchFamily="18" charset="0"/>
                <a:cs typeface="Times New Roman" panose="02020603050405020304" pitchFamily="18" charset="0"/>
              </a:rPr>
              <a:t>Definition of SOP:</a:t>
            </a:r>
          </a:p>
        </p:txBody>
      </p:sp>
      <p:sp>
        <p:nvSpPr>
          <p:cNvPr id="5" name="TextBox 4">
            <a:extLst>
              <a:ext uri="{FF2B5EF4-FFF2-40B4-BE49-F238E27FC236}">
                <a16:creationId xmlns:a16="http://schemas.microsoft.com/office/drawing/2014/main" id="{E29D9381-E59E-DF01-04C6-E33DE5836DA9}"/>
              </a:ext>
            </a:extLst>
          </p:cNvPr>
          <p:cNvSpPr txBox="1"/>
          <p:nvPr/>
        </p:nvSpPr>
        <p:spPr>
          <a:xfrm>
            <a:off x="54427" y="4186307"/>
            <a:ext cx="11876314" cy="954107"/>
          </a:xfrm>
          <a:prstGeom prst="rect">
            <a:avLst/>
          </a:prstGeom>
          <a:noFill/>
        </p:spPr>
        <p:txBody>
          <a:bodyPr wrap="square" rtlCol="0">
            <a:spAutoFit/>
          </a:bodyPr>
          <a:lstStyle/>
          <a:p>
            <a:pPr marL="285750" indent="-285750" algn="jus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The purpose of SOPs is essentially to be a go-to guide for </a:t>
            </a:r>
            <a:r>
              <a:rPr lang="en-US" sz="2800" b="1" dirty="0">
                <a:solidFill>
                  <a:schemeClr val="accent1"/>
                </a:solidFill>
                <a:latin typeface="Times New Roman" panose="02020603050405020304" pitchFamily="18" charset="0"/>
                <a:cs typeface="Times New Roman" panose="02020603050405020304" pitchFamily="18" charset="0"/>
              </a:rPr>
              <a:t>solving problems,</a:t>
            </a:r>
            <a:r>
              <a:rPr lang="en-US" sz="2800" b="1" dirty="0">
                <a:latin typeface="Times New Roman" panose="02020603050405020304" pitchFamily="18" charset="0"/>
                <a:cs typeface="Times New Roman" panose="02020603050405020304" pitchFamily="18" charset="0"/>
              </a:rPr>
              <a:t> </a:t>
            </a:r>
            <a:r>
              <a:rPr lang="en-US" sz="2800" b="1" dirty="0">
                <a:solidFill>
                  <a:schemeClr val="accent6">
                    <a:lumMod val="75000"/>
                  </a:schemeClr>
                </a:solidFill>
                <a:latin typeface="Times New Roman" panose="02020603050405020304" pitchFamily="18" charset="0"/>
                <a:cs typeface="Times New Roman" panose="02020603050405020304" pitchFamily="18" charset="0"/>
              </a:rPr>
              <a:t>ensuring safety, </a:t>
            </a:r>
            <a:r>
              <a:rPr lang="en-US" sz="2800" b="1" dirty="0">
                <a:solidFill>
                  <a:srgbClr val="00B0F0"/>
                </a:solidFill>
                <a:latin typeface="Times New Roman" panose="02020603050405020304" pitchFamily="18" charset="0"/>
                <a:cs typeface="Times New Roman" panose="02020603050405020304" pitchFamily="18" charset="0"/>
              </a:rPr>
              <a:t>&amp;</a:t>
            </a:r>
            <a:r>
              <a:rPr lang="en-US" sz="2800" b="1" dirty="0">
                <a:latin typeface="Times New Roman" panose="02020603050405020304" pitchFamily="18" charset="0"/>
                <a:cs typeface="Times New Roman" panose="02020603050405020304" pitchFamily="18" charset="0"/>
              </a:rPr>
              <a:t> </a:t>
            </a:r>
            <a:r>
              <a:rPr lang="en-US" sz="2800" b="1" dirty="0">
                <a:solidFill>
                  <a:srgbClr val="CC0000"/>
                </a:solidFill>
                <a:latin typeface="Times New Roman" panose="02020603050405020304" pitchFamily="18" charset="0"/>
                <a:cs typeface="Times New Roman" panose="02020603050405020304" pitchFamily="18" charset="0"/>
              </a:rPr>
              <a:t>maintaining high performance </a:t>
            </a:r>
            <a:r>
              <a:rPr lang="en-US" sz="2800" b="1" dirty="0">
                <a:latin typeface="Times New Roman" panose="02020603050405020304" pitchFamily="18" charset="0"/>
                <a:cs typeface="Times New Roman" panose="02020603050405020304" pitchFamily="18" charset="0"/>
              </a:rPr>
              <a:t>across the company.</a:t>
            </a:r>
            <a:endParaRPr lang="en-I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39CEC09-2666-626C-DD9D-A2CA03937DC7}"/>
              </a:ext>
            </a:extLst>
          </p:cNvPr>
          <p:cNvSpPr txBox="1"/>
          <p:nvPr/>
        </p:nvSpPr>
        <p:spPr>
          <a:xfrm>
            <a:off x="315685" y="2775857"/>
            <a:ext cx="9851572" cy="830997"/>
          </a:xfrm>
          <a:prstGeom prst="rect">
            <a:avLst/>
          </a:prstGeom>
          <a:noFill/>
        </p:spPr>
        <p:txBody>
          <a:bodyPr wrap="square" rtlCol="0">
            <a:spAutoFit/>
          </a:bodyPr>
          <a:lstStyle/>
          <a:p>
            <a:r>
              <a:rPr lang="en-IN" sz="4800" b="1" dirty="0">
                <a:solidFill>
                  <a:srgbClr val="FF0000"/>
                </a:solidFill>
                <a:latin typeface="Times New Roman" panose="02020603050405020304" pitchFamily="18" charset="0"/>
                <a:cs typeface="Times New Roman" panose="02020603050405020304" pitchFamily="18" charset="0"/>
              </a:rPr>
              <a:t>Purpose of SOP:</a:t>
            </a:r>
          </a:p>
        </p:txBody>
      </p:sp>
      <p:sp>
        <p:nvSpPr>
          <p:cNvPr id="7" name="TextBox 6">
            <a:extLst>
              <a:ext uri="{FF2B5EF4-FFF2-40B4-BE49-F238E27FC236}">
                <a16:creationId xmlns:a16="http://schemas.microsoft.com/office/drawing/2014/main" id="{F2B9C1C0-8030-FDD5-8CC4-A69DA083025A}"/>
              </a:ext>
            </a:extLst>
          </p:cNvPr>
          <p:cNvSpPr txBox="1"/>
          <p:nvPr/>
        </p:nvSpPr>
        <p:spPr>
          <a:xfrm>
            <a:off x="54427" y="830997"/>
            <a:ext cx="11876315" cy="954107"/>
          </a:xfrm>
          <a:prstGeom prst="rect">
            <a:avLst/>
          </a:prstGeom>
          <a:noFill/>
        </p:spPr>
        <p:txBody>
          <a:bodyPr wrap="square" rtlCol="0">
            <a:spAutoFit/>
          </a:bodyPr>
          <a:lstStyle/>
          <a:p>
            <a:pPr marL="285750" indent="-285750" algn="jus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SOP is a set of written instructions that document a routine or repetitive activity followed by an organization. </a:t>
            </a:r>
            <a:endParaRPr lang="en-I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27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1000"/>
                                        <p:tgtEl>
                                          <p:spTgt spid="5">
                                            <p:txEl>
                                              <p:pRg st="0" end="0"/>
                                            </p:txEl>
                                          </p:spTgt>
                                        </p:tgtEl>
                                      </p:cBhvr>
                                    </p:animEffect>
                                    <p:anim calcmode="lin" valueType="num">
                                      <p:cBhvr>
                                        <p:cTn id="3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BB45CC-A871-D663-F483-D69F708821DE}"/>
              </a:ext>
            </a:extLst>
          </p:cNvPr>
          <p:cNvSpPr txBox="1"/>
          <p:nvPr/>
        </p:nvSpPr>
        <p:spPr>
          <a:xfrm>
            <a:off x="119742" y="0"/>
            <a:ext cx="9851572" cy="830997"/>
          </a:xfrm>
          <a:prstGeom prst="rect">
            <a:avLst/>
          </a:prstGeom>
          <a:noFill/>
        </p:spPr>
        <p:txBody>
          <a:bodyPr wrap="square" rtlCol="0">
            <a:spAutoFit/>
          </a:bodyPr>
          <a:lstStyle/>
          <a:p>
            <a:r>
              <a:rPr lang="en-IN" sz="4800" b="1" dirty="0">
                <a:solidFill>
                  <a:srgbClr val="FF0000"/>
                </a:solidFill>
                <a:latin typeface="Times New Roman" panose="02020603050405020304" pitchFamily="18" charset="0"/>
                <a:cs typeface="Times New Roman" panose="02020603050405020304" pitchFamily="18" charset="0"/>
              </a:rPr>
              <a:t>Contents of SOP:</a:t>
            </a:r>
          </a:p>
        </p:txBody>
      </p:sp>
      <p:sp>
        <p:nvSpPr>
          <p:cNvPr id="5" name="TextBox 4">
            <a:extLst>
              <a:ext uri="{FF2B5EF4-FFF2-40B4-BE49-F238E27FC236}">
                <a16:creationId xmlns:a16="http://schemas.microsoft.com/office/drawing/2014/main" id="{C828912E-8C2A-8B25-5F31-08D85A88B99D}"/>
              </a:ext>
            </a:extLst>
          </p:cNvPr>
          <p:cNvSpPr txBox="1"/>
          <p:nvPr/>
        </p:nvSpPr>
        <p:spPr>
          <a:xfrm>
            <a:off x="0" y="920593"/>
            <a:ext cx="11876314" cy="583185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800" b="1" dirty="0">
                <a:solidFill>
                  <a:schemeClr val="accent5"/>
                </a:solidFill>
                <a:latin typeface="Times New Roman" panose="02020603050405020304" pitchFamily="18" charset="0"/>
                <a:cs typeface="Times New Roman" panose="02020603050405020304" pitchFamily="18" charset="0"/>
              </a:rPr>
              <a:t>Name &amp; Address of the company</a:t>
            </a:r>
          </a:p>
          <a:p>
            <a:pPr marL="285750" indent="-285750" algn="just">
              <a:lnSpc>
                <a:spcPct val="150000"/>
              </a:lnSpc>
              <a:buFont typeface="Arial" panose="020B0604020202020204" pitchFamily="34" charset="0"/>
              <a:buChar char="•"/>
            </a:pPr>
            <a:r>
              <a:rPr lang="en-US" sz="2800" b="1" dirty="0">
                <a:solidFill>
                  <a:schemeClr val="tx2"/>
                </a:solidFill>
                <a:latin typeface="Times New Roman" panose="02020603050405020304" pitchFamily="18" charset="0"/>
                <a:cs typeface="Times New Roman" panose="02020603050405020304" pitchFamily="18" charset="0"/>
              </a:rPr>
              <a:t>SOP number, and Date when the SOP was prepared/reviewed.</a:t>
            </a:r>
          </a:p>
          <a:p>
            <a:pPr marL="285750" indent="-285750" algn="just">
              <a:lnSpc>
                <a:spcPct val="150000"/>
              </a:lnSpc>
              <a:buFont typeface="Arial" panose="020B0604020202020204" pitchFamily="34" charset="0"/>
              <a:buChar char="•"/>
            </a:pPr>
            <a:r>
              <a:rPr lang="en-US" sz="2800" b="1" dirty="0">
                <a:solidFill>
                  <a:srgbClr val="FF99CC"/>
                </a:solidFill>
                <a:latin typeface="Times New Roman" panose="02020603050405020304" pitchFamily="18" charset="0"/>
                <a:cs typeface="Times New Roman" panose="02020603050405020304" pitchFamily="18" charset="0"/>
              </a:rPr>
              <a:t>Aim &amp; Objective of SOP</a:t>
            </a:r>
          </a:p>
          <a:p>
            <a:pPr marL="285750" indent="-285750" algn="just">
              <a:lnSpc>
                <a:spcPct val="150000"/>
              </a:lnSpc>
              <a:buFont typeface="Arial" panose="020B0604020202020204" pitchFamily="34" charset="0"/>
              <a:buChar char="•"/>
            </a:pPr>
            <a:r>
              <a:rPr lang="en-US" sz="2800" b="1" dirty="0">
                <a:solidFill>
                  <a:srgbClr val="66CCFF"/>
                </a:solidFill>
                <a:latin typeface="Times New Roman" panose="02020603050405020304" pitchFamily="18" charset="0"/>
                <a:cs typeface="Times New Roman" panose="02020603050405020304" pitchFamily="18" charset="0"/>
              </a:rPr>
              <a:t>Scope of SOP</a:t>
            </a:r>
          </a:p>
          <a:p>
            <a:pPr marL="285750" indent="-285750" algn="just">
              <a:lnSpc>
                <a:spcPct val="150000"/>
              </a:lnSpc>
              <a:buFont typeface="Arial" panose="020B0604020202020204" pitchFamily="34" charset="0"/>
              <a:buChar char="•"/>
            </a:pPr>
            <a:r>
              <a:rPr lang="en-US" sz="2800" b="1" dirty="0">
                <a:solidFill>
                  <a:schemeClr val="accent3"/>
                </a:solidFill>
                <a:latin typeface="Times New Roman" panose="02020603050405020304" pitchFamily="18" charset="0"/>
                <a:cs typeface="Times New Roman" panose="02020603050405020304" pitchFamily="18" charset="0"/>
              </a:rPr>
              <a:t>Process/Steps to be carried out, in sequential order</a:t>
            </a:r>
          </a:p>
          <a:p>
            <a:pPr marL="285750" indent="-285750" algn="just">
              <a:lnSpc>
                <a:spcPct val="150000"/>
              </a:lnSpc>
              <a:buFont typeface="Arial" panose="020B0604020202020204" pitchFamily="34" charset="0"/>
              <a:buChar char="•"/>
            </a:pPr>
            <a:r>
              <a:rPr lang="en-US" sz="2800" b="1" dirty="0">
                <a:solidFill>
                  <a:schemeClr val="accent4"/>
                </a:solidFill>
                <a:latin typeface="Times New Roman" panose="02020603050405020304" pitchFamily="18" charset="0"/>
                <a:cs typeface="Times New Roman" panose="02020603050405020304" pitchFamily="18" charset="0"/>
              </a:rPr>
              <a:t>Whose responsibility is to carry out the SOP.</a:t>
            </a:r>
          </a:p>
          <a:p>
            <a:pPr marL="285750" indent="-285750" algn="just">
              <a:lnSpc>
                <a:spcPct val="150000"/>
              </a:lnSpc>
              <a:buFont typeface="Arial" panose="020B0604020202020204" pitchFamily="34" charset="0"/>
              <a:buChar char="•"/>
            </a:pPr>
            <a:r>
              <a:rPr lang="en-US" sz="2800" b="1" dirty="0">
                <a:solidFill>
                  <a:schemeClr val="accent6">
                    <a:lumMod val="60000"/>
                    <a:lumOff val="40000"/>
                  </a:schemeClr>
                </a:solidFill>
                <a:latin typeface="Times New Roman" panose="02020603050405020304" pitchFamily="18" charset="0"/>
                <a:cs typeface="Times New Roman" panose="02020603050405020304" pitchFamily="18" charset="0"/>
              </a:rPr>
              <a:t>Any other useful information</a:t>
            </a:r>
          </a:p>
          <a:p>
            <a:pPr marL="285750" indent="-285750" algn="just">
              <a:lnSpc>
                <a:spcPct val="150000"/>
              </a:lnSpc>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Name &amp; Signature of the person/s who made/reviewed the SOPs, along with date of review.</a:t>
            </a:r>
            <a:endParaRPr lang="en-I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22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dissolv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heel(1)">
                                      <p:cBhvr>
                                        <p:cTn id="31" dur="20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p:cTn id="36"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barn(inVertical)">
                                      <p:cBhvr>
                                        <p:cTn id="50" dur="500"/>
                                        <p:tgtEl>
                                          <p:spTgt spid="5">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1000"/>
                                        <p:tgtEl>
                                          <p:spTgt spid="5">
                                            <p:txEl>
                                              <p:pRg st="7" end="7"/>
                                            </p:txEl>
                                          </p:spTgt>
                                        </p:tgtEl>
                                      </p:cBhvr>
                                    </p:animEffect>
                                    <p:anim calcmode="lin" valueType="num">
                                      <p:cBhvr>
                                        <p:cTn id="5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A31607-3AA1-00D4-2A73-9135E50A0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113819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C5E288-C36F-F445-C12B-63A6104C9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33846115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FE67D-5703-69C9-5767-466FA0C2ED5D}"/>
              </a:ext>
            </a:extLst>
          </p:cNvPr>
          <p:cNvSpPr>
            <a:spLocks noGrp="1"/>
          </p:cNvSpPr>
          <p:nvPr>
            <p:ph idx="1"/>
          </p:nvPr>
        </p:nvSpPr>
        <p:spPr>
          <a:xfrm>
            <a:off x="838200" y="185056"/>
            <a:ext cx="10515600" cy="6291943"/>
          </a:xfrm>
          <a:noFill/>
        </p:spPr>
        <p:txBody>
          <a:bodyPr/>
          <a:lstStyle/>
          <a:p>
            <a:pPr algn="just">
              <a:lnSpc>
                <a:spcPct val="100000"/>
              </a:lnSpc>
            </a:pPr>
            <a:r>
              <a:rPr lang="en-IN" dirty="0">
                <a:latin typeface="Times New Roman" panose="02020603050405020304" pitchFamily="18" charset="0"/>
                <a:cs typeface="Times New Roman" panose="02020603050405020304" pitchFamily="18" charset="0"/>
              </a:rPr>
              <a:t>They are </a:t>
            </a:r>
            <a:r>
              <a:rPr lang="en-US" i="0" dirty="0">
                <a:effectLst/>
                <a:latin typeface="Times New Roman" panose="02020603050405020304" pitchFamily="18" charset="0"/>
                <a:cs typeface="Times New Roman" panose="02020603050405020304" pitchFamily="18" charset="0"/>
              </a:rPr>
              <a:t>well-respected professionals within their local community who use their expert knowledge of medicines to help patients get the best possible care and outcomes from their medicines.</a:t>
            </a:r>
          </a:p>
          <a:p>
            <a:pPr algn="just">
              <a:lnSpc>
                <a:spcPct val="100000"/>
              </a:lnSpc>
            </a:pPr>
            <a:endParaRPr lang="en-US" dirty="0">
              <a:latin typeface="Times New Roman" panose="02020603050405020304" pitchFamily="18" charset="0"/>
              <a:cs typeface="Times New Roman" panose="02020603050405020304" pitchFamily="18" charset="0"/>
            </a:endParaRPr>
          </a:p>
          <a:p>
            <a:pPr algn="just">
              <a:lnSpc>
                <a:spcPct val="100000"/>
              </a:lnSpc>
            </a:pPr>
            <a:r>
              <a:rPr lang="en-US" i="0" dirty="0">
                <a:effectLst/>
                <a:latin typeface="Times New Roman" panose="02020603050405020304" pitchFamily="18" charset="0"/>
                <a:cs typeface="Times New Roman" panose="02020603050405020304" pitchFamily="18" charset="0"/>
              </a:rPr>
              <a:t>By conducting customized patient monitoring and evaluations, they deliver patient-centered care.</a:t>
            </a:r>
          </a:p>
          <a:p>
            <a:pPr marL="0" indent="0" algn="just">
              <a:lnSpc>
                <a:spcPct val="100000"/>
              </a:lnSpc>
              <a:buNone/>
            </a:pPr>
            <a:endParaRPr lang="en-US" i="0" dirty="0">
              <a:effectLst/>
              <a:latin typeface="Times New Roman" panose="02020603050405020304" pitchFamily="18" charset="0"/>
              <a:cs typeface="Times New Roman" panose="02020603050405020304" pitchFamily="18" charset="0"/>
            </a:endParaRPr>
          </a:p>
          <a:p>
            <a:pPr marL="0" indent="0" algn="just">
              <a:lnSpc>
                <a:spcPct val="100000"/>
              </a:lnSpc>
              <a:buNone/>
            </a:pPr>
            <a:endParaRPr lang="en-US" i="0" dirty="0">
              <a:effectLst/>
              <a:latin typeface="Times New Roman" panose="02020603050405020304" pitchFamily="18" charset="0"/>
              <a:cs typeface="Times New Roman" panose="02020603050405020304" pitchFamily="18" charset="0"/>
            </a:endParaRPr>
          </a:p>
          <a:p>
            <a:pPr algn="just"/>
            <a:endParaRPr lang="en-IN" dirty="0"/>
          </a:p>
        </p:txBody>
      </p:sp>
      <p:sp>
        <p:nvSpPr>
          <p:cNvPr id="6" name="Cloud 5">
            <a:extLst>
              <a:ext uri="{FF2B5EF4-FFF2-40B4-BE49-F238E27FC236}">
                <a16:creationId xmlns:a16="http://schemas.microsoft.com/office/drawing/2014/main" id="{4C75182C-AC0A-7C95-8D53-01AED4EFCB9F}"/>
              </a:ext>
            </a:extLst>
          </p:cNvPr>
          <p:cNvSpPr/>
          <p:nvPr/>
        </p:nvSpPr>
        <p:spPr>
          <a:xfrm>
            <a:off x="674914" y="3592285"/>
            <a:ext cx="3614057" cy="2394857"/>
          </a:xfrm>
          <a:prstGeom prst="cloud">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5400" b="1" dirty="0">
                <a:solidFill>
                  <a:srgbClr val="FF0000"/>
                </a:solidFill>
                <a:latin typeface="Britannic Bold" panose="020B0903060703020204" pitchFamily="34" charset="0"/>
              </a:rPr>
              <a:t>WHO</a:t>
            </a:r>
          </a:p>
        </p:txBody>
      </p:sp>
      <p:sp>
        <p:nvSpPr>
          <p:cNvPr id="7" name="Arrow: Right 6">
            <a:extLst>
              <a:ext uri="{FF2B5EF4-FFF2-40B4-BE49-F238E27FC236}">
                <a16:creationId xmlns:a16="http://schemas.microsoft.com/office/drawing/2014/main" id="{8B27FCC7-2EE8-056A-3E6D-E2E076FCAA28}"/>
              </a:ext>
            </a:extLst>
          </p:cNvPr>
          <p:cNvSpPr/>
          <p:nvPr/>
        </p:nvSpPr>
        <p:spPr>
          <a:xfrm>
            <a:off x="4572001" y="4136569"/>
            <a:ext cx="2743200" cy="1306287"/>
          </a:xfrm>
          <a:prstGeom prst="rightArrow">
            <a:avLst/>
          </a:prstGeom>
          <a:solidFill>
            <a:srgbClr val="00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Defines Community Pharmacists as,</a:t>
            </a:r>
          </a:p>
        </p:txBody>
      </p:sp>
      <p:sp>
        <p:nvSpPr>
          <p:cNvPr id="8" name="Rectangle 7">
            <a:extLst>
              <a:ext uri="{FF2B5EF4-FFF2-40B4-BE49-F238E27FC236}">
                <a16:creationId xmlns:a16="http://schemas.microsoft.com/office/drawing/2014/main" id="{6C744D07-45EC-069F-5C61-19C8097FF2F9}"/>
              </a:ext>
            </a:extLst>
          </p:cNvPr>
          <p:cNvSpPr/>
          <p:nvPr/>
        </p:nvSpPr>
        <p:spPr>
          <a:xfrm>
            <a:off x="7434943" y="3592285"/>
            <a:ext cx="3614057" cy="27649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2800" b="1" dirty="0">
                <a:solidFill>
                  <a:schemeClr val="tx1"/>
                </a:solidFill>
                <a:latin typeface="Times New Roman" panose="02020603050405020304" pitchFamily="18" charset="0"/>
                <a:cs typeface="Times New Roman" panose="02020603050405020304" pitchFamily="18" charset="0"/>
              </a:rPr>
              <a:t>Legally Qualified</a:t>
            </a:r>
          </a:p>
          <a:p>
            <a:pPr marL="285750" indent="-285750">
              <a:buFont typeface="Arial" panose="020B0604020202020204" pitchFamily="34" charset="0"/>
              <a:buChar char="•"/>
            </a:pPr>
            <a:r>
              <a:rPr lang="en-IN" sz="2800" b="1" dirty="0">
                <a:solidFill>
                  <a:schemeClr val="tx1"/>
                </a:solidFill>
                <a:latin typeface="Times New Roman" panose="02020603050405020304" pitchFamily="18" charset="0"/>
                <a:cs typeface="Times New Roman" panose="02020603050405020304" pitchFamily="18" charset="0"/>
              </a:rPr>
              <a:t>Trained Healthcare</a:t>
            </a:r>
          </a:p>
          <a:p>
            <a:pPr marL="285750" indent="-285750">
              <a:buFont typeface="Arial" panose="020B0604020202020204" pitchFamily="34" charset="0"/>
              <a:buChar char="•"/>
            </a:pPr>
            <a:r>
              <a:rPr lang="en-IN" sz="2800" b="1" dirty="0">
                <a:solidFill>
                  <a:schemeClr val="tx1"/>
                </a:solidFill>
                <a:latin typeface="Times New Roman" panose="02020603050405020304" pitchFamily="18" charset="0"/>
                <a:cs typeface="Times New Roman" panose="02020603050405020304" pitchFamily="18" charset="0"/>
              </a:rPr>
              <a:t>Link between patient &amp; Prescriber</a:t>
            </a:r>
          </a:p>
        </p:txBody>
      </p:sp>
    </p:spTree>
    <p:extLst>
      <p:ext uri="{BB962C8B-B14F-4D97-AF65-F5344CB8AC3E}">
        <p14:creationId xmlns:p14="http://schemas.microsoft.com/office/powerpoint/2010/main" val="200554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 calcmode="lin" valueType="num">
                                      <p:cBhvr additive="base">
                                        <p:cTn id="38"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39" dur="500"/>
                                        <p:tgtEl>
                                          <p:spTgt spid="8">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 calcmode="lin" valueType="num">
                                      <p:cBhvr additive="base">
                                        <p:cTn id="44"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4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2A61369-64C3-2E58-56AF-D674623C45D7}"/>
              </a:ext>
            </a:extLst>
          </p:cNvPr>
          <p:cNvGrpSpPr/>
          <p:nvPr/>
        </p:nvGrpSpPr>
        <p:grpSpPr>
          <a:xfrm>
            <a:off x="269613" y="82324"/>
            <a:ext cx="3641143" cy="4620304"/>
            <a:chOff x="269613" y="82324"/>
            <a:chExt cx="3641143" cy="4620304"/>
          </a:xfrm>
        </p:grpSpPr>
        <p:pic>
          <p:nvPicPr>
            <p:cNvPr id="5" name="Picture 4">
              <a:extLst>
                <a:ext uri="{FF2B5EF4-FFF2-40B4-BE49-F238E27FC236}">
                  <a16:creationId xmlns:a16="http://schemas.microsoft.com/office/drawing/2014/main" id="{FF7C866C-A337-40D4-5D51-8CCBD8B9CB7D}"/>
                </a:ext>
              </a:extLst>
            </p:cNvPr>
            <p:cNvPicPr>
              <a:picLocks noChangeAspect="1"/>
            </p:cNvPicPr>
            <p:nvPr/>
          </p:nvPicPr>
          <p:blipFill rotWithShape="1">
            <a:blip r:embed="rId2">
              <a:extLst>
                <a:ext uri="{28A0092B-C50C-407E-A947-70E740481C1C}">
                  <a14:useLocalDpi xmlns:a14="http://schemas.microsoft.com/office/drawing/2010/main" val="0"/>
                </a:ext>
              </a:extLst>
            </a:blip>
            <a:srcRect l="37525" r="33099"/>
            <a:stretch/>
          </p:blipFill>
          <p:spPr>
            <a:xfrm>
              <a:off x="794658" y="82324"/>
              <a:ext cx="2438398" cy="3556606"/>
            </a:xfrm>
            <a:prstGeom prst="rect">
              <a:avLst/>
            </a:prstGeom>
          </p:spPr>
        </p:pic>
        <p:sp>
          <p:nvSpPr>
            <p:cNvPr id="10" name="Rectangle 9">
              <a:extLst>
                <a:ext uri="{FF2B5EF4-FFF2-40B4-BE49-F238E27FC236}">
                  <a16:creationId xmlns:a16="http://schemas.microsoft.com/office/drawing/2014/main" id="{57CBEF32-1F3F-5B53-0990-6A69E28E8461}"/>
                </a:ext>
              </a:extLst>
            </p:cNvPr>
            <p:cNvSpPr/>
            <p:nvPr/>
          </p:nvSpPr>
          <p:spPr>
            <a:xfrm>
              <a:off x="269613" y="3875526"/>
              <a:ext cx="3641143" cy="82710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Patient</a:t>
              </a:r>
            </a:p>
          </p:txBody>
        </p:sp>
      </p:grpSp>
      <p:grpSp>
        <p:nvGrpSpPr>
          <p:cNvPr id="14" name="Group 13">
            <a:extLst>
              <a:ext uri="{FF2B5EF4-FFF2-40B4-BE49-F238E27FC236}">
                <a16:creationId xmlns:a16="http://schemas.microsoft.com/office/drawing/2014/main" id="{65580F71-0086-5974-8C2B-3BFB75C9077C}"/>
              </a:ext>
            </a:extLst>
          </p:cNvPr>
          <p:cNvGrpSpPr/>
          <p:nvPr/>
        </p:nvGrpSpPr>
        <p:grpSpPr>
          <a:xfrm>
            <a:off x="3995057" y="1447800"/>
            <a:ext cx="3962400" cy="4288971"/>
            <a:chOff x="3995057" y="1447800"/>
            <a:chExt cx="3962400" cy="4288971"/>
          </a:xfrm>
        </p:grpSpPr>
        <p:pic>
          <p:nvPicPr>
            <p:cNvPr id="7" name="Picture 6">
              <a:extLst>
                <a:ext uri="{FF2B5EF4-FFF2-40B4-BE49-F238E27FC236}">
                  <a16:creationId xmlns:a16="http://schemas.microsoft.com/office/drawing/2014/main" id="{21182EF6-9FB7-5EEC-4F21-A5AEDD9D2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057" y="1447800"/>
              <a:ext cx="3962400" cy="3962400"/>
            </a:xfrm>
            <a:prstGeom prst="rect">
              <a:avLst/>
            </a:prstGeom>
          </p:spPr>
        </p:pic>
        <p:sp>
          <p:nvSpPr>
            <p:cNvPr id="11" name="Rectangle 10">
              <a:extLst>
                <a:ext uri="{FF2B5EF4-FFF2-40B4-BE49-F238E27FC236}">
                  <a16:creationId xmlns:a16="http://schemas.microsoft.com/office/drawing/2014/main" id="{6BFFF296-7290-516E-7BB5-4BF85FFF0B03}"/>
                </a:ext>
              </a:extLst>
            </p:cNvPr>
            <p:cNvSpPr/>
            <p:nvPr/>
          </p:nvSpPr>
          <p:spPr>
            <a:xfrm>
              <a:off x="4155685" y="4909669"/>
              <a:ext cx="3641143" cy="82710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Community Pharmacist</a:t>
              </a:r>
            </a:p>
          </p:txBody>
        </p:sp>
      </p:grpSp>
      <p:grpSp>
        <p:nvGrpSpPr>
          <p:cNvPr id="15" name="Group 14">
            <a:extLst>
              <a:ext uri="{FF2B5EF4-FFF2-40B4-BE49-F238E27FC236}">
                <a16:creationId xmlns:a16="http://schemas.microsoft.com/office/drawing/2014/main" id="{4193C8B6-7E38-863E-53C9-C700A437E72D}"/>
              </a:ext>
            </a:extLst>
          </p:cNvPr>
          <p:cNvGrpSpPr/>
          <p:nvPr/>
        </p:nvGrpSpPr>
        <p:grpSpPr>
          <a:xfrm>
            <a:off x="8550857" y="2068479"/>
            <a:ext cx="3641143" cy="4660501"/>
            <a:chOff x="8550857" y="2068479"/>
            <a:chExt cx="3641143" cy="4660501"/>
          </a:xfrm>
        </p:grpSpPr>
        <p:pic>
          <p:nvPicPr>
            <p:cNvPr id="9" name="Picture 8">
              <a:extLst>
                <a:ext uri="{FF2B5EF4-FFF2-40B4-BE49-F238E27FC236}">
                  <a16:creationId xmlns:a16="http://schemas.microsoft.com/office/drawing/2014/main" id="{6F2AB896-4419-A6D7-2CF4-92D270E49A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9458" y="2068479"/>
              <a:ext cx="2873828" cy="3833399"/>
            </a:xfrm>
            <a:prstGeom prst="rect">
              <a:avLst/>
            </a:prstGeom>
          </p:spPr>
        </p:pic>
        <p:sp>
          <p:nvSpPr>
            <p:cNvPr id="12" name="Rectangle 11">
              <a:extLst>
                <a:ext uri="{FF2B5EF4-FFF2-40B4-BE49-F238E27FC236}">
                  <a16:creationId xmlns:a16="http://schemas.microsoft.com/office/drawing/2014/main" id="{72ABFE06-5AFE-C0C5-9B99-F0C00298E6EE}"/>
                </a:ext>
              </a:extLst>
            </p:cNvPr>
            <p:cNvSpPr/>
            <p:nvPr/>
          </p:nvSpPr>
          <p:spPr>
            <a:xfrm>
              <a:off x="8550857" y="5901878"/>
              <a:ext cx="3641143" cy="82710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Prescriber</a:t>
              </a:r>
            </a:p>
          </p:txBody>
        </p:sp>
      </p:grpSp>
    </p:spTree>
    <p:extLst>
      <p:ext uri="{BB962C8B-B14F-4D97-AF65-F5344CB8AC3E}">
        <p14:creationId xmlns:p14="http://schemas.microsoft.com/office/powerpoint/2010/main" val="1930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014A0-133F-C0B2-FBE4-F0873EBD39CE}"/>
              </a:ext>
            </a:extLst>
          </p:cNvPr>
          <p:cNvSpPr>
            <a:spLocks noGrp="1"/>
          </p:cNvSpPr>
          <p:nvPr>
            <p:ph idx="1"/>
          </p:nvPr>
        </p:nvSpPr>
        <p:spPr>
          <a:xfrm>
            <a:off x="838200" y="228600"/>
            <a:ext cx="10515600" cy="6226629"/>
          </a:xfrm>
        </p:spPr>
        <p:txBody>
          <a:bodyPr>
            <a:normAutofit fontScale="92500" lnSpcReduction="10000"/>
          </a:bodyPr>
          <a:lstStyle/>
          <a:p>
            <a:pPr marL="0" indent="0">
              <a:buNone/>
            </a:pPr>
            <a:r>
              <a:rPr lang="en-IN" sz="4800" b="1" dirty="0">
                <a:latin typeface="Bahnschrift Light" panose="020B0502040204020203" pitchFamily="34" charset="0"/>
              </a:rPr>
              <a:t>Scope:</a:t>
            </a:r>
          </a:p>
          <a:p>
            <a:pPr algn="just">
              <a:lnSpc>
                <a:spcPct val="200000"/>
              </a:lnSpc>
            </a:pPr>
            <a:r>
              <a:rPr lang="en-IN" dirty="0">
                <a:latin typeface="Times New Roman" panose="02020603050405020304" pitchFamily="18" charset="0"/>
                <a:cs typeface="Times New Roman" panose="02020603050405020304" pitchFamily="18" charset="0"/>
              </a:rPr>
              <a:t>Population of the whole world is rising tremendously day by day, during the last few decades it has been realized that available health services and medical services are insufficient for the overall improvement of health status.</a:t>
            </a:r>
          </a:p>
          <a:p>
            <a:pPr algn="just">
              <a:lnSpc>
                <a:spcPct val="200000"/>
              </a:lnSpc>
            </a:pPr>
            <a:r>
              <a:rPr lang="en-IN" dirty="0">
                <a:latin typeface="Times New Roman" panose="02020603050405020304" pitchFamily="18" charset="0"/>
                <a:cs typeface="Times New Roman" panose="02020603050405020304" pitchFamily="18" charset="0"/>
              </a:rPr>
              <a:t>Now a days, community pharmacists are paying attention towards the health of the patient, environment of patient, and the state of patient general wellness.</a:t>
            </a:r>
          </a:p>
        </p:txBody>
      </p:sp>
    </p:spTree>
    <p:extLst>
      <p:ext uri="{BB962C8B-B14F-4D97-AF65-F5344CB8AC3E}">
        <p14:creationId xmlns:p14="http://schemas.microsoft.com/office/powerpoint/2010/main" val="240903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4C1E9CE-8154-54AA-A758-3AA7BB95F62F}"/>
              </a:ext>
            </a:extLst>
          </p:cNvPr>
          <p:cNvSpPr/>
          <p:nvPr/>
        </p:nvSpPr>
        <p:spPr>
          <a:xfrm>
            <a:off x="5243454" y="2498757"/>
            <a:ext cx="1996031" cy="1751627"/>
          </a:xfrm>
          <a:custGeom>
            <a:avLst/>
            <a:gdLst>
              <a:gd name="connsiteX0" fmla="*/ 0 w 1996031"/>
              <a:gd name="connsiteY0" fmla="*/ 875814 h 1751627"/>
              <a:gd name="connsiteX1" fmla="*/ 998016 w 1996031"/>
              <a:gd name="connsiteY1" fmla="*/ 0 h 1751627"/>
              <a:gd name="connsiteX2" fmla="*/ 1996032 w 1996031"/>
              <a:gd name="connsiteY2" fmla="*/ 875814 h 1751627"/>
              <a:gd name="connsiteX3" fmla="*/ 998016 w 1996031"/>
              <a:gd name="connsiteY3" fmla="*/ 1751628 h 1751627"/>
              <a:gd name="connsiteX4" fmla="*/ 0 w 1996031"/>
              <a:gd name="connsiteY4" fmla="*/ 875814 h 1751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031" h="1751627">
                <a:moveTo>
                  <a:pt x="0" y="875814"/>
                </a:moveTo>
                <a:cubicBezTo>
                  <a:pt x="0" y="392115"/>
                  <a:pt x="446827" y="0"/>
                  <a:pt x="998016" y="0"/>
                </a:cubicBezTo>
                <a:cubicBezTo>
                  <a:pt x="1549205" y="0"/>
                  <a:pt x="1996032" y="392115"/>
                  <a:pt x="1996032" y="875814"/>
                </a:cubicBezTo>
                <a:cubicBezTo>
                  <a:pt x="1996032" y="1359513"/>
                  <a:pt x="1549205" y="1751628"/>
                  <a:pt x="998016" y="1751628"/>
                </a:cubicBezTo>
                <a:cubicBezTo>
                  <a:pt x="446827" y="1751628"/>
                  <a:pt x="0" y="1359513"/>
                  <a:pt x="0" y="875814"/>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12632" tIns="276840" rIns="312632" bIns="276840" numCol="1" spcCol="1270" anchor="ctr" anchorCtr="0">
            <a:noAutofit/>
          </a:bodyPr>
          <a:lstStyle/>
          <a:p>
            <a:pPr marL="0" lvl="0" indent="0" algn="ctr" defTabSz="711200">
              <a:lnSpc>
                <a:spcPct val="90000"/>
              </a:lnSpc>
              <a:spcBef>
                <a:spcPct val="0"/>
              </a:spcBef>
              <a:spcAft>
                <a:spcPct val="35000"/>
              </a:spcAft>
              <a:buNone/>
            </a:pPr>
            <a:r>
              <a:rPr lang="en-IN" sz="1600" b="1" kern="1200">
                <a:solidFill>
                  <a:schemeClr val="tx1"/>
                </a:solidFill>
                <a:latin typeface="Times New Roman" panose="02020603050405020304" pitchFamily="18" charset="0"/>
                <a:cs typeface="Times New Roman" panose="02020603050405020304" pitchFamily="18" charset="0"/>
              </a:rPr>
              <a:t>Responsibilities</a:t>
            </a:r>
            <a:endParaRPr lang="en-IN" sz="1600" b="1" kern="1200" dirty="0">
              <a:solidFill>
                <a:schemeClr val="tx1"/>
              </a:solidFill>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A2824B7F-5890-3055-54E3-3471C8E83D89}"/>
              </a:ext>
            </a:extLst>
          </p:cNvPr>
          <p:cNvSpPr/>
          <p:nvPr/>
        </p:nvSpPr>
        <p:spPr>
          <a:xfrm rot="5376681">
            <a:off x="5992051" y="1778622"/>
            <a:ext cx="480984" cy="560029"/>
          </a:xfrm>
          <a:custGeom>
            <a:avLst/>
            <a:gdLst>
              <a:gd name="connsiteX0" fmla="*/ 0 w 480984"/>
              <a:gd name="connsiteY0" fmla="*/ 112006 h 560029"/>
              <a:gd name="connsiteX1" fmla="*/ 240492 w 480984"/>
              <a:gd name="connsiteY1" fmla="*/ 112006 h 560029"/>
              <a:gd name="connsiteX2" fmla="*/ 240492 w 480984"/>
              <a:gd name="connsiteY2" fmla="*/ 0 h 560029"/>
              <a:gd name="connsiteX3" fmla="*/ 480984 w 480984"/>
              <a:gd name="connsiteY3" fmla="*/ 280015 h 560029"/>
              <a:gd name="connsiteX4" fmla="*/ 240492 w 480984"/>
              <a:gd name="connsiteY4" fmla="*/ 560029 h 560029"/>
              <a:gd name="connsiteX5" fmla="*/ 240492 w 480984"/>
              <a:gd name="connsiteY5" fmla="*/ 448023 h 560029"/>
              <a:gd name="connsiteX6" fmla="*/ 0 w 480984"/>
              <a:gd name="connsiteY6" fmla="*/ 448023 h 560029"/>
              <a:gd name="connsiteX7" fmla="*/ 0 w 480984"/>
              <a:gd name="connsiteY7" fmla="*/ 112006 h 56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984" h="560029">
                <a:moveTo>
                  <a:pt x="480984" y="448023"/>
                </a:moveTo>
                <a:lnTo>
                  <a:pt x="240492" y="448023"/>
                </a:lnTo>
                <a:lnTo>
                  <a:pt x="240492" y="560029"/>
                </a:lnTo>
                <a:lnTo>
                  <a:pt x="0" y="280014"/>
                </a:lnTo>
                <a:lnTo>
                  <a:pt x="240492" y="0"/>
                </a:lnTo>
                <a:lnTo>
                  <a:pt x="240492" y="112006"/>
                </a:lnTo>
                <a:lnTo>
                  <a:pt x="480984" y="112006"/>
                </a:lnTo>
                <a:lnTo>
                  <a:pt x="480984" y="448023"/>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4295" tIns="112005" rIns="-1" bIns="112006" numCol="1" spcCol="1270" anchor="ctr" anchorCtr="0">
            <a:noAutofit/>
          </a:bodyPr>
          <a:lstStyle/>
          <a:p>
            <a:pPr marL="0" lvl="0" indent="0" algn="ctr" defTabSz="711200">
              <a:lnSpc>
                <a:spcPct val="90000"/>
              </a:lnSpc>
              <a:spcBef>
                <a:spcPct val="0"/>
              </a:spcBef>
              <a:spcAft>
                <a:spcPct val="35000"/>
              </a:spcAft>
              <a:buNone/>
            </a:pPr>
            <a:endParaRPr lang="en-IN" sz="1600" b="1" kern="1200">
              <a:solidFill>
                <a:schemeClr val="tx1"/>
              </a:solidFill>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AEAE9AEA-784C-2993-B9BB-7D123EFF8921}"/>
              </a:ext>
            </a:extLst>
          </p:cNvPr>
          <p:cNvSpPr/>
          <p:nvPr/>
        </p:nvSpPr>
        <p:spPr>
          <a:xfrm>
            <a:off x="5294239" y="108857"/>
            <a:ext cx="1860212" cy="1482430"/>
          </a:xfrm>
          <a:custGeom>
            <a:avLst/>
            <a:gdLst>
              <a:gd name="connsiteX0" fmla="*/ 0 w 1860212"/>
              <a:gd name="connsiteY0" fmla="*/ 741215 h 1482430"/>
              <a:gd name="connsiteX1" fmla="*/ 930106 w 1860212"/>
              <a:gd name="connsiteY1" fmla="*/ 0 h 1482430"/>
              <a:gd name="connsiteX2" fmla="*/ 1860212 w 1860212"/>
              <a:gd name="connsiteY2" fmla="*/ 741215 h 1482430"/>
              <a:gd name="connsiteX3" fmla="*/ 930106 w 1860212"/>
              <a:gd name="connsiteY3" fmla="*/ 1482430 h 1482430"/>
              <a:gd name="connsiteX4" fmla="*/ 0 w 1860212"/>
              <a:gd name="connsiteY4" fmla="*/ 741215 h 148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212" h="1482430">
                <a:moveTo>
                  <a:pt x="0" y="741215"/>
                </a:moveTo>
                <a:cubicBezTo>
                  <a:pt x="0" y="331853"/>
                  <a:pt x="416423" y="0"/>
                  <a:pt x="930106" y="0"/>
                </a:cubicBezTo>
                <a:cubicBezTo>
                  <a:pt x="1443789" y="0"/>
                  <a:pt x="1860212" y="331853"/>
                  <a:pt x="1860212" y="741215"/>
                </a:cubicBezTo>
                <a:cubicBezTo>
                  <a:pt x="1860212" y="1150577"/>
                  <a:pt x="1443789" y="1482430"/>
                  <a:pt x="930106" y="1482430"/>
                </a:cubicBezTo>
                <a:cubicBezTo>
                  <a:pt x="416423" y="1482430"/>
                  <a:pt x="0" y="1150577"/>
                  <a:pt x="0" y="74121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92742" tIns="237417" rIns="292742" bIns="237417"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latin typeface="Times New Roman" panose="02020603050405020304" pitchFamily="18" charset="0"/>
                <a:cs typeface="Times New Roman" panose="02020603050405020304" pitchFamily="18" charset="0"/>
              </a:rPr>
              <a:t>Processing of the prescriptions</a:t>
            </a:r>
          </a:p>
        </p:txBody>
      </p:sp>
      <p:sp>
        <p:nvSpPr>
          <p:cNvPr id="9" name="Freeform: Shape 8">
            <a:extLst>
              <a:ext uri="{FF2B5EF4-FFF2-40B4-BE49-F238E27FC236}">
                <a16:creationId xmlns:a16="http://schemas.microsoft.com/office/drawing/2014/main" id="{C363F3D6-C0AD-34B7-7382-B572D549575B}"/>
              </a:ext>
            </a:extLst>
          </p:cNvPr>
          <p:cNvSpPr/>
          <p:nvPr/>
        </p:nvSpPr>
        <p:spPr>
          <a:xfrm rot="18833391">
            <a:off x="6971976" y="1999840"/>
            <a:ext cx="645178" cy="560029"/>
          </a:xfrm>
          <a:custGeom>
            <a:avLst/>
            <a:gdLst>
              <a:gd name="connsiteX0" fmla="*/ 0 w 645178"/>
              <a:gd name="connsiteY0" fmla="*/ 112006 h 560029"/>
              <a:gd name="connsiteX1" fmla="*/ 365164 w 645178"/>
              <a:gd name="connsiteY1" fmla="*/ 112006 h 560029"/>
              <a:gd name="connsiteX2" fmla="*/ 365164 w 645178"/>
              <a:gd name="connsiteY2" fmla="*/ 0 h 560029"/>
              <a:gd name="connsiteX3" fmla="*/ 645178 w 645178"/>
              <a:gd name="connsiteY3" fmla="*/ 280015 h 560029"/>
              <a:gd name="connsiteX4" fmla="*/ 365164 w 645178"/>
              <a:gd name="connsiteY4" fmla="*/ 560029 h 560029"/>
              <a:gd name="connsiteX5" fmla="*/ 365164 w 645178"/>
              <a:gd name="connsiteY5" fmla="*/ 448023 h 560029"/>
              <a:gd name="connsiteX6" fmla="*/ 0 w 645178"/>
              <a:gd name="connsiteY6" fmla="*/ 448023 h 560029"/>
              <a:gd name="connsiteX7" fmla="*/ 0 w 645178"/>
              <a:gd name="connsiteY7" fmla="*/ 112006 h 56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178" h="560029">
                <a:moveTo>
                  <a:pt x="0" y="112006"/>
                </a:moveTo>
                <a:lnTo>
                  <a:pt x="365164" y="112006"/>
                </a:lnTo>
                <a:lnTo>
                  <a:pt x="365164" y="0"/>
                </a:lnTo>
                <a:lnTo>
                  <a:pt x="645178" y="280015"/>
                </a:lnTo>
                <a:lnTo>
                  <a:pt x="365164" y="560029"/>
                </a:lnTo>
                <a:lnTo>
                  <a:pt x="365164" y="448023"/>
                </a:lnTo>
                <a:lnTo>
                  <a:pt x="0" y="448023"/>
                </a:lnTo>
                <a:lnTo>
                  <a:pt x="0" y="112006"/>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1400127"/>
              <a:satOff val="-5825"/>
              <a:lumOff val="1373"/>
              <a:alphaOff val="0"/>
            </a:schemeClr>
          </a:fillRef>
          <a:effectRef idx="0">
            <a:schemeClr val="accent4">
              <a:hueOff val="1400127"/>
              <a:satOff val="-5825"/>
              <a:lumOff val="1373"/>
              <a:alphaOff val="0"/>
            </a:schemeClr>
          </a:effectRef>
          <a:fontRef idx="minor">
            <a:schemeClr val="lt1"/>
          </a:fontRef>
        </p:style>
        <p:txBody>
          <a:bodyPr spcFirstLastPara="0" vert="horz" wrap="square" lIns="-1" tIns="112005" rIns="168009" bIns="112006" numCol="1" spcCol="1270" anchor="ctr" anchorCtr="0">
            <a:noAutofit/>
          </a:bodyPr>
          <a:lstStyle/>
          <a:p>
            <a:pPr marL="0" lvl="0" indent="0" algn="ctr" defTabSz="711200">
              <a:lnSpc>
                <a:spcPct val="90000"/>
              </a:lnSpc>
              <a:spcBef>
                <a:spcPct val="0"/>
              </a:spcBef>
              <a:spcAft>
                <a:spcPct val="35000"/>
              </a:spcAft>
              <a:buNone/>
            </a:pPr>
            <a:endParaRPr lang="en-IN" sz="1600" b="1" kern="120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84B3E49F-10A2-01DE-1BB6-4EF72C00F495}"/>
              </a:ext>
            </a:extLst>
          </p:cNvPr>
          <p:cNvSpPr/>
          <p:nvPr/>
        </p:nvSpPr>
        <p:spPr>
          <a:xfrm>
            <a:off x="7400848" y="510132"/>
            <a:ext cx="1766241" cy="1482430"/>
          </a:xfrm>
          <a:custGeom>
            <a:avLst/>
            <a:gdLst>
              <a:gd name="connsiteX0" fmla="*/ 0 w 1766241"/>
              <a:gd name="connsiteY0" fmla="*/ 741215 h 1482430"/>
              <a:gd name="connsiteX1" fmla="*/ 883121 w 1766241"/>
              <a:gd name="connsiteY1" fmla="*/ 0 h 1482430"/>
              <a:gd name="connsiteX2" fmla="*/ 1766242 w 1766241"/>
              <a:gd name="connsiteY2" fmla="*/ 741215 h 1482430"/>
              <a:gd name="connsiteX3" fmla="*/ 883121 w 1766241"/>
              <a:gd name="connsiteY3" fmla="*/ 1482430 h 1482430"/>
              <a:gd name="connsiteX4" fmla="*/ 0 w 1766241"/>
              <a:gd name="connsiteY4" fmla="*/ 741215 h 148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241" h="1482430">
                <a:moveTo>
                  <a:pt x="0" y="741215"/>
                </a:moveTo>
                <a:cubicBezTo>
                  <a:pt x="0" y="331853"/>
                  <a:pt x="395387" y="0"/>
                  <a:pt x="883121" y="0"/>
                </a:cubicBezTo>
                <a:cubicBezTo>
                  <a:pt x="1370855" y="0"/>
                  <a:pt x="1766242" y="331853"/>
                  <a:pt x="1766242" y="741215"/>
                </a:cubicBezTo>
                <a:cubicBezTo>
                  <a:pt x="1766242" y="1150577"/>
                  <a:pt x="1370855" y="1482430"/>
                  <a:pt x="883121" y="1482430"/>
                </a:cubicBezTo>
                <a:cubicBezTo>
                  <a:pt x="395387" y="1482430"/>
                  <a:pt x="0" y="1150577"/>
                  <a:pt x="0" y="74121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1400127"/>
              <a:satOff val="-5825"/>
              <a:lumOff val="1373"/>
              <a:alphaOff val="0"/>
            </a:schemeClr>
          </a:fillRef>
          <a:effectRef idx="2">
            <a:schemeClr val="accent4">
              <a:hueOff val="1400127"/>
              <a:satOff val="-5825"/>
              <a:lumOff val="1373"/>
              <a:alphaOff val="0"/>
            </a:schemeClr>
          </a:effectRef>
          <a:fontRef idx="minor">
            <a:schemeClr val="lt1"/>
          </a:fontRef>
        </p:style>
        <p:txBody>
          <a:bodyPr spcFirstLastPara="0" vert="horz" wrap="square" lIns="278980" tIns="237417" rIns="278980" bIns="237417"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latin typeface="Times New Roman" panose="02020603050405020304" pitchFamily="18" charset="0"/>
                <a:cs typeface="Times New Roman" panose="02020603050405020304" pitchFamily="18" charset="0"/>
              </a:rPr>
              <a:t>Dispensing</a:t>
            </a:r>
          </a:p>
          <a:p>
            <a:pPr marL="0" lvl="0" indent="0" algn="ctr" defTabSz="711200">
              <a:lnSpc>
                <a:spcPct val="90000"/>
              </a:lnSpc>
              <a:spcBef>
                <a:spcPct val="0"/>
              </a:spcBef>
              <a:spcAft>
                <a:spcPct val="35000"/>
              </a:spcAft>
              <a:buNone/>
            </a:pPr>
            <a:r>
              <a:rPr lang="en-IN" sz="1600" b="1" kern="1200" dirty="0">
                <a:solidFill>
                  <a:schemeClr val="tx1"/>
                </a:solidFill>
                <a:latin typeface="Times New Roman" panose="02020603050405020304" pitchFamily="18" charset="0"/>
                <a:cs typeface="Times New Roman" panose="02020603050405020304" pitchFamily="18" charset="0"/>
              </a:rPr>
              <a:t>Storage</a:t>
            </a:r>
          </a:p>
        </p:txBody>
      </p:sp>
      <p:sp>
        <p:nvSpPr>
          <p:cNvPr id="11" name="Freeform: Shape 10">
            <a:extLst>
              <a:ext uri="{FF2B5EF4-FFF2-40B4-BE49-F238E27FC236}">
                <a16:creationId xmlns:a16="http://schemas.microsoft.com/office/drawing/2014/main" id="{6BB8F186-3D9E-07C4-04C2-20E5FD0162C5}"/>
              </a:ext>
            </a:extLst>
          </p:cNvPr>
          <p:cNvSpPr/>
          <p:nvPr/>
        </p:nvSpPr>
        <p:spPr>
          <a:xfrm rot="22626">
            <a:off x="7424958" y="3103817"/>
            <a:ext cx="446909" cy="560029"/>
          </a:xfrm>
          <a:custGeom>
            <a:avLst/>
            <a:gdLst>
              <a:gd name="connsiteX0" fmla="*/ 0 w 446909"/>
              <a:gd name="connsiteY0" fmla="*/ 112006 h 560029"/>
              <a:gd name="connsiteX1" fmla="*/ 223455 w 446909"/>
              <a:gd name="connsiteY1" fmla="*/ 112006 h 560029"/>
              <a:gd name="connsiteX2" fmla="*/ 223455 w 446909"/>
              <a:gd name="connsiteY2" fmla="*/ 0 h 560029"/>
              <a:gd name="connsiteX3" fmla="*/ 446909 w 446909"/>
              <a:gd name="connsiteY3" fmla="*/ 280015 h 560029"/>
              <a:gd name="connsiteX4" fmla="*/ 223455 w 446909"/>
              <a:gd name="connsiteY4" fmla="*/ 560029 h 560029"/>
              <a:gd name="connsiteX5" fmla="*/ 223455 w 446909"/>
              <a:gd name="connsiteY5" fmla="*/ 448023 h 560029"/>
              <a:gd name="connsiteX6" fmla="*/ 0 w 446909"/>
              <a:gd name="connsiteY6" fmla="*/ 448023 h 560029"/>
              <a:gd name="connsiteX7" fmla="*/ 0 w 446909"/>
              <a:gd name="connsiteY7" fmla="*/ 112006 h 56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909" h="560029">
                <a:moveTo>
                  <a:pt x="0" y="112006"/>
                </a:moveTo>
                <a:lnTo>
                  <a:pt x="223455" y="112006"/>
                </a:lnTo>
                <a:lnTo>
                  <a:pt x="223455" y="0"/>
                </a:lnTo>
                <a:lnTo>
                  <a:pt x="446909" y="280015"/>
                </a:lnTo>
                <a:lnTo>
                  <a:pt x="223455" y="560029"/>
                </a:lnTo>
                <a:lnTo>
                  <a:pt x="223455" y="448023"/>
                </a:lnTo>
                <a:lnTo>
                  <a:pt x="0" y="448023"/>
                </a:lnTo>
                <a:lnTo>
                  <a:pt x="0" y="112006"/>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2800255"/>
              <a:satOff val="-11651"/>
              <a:lumOff val="2745"/>
              <a:alphaOff val="0"/>
            </a:schemeClr>
          </a:fillRef>
          <a:effectRef idx="0">
            <a:schemeClr val="accent4">
              <a:hueOff val="2800255"/>
              <a:satOff val="-11651"/>
              <a:lumOff val="2745"/>
              <a:alphaOff val="0"/>
            </a:schemeClr>
          </a:effectRef>
          <a:fontRef idx="minor">
            <a:schemeClr val="lt1"/>
          </a:fontRef>
        </p:style>
        <p:txBody>
          <a:bodyPr spcFirstLastPara="0" vert="horz" wrap="square" lIns="-1" tIns="112006" rIns="134073" bIns="112005" numCol="1" spcCol="1270" anchor="ctr" anchorCtr="0">
            <a:noAutofit/>
          </a:bodyPr>
          <a:lstStyle/>
          <a:p>
            <a:pPr marL="0" lvl="0" indent="0" algn="ctr" defTabSz="711200">
              <a:lnSpc>
                <a:spcPct val="90000"/>
              </a:lnSpc>
              <a:spcBef>
                <a:spcPct val="0"/>
              </a:spcBef>
              <a:spcAft>
                <a:spcPct val="35000"/>
              </a:spcAft>
              <a:buNone/>
            </a:pPr>
            <a:endParaRPr lang="en-IN" sz="1600" b="1" kern="1200">
              <a:solidFill>
                <a:schemeClr val="tx1"/>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D69E4F1D-5052-900F-759D-6AB62C8786BE}"/>
              </a:ext>
            </a:extLst>
          </p:cNvPr>
          <p:cNvSpPr/>
          <p:nvPr/>
        </p:nvSpPr>
        <p:spPr>
          <a:xfrm>
            <a:off x="8082647" y="2650480"/>
            <a:ext cx="1521091" cy="1482430"/>
          </a:xfrm>
          <a:custGeom>
            <a:avLst/>
            <a:gdLst>
              <a:gd name="connsiteX0" fmla="*/ 0 w 1521091"/>
              <a:gd name="connsiteY0" fmla="*/ 741215 h 1482430"/>
              <a:gd name="connsiteX1" fmla="*/ 760546 w 1521091"/>
              <a:gd name="connsiteY1" fmla="*/ 0 h 1482430"/>
              <a:gd name="connsiteX2" fmla="*/ 1521092 w 1521091"/>
              <a:gd name="connsiteY2" fmla="*/ 741215 h 1482430"/>
              <a:gd name="connsiteX3" fmla="*/ 760546 w 1521091"/>
              <a:gd name="connsiteY3" fmla="*/ 1482430 h 1482430"/>
              <a:gd name="connsiteX4" fmla="*/ 0 w 1521091"/>
              <a:gd name="connsiteY4" fmla="*/ 741215 h 148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091" h="1482430">
                <a:moveTo>
                  <a:pt x="0" y="741215"/>
                </a:moveTo>
                <a:cubicBezTo>
                  <a:pt x="0" y="331853"/>
                  <a:pt x="340508" y="0"/>
                  <a:pt x="760546" y="0"/>
                </a:cubicBezTo>
                <a:cubicBezTo>
                  <a:pt x="1180584" y="0"/>
                  <a:pt x="1521092" y="331853"/>
                  <a:pt x="1521092" y="741215"/>
                </a:cubicBezTo>
                <a:cubicBezTo>
                  <a:pt x="1521092" y="1150577"/>
                  <a:pt x="1180584" y="1482430"/>
                  <a:pt x="760546" y="1482430"/>
                </a:cubicBezTo>
                <a:cubicBezTo>
                  <a:pt x="340508" y="1482430"/>
                  <a:pt x="0" y="1150577"/>
                  <a:pt x="0" y="74121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2800255"/>
              <a:satOff val="-11651"/>
              <a:lumOff val="2745"/>
              <a:alphaOff val="0"/>
            </a:schemeClr>
          </a:fillRef>
          <a:effectRef idx="2">
            <a:schemeClr val="accent4">
              <a:hueOff val="2800255"/>
              <a:satOff val="-11651"/>
              <a:lumOff val="2745"/>
              <a:alphaOff val="0"/>
            </a:schemeClr>
          </a:effectRef>
          <a:fontRef idx="minor">
            <a:schemeClr val="lt1"/>
          </a:fontRef>
        </p:style>
        <p:txBody>
          <a:bodyPr spcFirstLastPara="0" vert="horz" wrap="square" lIns="243079" tIns="237417" rIns="243079" bIns="237417"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latin typeface="Times New Roman" panose="02020603050405020304" pitchFamily="18" charset="0"/>
                <a:cs typeface="Times New Roman" panose="02020603050405020304" pitchFamily="18" charset="0"/>
              </a:rPr>
              <a:t>Patient Counselling</a:t>
            </a:r>
          </a:p>
        </p:txBody>
      </p:sp>
      <p:sp>
        <p:nvSpPr>
          <p:cNvPr id="13" name="Freeform: Shape 12">
            <a:extLst>
              <a:ext uri="{FF2B5EF4-FFF2-40B4-BE49-F238E27FC236}">
                <a16:creationId xmlns:a16="http://schemas.microsoft.com/office/drawing/2014/main" id="{D2194513-EB61-6019-C852-98D59E3C6BD3}"/>
              </a:ext>
            </a:extLst>
          </p:cNvPr>
          <p:cNvSpPr/>
          <p:nvPr/>
        </p:nvSpPr>
        <p:spPr>
          <a:xfrm rot="2666682">
            <a:off x="7004034" y="4153063"/>
            <a:ext cx="633321" cy="560029"/>
          </a:xfrm>
          <a:custGeom>
            <a:avLst/>
            <a:gdLst>
              <a:gd name="connsiteX0" fmla="*/ 0 w 633321"/>
              <a:gd name="connsiteY0" fmla="*/ 112006 h 560029"/>
              <a:gd name="connsiteX1" fmla="*/ 353307 w 633321"/>
              <a:gd name="connsiteY1" fmla="*/ 112006 h 560029"/>
              <a:gd name="connsiteX2" fmla="*/ 353307 w 633321"/>
              <a:gd name="connsiteY2" fmla="*/ 0 h 560029"/>
              <a:gd name="connsiteX3" fmla="*/ 633321 w 633321"/>
              <a:gd name="connsiteY3" fmla="*/ 280015 h 560029"/>
              <a:gd name="connsiteX4" fmla="*/ 353307 w 633321"/>
              <a:gd name="connsiteY4" fmla="*/ 560029 h 560029"/>
              <a:gd name="connsiteX5" fmla="*/ 353307 w 633321"/>
              <a:gd name="connsiteY5" fmla="*/ 448023 h 560029"/>
              <a:gd name="connsiteX6" fmla="*/ 0 w 633321"/>
              <a:gd name="connsiteY6" fmla="*/ 448023 h 560029"/>
              <a:gd name="connsiteX7" fmla="*/ 0 w 633321"/>
              <a:gd name="connsiteY7" fmla="*/ 112006 h 56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321" h="560029">
                <a:moveTo>
                  <a:pt x="0" y="112006"/>
                </a:moveTo>
                <a:lnTo>
                  <a:pt x="353307" y="112006"/>
                </a:lnTo>
                <a:lnTo>
                  <a:pt x="353307" y="0"/>
                </a:lnTo>
                <a:lnTo>
                  <a:pt x="633321" y="280015"/>
                </a:lnTo>
                <a:lnTo>
                  <a:pt x="353307" y="560029"/>
                </a:lnTo>
                <a:lnTo>
                  <a:pt x="353307" y="448023"/>
                </a:lnTo>
                <a:lnTo>
                  <a:pt x="0" y="448023"/>
                </a:lnTo>
                <a:lnTo>
                  <a:pt x="0" y="112006"/>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4200382"/>
              <a:satOff val="-17476"/>
              <a:lumOff val="4118"/>
              <a:alphaOff val="0"/>
            </a:schemeClr>
          </a:fillRef>
          <a:effectRef idx="0">
            <a:schemeClr val="accent4">
              <a:hueOff val="4200382"/>
              <a:satOff val="-17476"/>
              <a:lumOff val="4118"/>
              <a:alphaOff val="0"/>
            </a:schemeClr>
          </a:effectRef>
          <a:fontRef idx="minor">
            <a:schemeClr val="lt1"/>
          </a:fontRef>
        </p:style>
        <p:txBody>
          <a:bodyPr spcFirstLastPara="0" vert="horz" wrap="square" lIns="-1" tIns="112005" rIns="168009" bIns="112006" numCol="1" spcCol="1270" anchor="ctr" anchorCtr="0">
            <a:noAutofit/>
          </a:bodyPr>
          <a:lstStyle/>
          <a:p>
            <a:pPr marL="0" lvl="0" indent="0" algn="ctr" defTabSz="711200">
              <a:lnSpc>
                <a:spcPct val="90000"/>
              </a:lnSpc>
              <a:spcBef>
                <a:spcPct val="0"/>
              </a:spcBef>
              <a:spcAft>
                <a:spcPct val="35000"/>
              </a:spcAft>
              <a:buNone/>
            </a:pPr>
            <a:endParaRPr lang="en-IN" sz="1600" b="1" kern="1200">
              <a:solidFill>
                <a:schemeClr val="tx1"/>
              </a:solidFill>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F717DCD3-B3F7-1696-0F83-18C559465D23}"/>
              </a:ext>
            </a:extLst>
          </p:cNvPr>
          <p:cNvSpPr/>
          <p:nvPr/>
        </p:nvSpPr>
        <p:spPr>
          <a:xfrm>
            <a:off x="7425064" y="4695173"/>
            <a:ext cx="1837160" cy="1482430"/>
          </a:xfrm>
          <a:custGeom>
            <a:avLst/>
            <a:gdLst>
              <a:gd name="connsiteX0" fmla="*/ 0 w 1837160"/>
              <a:gd name="connsiteY0" fmla="*/ 741215 h 1482430"/>
              <a:gd name="connsiteX1" fmla="*/ 918580 w 1837160"/>
              <a:gd name="connsiteY1" fmla="*/ 0 h 1482430"/>
              <a:gd name="connsiteX2" fmla="*/ 1837160 w 1837160"/>
              <a:gd name="connsiteY2" fmla="*/ 741215 h 1482430"/>
              <a:gd name="connsiteX3" fmla="*/ 918580 w 1837160"/>
              <a:gd name="connsiteY3" fmla="*/ 1482430 h 1482430"/>
              <a:gd name="connsiteX4" fmla="*/ 0 w 1837160"/>
              <a:gd name="connsiteY4" fmla="*/ 741215 h 148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160" h="1482430">
                <a:moveTo>
                  <a:pt x="0" y="741215"/>
                </a:moveTo>
                <a:cubicBezTo>
                  <a:pt x="0" y="331853"/>
                  <a:pt x="411262" y="0"/>
                  <a:pt x="918580" y="0"/>
                </a:cubicBezTo>
                <a:cubicBezTo>
                  <a:pt x="1425898" y="0"/>
                  <a:pt x="1837160" y="331853"/>
                  <a:pt x="1837160" y="741215"/>
                </a:cubicBezTo>
                <a:cubicBezTo>
                  <a:pt x="1837160" y="1150577"/>
                  <a:pt x="1425898" y="1482430"/>
                  <a:pt x="918580" y="1482430"/>
                </a:cubicBezTo>
                <a:cubicBezTo>
                  <a:pt x="411262" y="1482430"/>
                  <a:pt x="0" y="1150577"/>
                  <a:pt x="0" y="74121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4200382"/>
              <a:satOff val="-17476"/>
              <a:lumOff val="4118"/>
              <a:alphaOff val="0"/>
            </a:schemeClr>
          </a:fillRef>
          <a:effectRef idx="2">
            <a:schemeClr val="accent4">
              <a:hueOff val="4200382"/>
              <a:satOff val="-17476"/>
              <a:lumOff val="4118"/>
              <a:alphaOff val="0"/>
            </a:schemeClr>
          </a:effectRef>
          <a:fontRef idx="minor">
            <a:schemeClr val="lt1"/>
          </a:fontRef>
        </p:style>
        <p:txBody>
          <a:bodyPr spcFirstLastPara="0" vert="horz" wrap="square" lIns="289366" tIns="237417" rIns="289366" bIns="237417"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latin typeface="Times New Roman" panose="02020603050405020304" pitchFamily="18" charset="0"/>
                <a:cs typeface="Times New Roman" panose="02020603050405020304" pitchFamily="18" charset="0"/>
              </a:rPr>
              <a:t>Drug information services</a:t>
            </a:r>
          </a:p>
        </p:txBody>
      </p:sp>
      <p:sp>
        <p:nvSpPr>
          <p:cNvPr id="15" name="Freeform: Shape 14">
            <a:extLst>
              <a:ext uri="{FF2B5EF4-FFF2-40B4-BE49-F238E27FC236}">
                <a16:creationId xmlns:a16="http://schemas.microsoft.com/office/drawing/2014/main" id="{B432299D-EF7E-DECF-972C-960143876277}"/>
              </a:ext>
            </a:extLst>
          </p:cNvPr>
          <p:cNvSpPr/>
          <p:nvPr/>
        </p:nvSpPr>
        <p:spPr>
          <a:xfrm rot="5400000">
            <a:off x="6001740" y="4409120"/>
            <a:ext cx="479458" cy="560029"/>
          </a:xfrm>
          <a:custGeom>
            <a:avLst/>
            <a:gdLst>
              <a:gd name="connsiteX0" fmla="*/ 0 w 479458"/>
              <a:gd name="connsiteY0" fmla="*/ 112006 h 560029"/>
              <a:gd name="connsiteX1" fmla="*/ 239729 w 479458"/>
              <a:gd name="connsiteY1" fmla="*/ 112006 h 560029"/>
              <a:gd name="connsiteX2" fmla="*/ 239729 w 479458"/>
              <a:gd name="connsiteY2" fmla="*/ 0 h 560029"/>
              <a:gd name="connsiteX3" fmla="*/ 479458 w 479458"/>
              <a:gd name="connsiteY3" fmla="*/ 280015 h 560029"/>
              <a:gd name="connsiteX4" fmla="*/ 239729 w 479458"/>
              <a:gd name="connsiteY4" fmla="*/ 560029 h 560029"/>
              <a:gd name="connsiteX5" fmla="*/ 239729 w 479458"/>
              <a:gd name="connsiteY5" fmla="*/ 448023 h 560029"/>
              <a:gd name="connsiteX6" fmla="*/ 0 w 479458"/>
              <a:gd name="connsiteY6" fmla="*/ 448023 h 560029"/>
              <a:gd name="connsiteX7" fmla="*/ 0 w 479458"/>
              <a:gd name="connsiteY7" fmla="*/ 112006 h 56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458" h="560029">
                <a:moveTo>
                  <a:pt x="0" y="112006"/>
                </a:moveTo>
                <a:lnTo>
                  <a:pt x="239729" y="112006"/>
                </a:lnTo>
                <a:lnTo>
                  <a:pt x="239729" y="0"/>
                </a:lnTo>
                <a:lnTo>
                  <a:pt x="479458" y="280015"/>
                </a:lnTo>
                <a:lnTo>
                  <a:pt x="239729" y="560029"/>
                </a:lnTo>
                <a:lnTo>
                  <a:pt x="239729" y="448023"/>
                </a:lnTo>
                <a:lnTo>
                  <a:pt x="0" y="448023"/>
                </a:lnTo>
                <a:lnTo>
                  <a:pt x="0" y="112006"/>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5600509"/>
              <a:satOff val="-23301"/>
              <a:lumOff val="5490"/>
              <a:alphaOff val="0"/>
            </a:schemeClr>
          </a:fillRef>
          <a:effectRef idx="0">
            <a:schemeClr val="accent4">
              <a:hueOff val="5600509"/>
              <a:satOff val="-23301"/>
              <a:lumOff val="5490"/>
              <a:alphaOff val="0"/>
            </a:schemeClr>
          </a:effectRef>
          <a:fontRef idx="minor">
            <a:schemeClr val="lt1"/>
          </a:fontRef>
        </p:style>
        <p:txBody>
          <a:bodyPr spcFirstLastPara="0" vert="horz" wrap="square" lIns="1" tIns="112005" rIns="143836" bIns="112007" numCol="1" spcCol="1270" anchor="ctr" anchorCtr="0">
            <a:noAutofit/>
          </a:bodyPr>
          <a:lstStyle/>
          <a:p>
            <a:pPr marL="0" lvl="0" indent="0" algn="ctr" defTabSz="711200">
              <a:lnSpc>
                <a:spcPct val="90000"/>
              </a:lnSpc>
              <a:spcBef>
                <a:spcPct val="0"/>
              </a:spcBef>
              <a:spcAft>
                <a:spcPct val="35000"/>
              </a:spcAft>
              <a:buNone/>
            </a:pPr>
            <a:endParaRPr lang="en-IN" sz="1600" b="1" kern="1200">
              <a:solidFill>
                <a:schemeClr val="tx1"/>
              </a:solidFill>
              <a:latin typeface="Times New Roman" panose="02020603050405020304" pitchFamily="18" charset="0"/>
              <a:cs typeface="Times New Roman" panose="02020603050405020304" pitchFamily="18" charset="0"/>
            </a:endParaRPr>
          </a:p>
        </p:txBody>
      </p:sp>
      <p:sp>
        <p:nvSpPr>
          <p:cNvPr id="16" name="Freeform: Shape 15">
            <a:extLst>
              <a:ext uri="{FF2B5EF4-FFF2-40B4-BE49-F238E27FC236}">
                <a16:creationId xmlns:a16="http://schemas.microsoft.com/office/drawing/2014/main" id="{CB1CF46F-C7BD-0C3D-B043-895339C36B20}"/>
              </a:ext>
            </a:extLst>
          </p:cNvPr>
          <p:cNvSpPr/>
          <p:nvPr/>
        </p:nvSpPr>
        <p:spPr>
          <a:xfrm>
            <a:off x="5344888" y="5155023"/>
            <a:ext cx="1793162" cy="1482430"/>
          </a:xfrm>
          <a:custGeom>
            <a:avLst/>
            <a:gdLst>
              <a:gd name="connsiteX0" fmla="*/ 0 w 1793162"/>
              <a:gd name="connsiteY0" fmla="*/ 741215 h 1482430"/>
              <a:gd name="connsiteX1" fmla="*/ 896581 w 1793162"/>
              <a:gd name="connsiteY1" fmla="*/ 0 h 1482430"/>
              <a:gd name="connsiteX2" fmla="*/ 1793162 w 1793162"/>
              <a:gd name="connsiteY2" fmla="*/ 741215 h 1482430"/>
              <a:gd name="connsiteX3" fmla="*/ 896581 w 1793162"/>
              <a:gd name="connsiteY3" fmla="*/ 1482430 h 1482430"/>
              <a:gd name="connsiteX4" fmla="*/ 0 w 1793162"/>
              <a:gd name="connsiteY4" fmla="*/ 741215 h 148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162" h="1482430">
                <a:moveTo>
                  <a:pt x="0" y="741215"/>
                </a:moveTo>
                <a:cubicBezTo>
                  <a:pt x="0" y="331853"/>
                  <a:pt x="401413" y="0"/>
                  <a:pt x="896581" y="0"/>
                </a:cubicBezTo>
                <a:cubicBezTo>
                  <a:pt x="1391749" y="0"/>
                  <a:pt x="1793162" y="331853"/>
                  <a:pt x="1793162" y="741215"/>
                </a:cubicBezTo>
                <a:cubicBezTo>
                  <a:pt x="1793162" y="1150577"/>
                  <a:pt x="1391749" y="1482430"/>
                  <a:pt x="896581" y="1482430"/>
                </a:cubicBezTo>
                <a:cubicBezTo>
                  <a:pt x="401413" y="1482430"/>
                  <a:pt x="0" y="1150577"/>
                  <a:pt x="0" y="74121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5600509"/>
              <a:satOff val="-23301"/>
              <a:lumOff val="5490"/>
              <a:alphaOff val="0"/>
            </a:schemeClr>
          </a:fillRef>
          <a:effectRef idx="2">
            <a:schemeClr val="accent4">
              <a:hueOff val="5600509"/>
              <a:satOff val="-23301"/>
              <a:lumOff val="5490"/>
              <a:alphaOff val="0"/>
            </a:schemeClr>
          </a:effectRef>
          <a:fontRef idx="minor">
            <a:schemeClr val="lt1"/>
          </a:fontRef>
        </p:style>
        <p:txBody>
          <a:bodyPr spcFirstLastPara="0" vert="horz" wrap="square" lIns="282922" tIns="237417" rIns="282922" bIns="237417"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latin typeface="Times New Roman" panose="02020603050405020304" pitchFamily="18" charset="0"/>
                <a:cs typeface="Times New Roman" panose="02020603050405020304" pitchFamily="18" charset="0"/>
              </a:rPr>
              <a:t>Health Promotion</a:t>
            </a:r>
          </a:p>
        </p:txBody>
      </p:sp>
      <p:sp>
        <p:nvSpPr>
          <p:cNvPr id="17" name="Freeform: Shape 16">
            <a:extLst>
              <a:ext uri="{FF2B5EF4-FFF2-40B4-BE49-F238E27FC236}">
                <a16:creationId xmlns:a16="http://schemas.microsoft.com/office/drawing/2014/main" id="{FE4703B8-888B-C4AA-09F2-952E12522A51}"/>
              </a:ext>
            </a:extLst>
          </p:cNvPr>
          <p:cNvSpPr/>
          <p:nvPr/>
        </p:nvSpPr>
        <p:spPr>
          <a:xfrm rot="18900000">
            <a:off x="5112478" y="4018368"/>
            <a:ext cx="410358" cy="560030"/>
          </a:xfrm>
          <a:custGeom>
            <a:avLst/>
            <a:gdLst>
              <a:gd name="connsiteX0" fmla="*/ 0 w 410357"/>
              <a:gd name="connsiteY0" fmla="*/ 112006 h 560029"/>
              <a:gd name="connsiteX1" fmla="*/ 205179 w 410357"/>
              <a:gd name="connsiteY1" fmla="*/ 112006 h 560029"/>
              <a:gd name="connsiteX2" fmla="*/ 205179 w 410357"/>
              <a:gd name="connsiteY2" fmla="*/ 0 h 560029"/>
              <a:gd name="connsiteX3" fmla="*/ 410357 w 410357"/>
              <a:gd name="connsiteY3" fmla="*/ 280015 h 560029"/>
              <a:gd name="connsiteX4" fmla="*/ 205179 w 410357"/>
              <a:gd name="connsiteY4" fmla="*/ 560029 h 560029"/>
              <a:gd name="connsiteX5" fmla="*/ 205179 w 410357"/>
              <a:gd name="connsiteY5" fmla="*/ 448023 h 560029"/>
              <a:gd name="connsiteX6" fmla="*/ 0 w 410357"/>
              <a:gd name="connsiteY6" fmla="*/ 448023 h 560029"/>
              <a:gd name="connsiteX7" fmla="*/ 0 w 410357"/>
              <a:gd name="connsiteY7" fmla="*/ 112006 h 56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57" h="560029">
                <a:moveTo>
                  <a:pt x="410357" y="448023"/>
                </a:moveTo>
                <a:lnTo>
                  <a:pt x="205178" y="448023"/>
                </a:lnTo>
                <a:lnTo>
                  <a:pt x="205178" y="560029"/>
                </a:lnTo>
                <a:lnTo>
                  <a:pt x="0" y="280014"/>
                </a:lnTo>
                <a:lnTo>
                  <a:pt x="205178" y="0"/>
                </a:lnTo>
                <a:lnTo>
                  <a:pt x="205178" y="112006"/>
                </a:lnTo>
                <a:lnTo>
                  <a:pt x="410357" y="112006"/>
                </a:lnTo>
                <a:lnTo>
                  <a:pt x="410357" y="448023"/>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7000636"/>
              <a:satOff val="-29126"/>
              <a:lumOff val="6863"/>
              <a:alphaOff val="0"/>
            </a:schemeClr>
          </a:fillRef>
          <a:effectRef idx="0">
            <a:schemeClr val="accent4">
              <a:hueOff val="7000636"/>
              <a:satOff val="-29126"/>
              <a:lumOff val="6863"/>
              <a:alphaOff val="0"/>
            </a:schemeClr>
          </a:effectRef>
          <a:fontRef idx="minor">
            <a:schemeClr val="lt1"/>
          </a:fontRef>
        </p:style>
        <p:txBody>
          <a:bodyPr spcFirstLastPara="0" vert="horz" wrap="square" lIns="123106" tIns="112006" rIns="1" bIns="112006" numCol="1" spcCol="1270" anchor="ctr" anchorCtr="0">
            <a:noAutofit/>
          </a:bodyPr>
          <a:lstStyle/>
          <a:p>
            <a:pPr marL="0" lvl="0" indent="0" algn="ctr" defTabSz="711200">
              <a:lnSpc>
                <a:spcPct val="90000"/>
              </a:lnSpc>
              <a:spcBef>
                <a:spcPct val="0"/>
              </a:spcBef>
              <a:spcAft>
                <a:spcPct val="35000"/>
              </a:spcAft>
              <a:buNone/>
            </a:pPr>
            <a:endParaRPr lang="en-IN" sz="1600" b="1" kern="1200">
              <a:solidFill>
                <a:schemeClr val="tx1"/>
              </a:solidFill>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43C32077-AA3B-9D81-AE16-AAF37AC809D2}"/>
              </a:ext>
            </a:extLst>
          </p:cNvPr>
          <p:cNvSpPr/>
          <p:nvPr/>
        </p:nvSpPr>
        <p:spPr>
          <a:xfrm>
            <a:off x="3537859" y="4416444"/>
            <a:ext cx="1841044" cy="1482430"/>
          </a:xfrm>
          <a:custGeom>
            <a:avLst/>
            <a:gdLst>
              <a:gd name="connsiteX0" fmla="*/ 0 w 1841044"/>
              <a:gd name="connsiteY0" fmla="*/ 741215 h 1482430"/>
              <a:gd name="connsiteX1" fmla="*/ 920522 w 1841044"/>
              <a:gd name="connsiteY1" fmla="*/ 0 h 1482430"/>
              <a:gd name="connsiteX2" fmla="*/ 1841044 w 1841044"/>
              <a:gd name="connsiteY2" fmla="*/ 741215 h 1482430"/>
              <a:gd name="connsiteX3" fmla="*/ 920522 w 1841044"/>
              <a:gd name="connsiteY3" fmla="*/ 1482430 h 1482430"/>
              <a:gd name="connsiteX4" fmla="*/ 0 w 1841044"/>
              <a:gd name="connsiteY4" fmla="*/ 741215 h 148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044" h="1482430">
                <a:moveTo>
                  <a:pt x="0" y="741215"/>
                </a:moveTo>
                <a:cubicBezTo>
                  <a:pt x="0" y="331853"/>
                  <a:pt x="412132" y="0"/>
                  <a:pt x="920522" y="0"/>
                </a:cubicBezTo>
                <a:cubicBezTo>
                  <a:pt x="1428912" y="0"/>
                  <a:pt x="1841044" y="331853"/>
                  <a:pt x="1841044" y="741215"/>
                </a:cubicBezTo>
                <a:cubicBezTo>
                  <a:pt x="1841044" y="1150577"/>
                  <a:pt x="1428912" y="1482430"/>
                  <a:pt x="920522" y="1482430"/>
                </a:cubicBezTo>
                <a:cubicBezTo>
                  <a:pt x="412132" y="1482430"/>
                  <a:pt x="0" y="1150577"/>
                  <a:pt x="0" y="74121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7000636"/>
              <a:satOff val="-29126"/>
              <a:lumOff val="6863"/>
              <a:alphaOff val="0"/>
            </a:schemeClr>
          </a:fillRef>
          <a:effectRef idx="2">
            <a:schemeClr val="accent4">
              <a:hueOff val="7000636"/>
              <a:satOff val="-29126"/>
              <a:lumOff val="6863"/>
              <a:alphaOff val="0"/>
            </a:schemeClr>
          </a:effectRef>
          <a:fontRef idx="minor">
            <a:schemeClr val="lt1"/>
          </a:fontRef>
        </p:style>
        <p:txBody>
          <a:bodyPr spcFirstLastPara="0" vert="horz" wrap="square" lIns="289935" tIns="237417" rIns="289935" bIns="237417"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latin typeface="Times New Roman" panose="02020603050405020304" pitchFamily="18" charset="0"/>
                <a:cs typeface="Times New Roman" panose="02020603050405020304" pitchFamily="18" charset="0"/>
              </a:rPr>
              <a:t>Health Screening Services</a:t>
            </a:r>
          </a:p>
        </p:txBody>
      </p:sp>
      <p:sp>
        <p:nvSpPr>
          <p:cNvPr id="19" name="Freeform: Shape 18">
            <a:extLst>
              <a:ext uri="{FF2B5EF4-FFF2-40B4-BE49-F238E27FC236}">
                <a16:creationId xmlns:a16="http://schemas.microsoft.com/office/drawing/2014/main" id="{00B9B65D-99DF-74EC-8A21-01C0007B37B3}"/>
              </a:ext>
            </a:extLst>
          </p:cNvPr>
          <p:cNvSpPr/>
          <p:nvPr/>
        </p:nvSpPr>
        <p:spPr>
          <a:xfrm>
            <a:off x="4840344" y="3094555"/>
            <a:ext cx="284863" cy="560030"/>
          </a:xfrm>
          <a:custGeom>
            <a:avLst/>
            <a:gdLst>
              <a:gd name="connsiteX0" fmla="*/ 0 w 284863"/>
              <a:gd name="connsiteY0" fmla="*/ 112006 h 560029"/>
              <a:gd name="connsiteX1" fmla="*/ 142432 w 284863"/>
              <a:gd name="connsiteY1" fmla="*/ 112006 h 560029"/>
              <a:gd name="connsiteX2" fmla="*/ 142432 w 284863"/>
              <a:gd name="connsiteY2" fmla="*/ 0 h 560029"/>
              <a:gd name="connsiteX3" fmla="*/ 284863 w 284863"/>
              <a:gd name="connsiteY3" fmla="*/ 280015 h 560029"/>
              <a:gd name="connsiteX4" fmla="*/ 142432 w 284863"/>
              <a:gd name="connsiteY4" fmla="*/ 560029 h 560029"/>
              <a:gd name="connsiteX5" fmla="*/ 142432 w 284863"/>
              <a:gd name="connsiteY5" fmla="*/ 448023 h 560029"/>
              <a:gd name="connsiteX6" fmla="*/ 0 w 284863"/>
              <a:gd name="connsiteY6" fmla="*/ 448023 h 560029"/>
              <a:gd name="connsiteX7" fmla="*/ 0 w 284863"/>
              <a:gd name="connsiteY7" fmla="*/ 112006 h 56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863" h="560029">
                <a:moveTo>
                  <a:pt x="284863" y="448023"/>
                </a:moveTo>
                <a:lnTo>
                  <a:pt x="142431" y="448023"/>
                </a:lnTo>
                <a:lnTo>
                  <a:pt x="142431" y="560029"/>
                </a:lnTo>
                <a:lnTo>
                  <a:pt x="0" y="280014"/>
                </a:lnTo>
                <a:lnTo>
                  <a:pt x="142431" y="0"/>
                </a:lnTo>
                <a:lnTo>
                  <a:pt x="142431" y="112006"/>
                </a:lnTo>
                <a:lnTo>
                  <a:pt x="284863" y="112006"/>
                </a:lnTo>
                <a:lnTo>
                  <a:pt x="284863" y="448023"/>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8400764"/>
              <a:satOff val="-34952"/>
              <a:lumOff val="8235"/>
              <a:alphaOff val="0"/>
            </a:schemeClr>
          </a:fillRef>
          <a:effectRef idx="0">
            <a:schemeClr val="accent4">
              <a:hueOff val="8400764"/>
              <a:satOff val="-34952"/>
              <a:lumOff val="8235"/>
              <a:alphaOff val="0"/>
            </a:schemeClr>
          </a:effectRef>
          <a:fontRef idx="minor">
            <a:schemeClr val="lt1"/>
          </a:fontRef>
        </p:style>
        <p:txBody>
          <a:bodyPr spcFirstLastPara="0" vert="horz" wrap="square" lIns="85459" tIns="112007" rIns="0" bIns="112005" numCol="1" spcCol="1270" anchor="ctr" anchorCtr="0">
            <a:noAutofit/>
          </a:bodyPr>
          <a:lstStyle/>
          <a:p>
            <a:pPr marL="0" lvl="0" indent="0" algn="ctr" defTabSz="1066800">
              <a:lnSpc>
                <a:spcPct val="90000"/>
              </a:lnSpc>
              <a:spcBef>
                <a:spcPct val="0"/>
              </a:spcBef>
              <a:spcAft>
                <a:spcPct val="35000"/>
              </a:spcAft>
              <a:buNone/>
            </a:pPr>
            <a:endParaRPr lang="en-IN" sz="2400" kern="1200"/>
          </a:p>
        </p:txBody>
      </p:sp>
      <p:sp>
        <p:nvSpPr>
          <p:cNvPr id="20" name="Freeform: Shape 19">
            <a:extLst>
              <a:ext uri="{FF2B5EF4-FFF2-40B4-BE49-F238E27FC236}">
                <a16:creationId xmlns:a16="http://schemas.microsoft.com/office/drawing/2014/main" id="{9E7EF486-B354-556B-341A-5909CC19E868}"/>
              </a:ext>
            </a:extLst>
          </p:cNvPr>
          <p:cNvSpPr/>
          <p:nvPr/>
        </p:nvSpPr>
        <p:spPr>
          <a:xfrm>
            <a:off x="2733631" y="2633356"/>
            <a:ext cx="1972343" cy="1482430"/>
          </a:xfrm>
          <a:custGeom>
            <a:avLst/>
            <a:gdLst>
              <a:gd name="connsiteX0" fmla="*/ 0 w 1972343"/>
              <a:gd name="connsiteY0" fmla="*/ 741215 h 1482430"/>
              <a:gd name="connsiteX1" fmla="*/ 986172 w 1972343"/>
              <a:gd name="connsiteY1" fmla="*/ 0 h 1482430"/>
              <a:gd name="connsiteX2" fmla="*/ 1972344 w 1972343"/>
              <a:gd name="connsiteY2" fmla="*/ 741215 h 1482430"/>
              <a:gd name="connsiteX3" fmla="*/ 986172 w 1972343"/>
              <a:gd name="connsiteY3" fmla="*/ 1482430 h 1482430"/>
              <a:gd name="connsiteX4" fmla="*/ 0 w 1972343"/>
              <a:gd name="connsiteY4" fmla="*/ 741215 h 148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343" h="1482430">
                <a:moveTo>
                  <a:pt x="0" y="741215"/>
                </a:moveTo>
                <a:cubicBezTo>
                  <a:pt x="0" y="331853"/>
                  <a:pt x="441524" y="0"/>
                  <a:pt x="986172" y="0"/>
                </a:cubicBezTo>
                <a:cubicBezTo>
                  <a:pt x="1530820" y="0"/>
                  <a:pt x="1972344" y="331853"/>
                  <a:pt x="1972344" y="741215"/>
                </a:cubicBezTo>
                <a:cubicBezTo>
                  <a:pt x="1972344" y="1150577"/>
                  <a:pt x="1530820" y="1482430"/>
                  <a:pt x="986172" y="1482430"/>
                </a:cubicBezTo>
                <a:cubicBezTo>
                  <a:pt x="441524" y="1482430"/>
                  <a:pt x="0" y="1150577"/>
                  <a:pt x="0" y="74121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8400764"/>
              <a:satOff val="-34952"/>
              <a:lumOff val="8235"/>
              <a:alphaOff val="0"/>
            </a:schemeClr>
          </a:fillRef>
          <a:effectRef idx="2">
            <a:schemeClr val="accent4">
              <a:hueOff val="8400764"/>
              <a:satOff val="-34952"/>
              <a:lumOff val="8235"/>
              <a:alphaOff val="0"/>
            </a:schemeClr>
          </a:effectRef>
          <a:fontRef idx="minor">
            <a:schemeClr val="lt1"/>
          </a:fontRef>
        </p:style>
        <p:txBody>
          <a:bodyPr spcFirstLastPara="0" vert="horz" wrap="square" lIns="309163" tIns="237417" rIns="309163" bIns="237417"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latin typeface="Times New Roman" panose="02020603050405020304" pitchFamily="18" charset="0"/>
                <a:cs typeface="Times New Roman" panose="02020603050405020304" pitchFamily="18" charset="0"/>
              </a:rPr>
              <a:t>Responding to symptoms of Minor Ailments</a:t>
            </a:r>
          </a:p>
        </p:txBody>
      </p:sp>
      <p:sp>
        <p:nvSpPr>
          <p:cNvPr id="21" name="Freeform: Shape 20">
            <a:extLst>
              <a:ext uri="{FF2B5EF4-FFF2-40B4-BE49-F238E27FC236}">
                <a16:creationId xmlns:a16="http://schemas.microsoft.com/office/drawing/2014/main" id="{2D30AD43-7972-814D-F8F1-4FFACFA7BDEF}"/>
              </a:ext>
            </a:extLst>
          </p:cNvPr>
          <p:cNvSpPr/>
          <p:nvPr/>
        </p:nvSpPr>
        <p:spPr>
          <a:xfrm rot="2700000">
            <a:off x="5120556" y="2175299"/>
            <a:ext cx="403315" cy="560030"/>
          </a:xfrm>
          <a:custGeom>
            <a:avLst/>
            <a:gdLst>
              <a:gd name="connsiteX0" fmla="*/ 0 w 403315"/>
              <a:gd name="connsiteY0" fmla="*/ 112006 h 560029"/>
              <a:gd name="connsiteX1" fmla="*/ 201658 w 403315"/>
              <a:gd name="connsiteY1" fmla="*/ 112006 h 560029"/>
              <a:gd name="connsiteX2" fmla="*/ 201658 w 403315"/>
              <a:gd name="connsiteY2" fmla="*/ 0 h 560029"/>
              <a:gd name="connsiteX3" fmla="*/ 403315 w 403315"/>
              <a:gd name="connsiteY3" fmla="*/ 280015 h 560029"/>
              <a:gd name="connsiteX4" fmla="*/ 201658 w 403315"/>
              <a:gd name="connsiteY4" fmla="*/ 560029 h 560029"/>
              <a:gd name="connsiteX5" fmla="*/ 201658 w 403315"/>
              <a:gd name="connsiteY5" fmla="*/ 448023 h 560029"/>
              <a:gd name="connsiteX6" fmla="*/ 0 w 403315"/>
              <a:gd name="connsiteY6" fmla="*/ 448023 h 560029"/>
              <a:gd name="connsiteX7" fmla="*/ 0 w 403315"/>
              <a:gd name="connsiteY7" fmla="*/ 112006 h 56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315" h="560029">
                <a:moveTo>
                  <a:pt x="403315" y="448023"/>
                </a:moveTo>
                <a:lnTo>
                  <a:pt x="201657" y="448023"/>
                </a:lnTo>
                <a:lnTo>
                  <a:pt x="201657" y="560029"/>
                </a:lnTo>
                <a:lnTo>
                  <a:pt x="0" y="280014"/>
                </a:lnTo>
                <a:lnTo>
                  <a:pt x="201657" y="0"/>
                </a:lnTo>
                <a:lnTo>
                  <a:pt x="201657" y="112006"/>
                </a:lnTo>
                <a:lnTo>
                  <a:pt x="403315" y="112006"/>
                </a:lnTo>
                <a:lnTo>
                  <a:pt x="403315" y="448023"/>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120994" tIns="112006" rIns="-1" bIns="112006" numCol="1" spcCol="1270" anchor="ctr" anchorCtr="0">
            <a:noAutofit/>
          </a:bodyPr>
          <a:lstStyle/>
          <a:p>
            <a:pPr marL="0" lvl="0" indent="0" algn="ctr" defTabSz="1066800">
              <a:lnSpc>
                <a:spcPct val="90000"/>
              </a:lnSpc>
              <a:spcBef>
                <a:spcPct val="0"/>
              </a:spcBef>
              <a:spcAft>
                <a:spcPct val="35000"/>
              </a:spcAft>
              <a:buNone/>
            </a:pPr>
            <a:endParaRPr lang="en-IN" sz="2400" kern="1200"/>
          </a:p>
        </p:txBody>
      </p:sp>
      <p:sp>
        <p:nvSpPr>
          <p:cNvPr id="22" name="Freeform: Shape 21">
            <a:extLst>
              <a:ext uri="{FF2B5EF4-FFF2-40B4-BE49-F238E27FC236}">
                <a16:creationId xmlns:a16="http://schemas.microsoft.com/office/drawing/2014/main" id="{BD931472-989F-F57C-BA57-E5B889FF0D0D}"/>
              </a:ext>
            </a:extLst>
          </p:cNvPr>
          <p:cNvSpPr/>
          <p:nvPr/>
        </p:nvSpPr>
        <p:spPr>
          <a:xfrm>
            <a:off x="3498271" y="850268"/>
            <a:ext cx="1920221" cy="1482430"/>
          </a:xfrm>
          <a:custGeom>
            <a:avLst/>
            <a:gdLst>
              <a:gd name="connsiteX0" fmla="*/ 0 w 1920221"/>
              <a:gd name="connsiteY0" fmla="*/ 741215 h 1482430"/>
              <a:gd name="connsiteX1" fmla="*/ 960111 w 1920221"/>
              <a:gd name="connsiteY1" fmla="*/ 0 h 1482430"/>
              <a:gd name="connsiteX2" fmla="*/ 1920222 w 1920221"/>
              <a:gd name="connsiteY2" fmla="*/ 741215 h 1482430"/>
              <a:gd name="connsiteX3" fmla="*/ 960111 w 1920221"/>
              <a:gd name="connsiteY3" fmla="*/ 1482430 h 1482430"/>
              <a:gd name="connsiteX4" fmla="*/ 0 w 1920221"/>
              <a:gd name="connsiteY4" fmla="*/ 741215 h 148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21" h="1482430">
                <a:moveTo>
                  <a:pt x="0" y="741215"/>
                </a:moveTo>
                <a:cubicBezTo>
                  <a:pt x="0" y="331853"/>
                  <a:pt x="429856" y="0"/>
                  <a:pt x="960111" y="0"/>
                </a:cubicBezTo>
                <a:cubicBezTo>
                  <a:pt x="1490366" y="0"/>
                  <a:pt x="1920222" y="331853"/>
                  <a:pt x="1920222" y="741215"/>
                </a:cubicBezTo>
                <a:cubicBezTo>
                  <a:pt x="1920222" y="1150577"/>
                  <a:pt x="1490366" y="1482430"/>
                  <a:pt x="960111" y="1482430"/>
                </a:cubicBezTo>
                <a:cubicBezTo>
                  <a:pt x="429856" y="1482430"/>
                  <a:pt x="0" y="1150577"/>
                  <a:pt x="0" y="74121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2">
            <a:schemeClr val="accent4">
              <a:hueOff val="9800891"/>
              <a:satOff val="-40777"/>
              <a:lumOff val="9608"/>
              <a:alphaOff val="0"/>
            </a:schemeClr>
          </a:effectRef>
          <a:fontRef idx="minor">
            <a:schemeClr val="lt1"/>
          </a:fontRef>
        </p:style>
        <p:txBody>
          <a:bodyPr spcFirstLastPara="0" vert="horz" wrap="square" lIns="301530" tIns="237417" rIns="301530" bIns="237417"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latin typeface="Times New Roman" panose="02020603050405020304" pitchFamily="18" charset="0"/>
                <a:cs typeface="Times New Roman" panose="02020603050405020304" pitchFamily="18" charset="0"/>
              </a:rPr>
              <a:t>Consultation to General Practitioners</a:t>
            </a:r>
          </a:p>
        </p:txBody>
      </p:sp>
    </p:spTree>
    <p:extLst>
      <p:ext uri="{BB962C8B-B14F-4D97-AF65-F5344CB8AC3E}">
        <p14:creationId xmlns:p14="http://schemas.microsoft.com/office/powerpoint/2010/main" val="38233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edge">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ppt_y</p:attrName>
                                        </p:attrNameLst>
                                      </p:cBhvr>
                                      <p:tavLst>
                                        <p:tav tm="0">
                                          <p:val>
                                            <p:strVal val="#ppt_y+#ppt_h*1.125000"/>
                                          </p:val>
                                        </p:tav>
                                        <p:tav tm="100000">
                                          <p:val>
                                            <p:strVal val="#ppt_y"/>
                                          </p:val>
                                        </p:tav>
                                      </p:tavLst>
                                    </p:anim>
                                    <p:animEffect transition="in" filter="wipe(up)">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heel(1)">
                                      <p:cBhvr>
                                        <p:cTn id="51" dur="2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ssolv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p:tgtEl>
                                          <p:spTgt spid="16"/>
                                        </p:tgtEl>
                                        <p:attrNameLst>
                                          <p:attrName>ppt_y</p:attrName>
                                        </p:attrNameLst>
                                      </p:cBhvr>
                                      <p:tavLst>
                                        <p:tav tm="0">
                                          <p:val>
                                            <p:strVal val="#ppt_y+#ppt_h*1.125000"/>
                                          </p:val>
                                        </p:tav>
                                        <p:tav tm="100000">
                                          <p:val>
                                            <p:strVal val="#ppt_y"/>
                                          </p:val>
                                        </p:tav>
                                      </p:tavLst>
                                    </p:anim>
                                    <p:animEffect transition="in" filter="wipe(up)">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strips(downLeft)">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dissolv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randombar(horizontal)">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1000" fill="hold"/>
                                        <p:tgtEl>
                                          <p:spTgt spid="22"/>
                                        </p:tgtEl>
                                        <p:attrNameLst>
                                          <p:attrName>ppt_w</p:attrName>
                                        </p:attrNameLst>
                                      </p:cBhvr>
                                      <p:tavLst>
                                        <p:tav tm="0">
                                          <p:val>
                                            <p:fltVal val="0"/>
                                          </p:val>
                                        </p:tav>
                                        <p:tav tm="100000">
                                          <p:val>
                                            <p:strVal val="#ppt_w"/>
                                          </p:val>
                                        </p:tav>
                                      </p:tavLst>
                                    </p:anim>
                                    <p:anim calcmode="lin" valueType="num">
                                      <p:cBhvr>
                                        <p:cTn id="97" dur="1000" fill="hold"/>
                                        <p:tgtEl>
                                          <p:spTgt spid="22"/>
                                        </p:tgtEl>
                                        <p:attrNameLst>
                                          <p:attrName>ppt_h</p:attrName>
                                        </p:attrNameLst>
                                      </p:cBhvr>
                                      <p:tavLst>
                                        <p:tav tm="0">
                                          <p:val>
                                            <p:fltVal val="0"/>
                                          </p:val>
                                        </p:tav>
                                        <p:tav tm="100000">
                                          <p:val>
                                            <p:strVal val="#ppt_h"/>
                                          </p:val>
                                        </p:tav>
                                      </p:tavLst>
                                    </p:anim>
                                    <p:anim calcmode="lin" valueType="num">
                                      <p:cBhvr>
                                        <p:cTn id="98" dur="1000" fill="hold"/>
                                        <p:tgtEl>
                                          <p:spTgt spid="22"/>
                                        </p:tgtEl>
                                        <p:attrNameLst>
                                          <p:attrName>style.rotation</p:attrName>
                                        </p:attrNameLst>
                                      </p:cBhvr>
                                      <p:tavLst>
                                        <p:tav tm="0">
                                          <p:val>
                                            <p:fltVal val="90"/>
                                          </p:val>
                                        </p:tav>
                                        <p:tav tm="100000">
                                          <p:val>
                                            <p:fltVal val="0"/>
                                          </p:val>
                                        </p:tav>
                                      </p:tavLst>
                                    </p:anim>
                                    <p:animEffect transition="in" filter="fade">
                                      <p:cBhvr>
                                        <p:cTn id="9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6938E6-D339-7ACB-3765-459019598C1B}"/>
              </a:ext>
            </a:extLst>
          </p:cNvPr>
          <p:cNvSpPr txBox="1"/>
          <p:nvPr/>
        </p:nvSpPr>
        <p:spPr>
          <a:xfrm>
            <a:off x="402771" y="130629"/>
            <a:ext cx="9851572" cy="830997"/>
          </a:xfrm>
          <a:prstGeom prst="rect">
            <a:avLst/>
          </a:prstGeom>
          <a:noFill/>
        </p:spPr>
        <p:txBody>
          <a:bodyPr wrap="square" rtlCol="0">
            <a:spAutoFit/>
          </a:bodyPr>
          <a:lstStyle/>
          <a:p>
            <a:r>
              <a:rPr lang="en-IN" sz="4800" b="1" dirty="0">
                <a:solidFill>
                  <a:srgbClr val="FF0000"/>
                </a:solidFill>
                <a:latin typeface="Times New Roman" panose="02020603050405020304" pitchFamily="18" charset="0"/>
                <a:cs typeface="Times New Roman" panose="02020603050405020304" pitchFamily="18" charset="0"/>
              </a:rPr>
              <a:t>Processing of the Prescriptions:</a:t>
            </a:r>
          </a:p>
        </p:txBody>
      </p:sp>
      <p:pic>
        <p:nvPicPr>
          <p:cNvPr id="6" name="Picture 5">
            <a:extLst>
              <a:ext uri="{FF2B5EF4-FFF2-40B4-BE49-F238E27FC236}">
                <a16:creationId xmlns:a16="http://schemas.microsoft.com/office/drawing/2014/main" id="{4A2DA9FC-C8F9-00FF-113D-FF6BCA0E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71" y="983398"/>
            <a:ext cx="3614056" cy="2710542"/>
          </a:xfrm>
          <a:prstGeom prst="rect">
            <a:avLst/>
          </a:prstGeom>
        </p:spPr>
      </p:pic>
      <p:sp>
        <p:nvSpPr>
          <p:cNvPr id="7" name="TextBox 6">
            <a:extLst>
              <a:ext uri="{FF2B5EF4-FFF2-40B4-BE49-F238E27FC236}">
                <a16:creationId xmlns:a16="http://schemas.microsoft.com/office/drawing/2014/main" id="{5A7A3CF8-3EA0-0FEE-E253-B43C11CE2CCC}"/>
              </a:ext>
            </a:extLst>
          </p:cNvPr>
          <p:cNvSpPr txBox="1"/>
          <p:nvPr/>
        </p:nvSpPr>
        <p:spPr>
          <a:xfrm>
            <a:off x="5584371" y="1756765"/>
            <a:ext cx="1186544" cy="830997"/>
          </a:xfrm>
          <a:prstGeom prst="rect">
            <a:avLst/>
          </a:prstGeom>
          <a:noFill/>
        </p:spPr>
        <p:txBody>
          <a:bodyPr wrap="square" rtlCol="0">
            <a:spAutoFit/>
          </a:bodyPr>
          <a:lstStyle/>
          <a:p>
            <a:r>
              <a:rPr lang="en-IN" sz="4800" b="1" dirty="0">
                <a:solidFill>
                  <a:srgbClr val="CC0000"/>
                </a:solidFill>
                <a:latin typeface="Times New Roman" panose="02020603050405020304" pitchFamily="18" charset="0"/>
                <a:cs typeface="Times New Roman" panose="02020603050405020304" pitchFamily="18" charset="0"/>
              </a:rPr>
              <a:t>&amp;</a:t>
            </a:r>
          </a:p>
        </p:txBody>
      </p:sp>
      <p:pic>
        <p:nvPicPr>
          <p:cNvPr id="9" name="Picture 8">
            <a:extLst>
              <a:ext uri="{FF2B5EF4-FFF2-40B4-BE49-F238E27FC236}">
                <a16:creationId xmlns:a16="http://schemas.microsoft.com/office/drawing/2014/main" id="{9918855C-09E2-C732-F372-66FA7CC3F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084713"/>
            <a:ext cx="2873829" cy="2426265"/>
          </a:xfrm>
          <a:prstGeom prst="rect">
            <a:avLst/>
          </a:prstGeom>
        </p:spPr>
      </p:pic>
      <p:pic>
        <p:nvPicPr>
          <p:cNvPr id="11" name="Picture 10">
            <a:extLst>
              <a:ext uri="{FF2B5EF4-FFF2-40B4-BE49-F238E27FC236}">
                <a16:creationId xmlns:a16="http://schemas.microsoft.com/office/drawing/2014/main" id="{2C5FB0D7-9148-72B0-773B-E3E0EC8FE09E}"/>
              </a:ext>
            </a:extLst>
          </p:cNvPr>
          <p:cNvPicPr>
            <a:picLocks noChangeAspect="1"/>
          </p:cNvPicPr>
          <p:nvPr/>
        </p:nvPicPr>
        <p:blipFill rotWithShape="1">
          <a:blip r:embed="rId4">
            <a:extLst>
              <a:ext uri="{28A0092B-C50C-407E-A947-70E740481C1C}">
                <a14:useLocalDpi xmlns:a14="http://schemas.microsoft.com/office/drawing/2010/main" val="0"/>
              </a:ext>
            </a:extLst>
          </a:blip>
          <a:srcRect l="17212" t="17143" r="18725" b="19285"/>
          <a:stretch/>
        </p:blipFill>
        <p:spPr>
          <a:xfrm>
            <a:off x="8077199" y="3634065"/>
            <a:ext cx="2264230" cy="2837829"/>
          </a:xfrm>
          <a:prstGeom prst="rect">
            <a:avLst/>
          </a:prstGeom>
        </p:spPr>
      </p:pic>
      <p:sp>
        <p:nvSpPr>
          <p:cNvPr id="12" name="Arrow: Bent 11">
            <a:extLst>
              <a:ext uri="{FF2B5EF4-FFF2-40B4-BE49-F238E27FC236}">
                <a16:creationId xmlns:a16="http://schemas.microsoft.com/office/drawing/2014/main" id="{327A4AED-6BAB-6D46-6A1A-B0C38CFE7452}"/>
              </a:ext>
            </a:extLst>
          </p:cNvPr>
          <p:cNvSpPr/>
          <p:nvPr/>
        </p:nvSpPr>
        <p:spPr>
          <a:xfrm rot="16200000" flipH="1" flipV="1">
            <a:off x="9622012" y="3134360"/>
            <a:ext cx="3169430" cy="155642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 name="Arrow: Left 12">
            <a:extLst>
              <a:ext uri="{FF2B5EF4-FFF2-40B4-BE49-F238E27FC236}">
                <a16:creationId xmlns:a16="http://schemas.microsoft.com/office/drawing/2014/main" id="{D148E6D9-C0BA-A007-14FE-C732C624777F}"/>
              </a:ext>
            </a:extLst>
          </p:cNvPr>
          <p:cNvSpPr/>
          <p:nvPr/>
        </p:nvSpPr>
        <p:spPr>
          <a:xfrm>
            <a:off x="5170715" y="4386943"/>
            <a:ext cx="2438400" cy="10341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Regarding </a:t>
            </a:r>
          </a:p>
        </p:txBody>
      </p:sp>
      <p:sp>
        <p:nvSpPr>
          <p:cNvPr id="14" name="Oval 13">
            <a:extLst>
              <a:ext uri="{FF2B5EF4-FFF2-40B4-BE49-F238E27FC236}">
                <a16:creationId xmlns:a16="http://schemas.microsoft.com/office/drawing/2014/main" id="{ED2E4DCD-FDF7-8F63-3994-89D9752397E7}"/>
              </a:ext>
            </a:extLst>
          </p:cNvPr>
          <p:cNvSpPr/>
          <p:nvPr/>
        </p:nvSpPr>
        <p:spPr>
          <a:xfrm>
            <a:off x="805543" y="3853546"/>
            <a:ext cx="3722914" cy="2710542"/>
          </a:xfrm>
          <a:prstGeom prst="ellipse">
            <a:avLst/>
          </a:prstGeom>
          <a:solidFill>
            <a:srgbClr val="00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IN" sz="2400" b="1" dirty="0">
                <a:solidFill>
                  <a:srgbClr val="FF0000"/>
                </a:solidFill>
                <a:latin typeface="Times New Roman" panose="02020603050405020304" pitchFamily="18" charset="0"/>
                <a:cs typeface="Times New Roman" panose="02020603050405020304" pitchFamily="18" charset="0"/>
              </a:rPr>
              <a:t>Legality</a:t>
            </a:r>
          </a:p>
          <a:p>
            <a:pPr marL="285750" indent="-285750" algn="ctr">
              <a:buFont typeface="Arial" panose="020B0604020202020204" pitchFamily="34" charset="0"/>
              <a:buChar char="•"/>
            </a:pPr>
            <a:r>
              <a:rPr lang="en-IN" sz="2400" b="1" dirty="0">
                <a:solidFill>
                  <a:srgbClr val="FF0000"/>
                </a:solidFill>
                <a:latin typeface="Times New Roman" panose="02020603050405020304" pitchFamily="18" charset="0"/>
                <a:cs typeface="Times New Roman" panose="02020603050405020304" pitchFamily="18" charset="0"/>
              </a:rPr>
              <a:t>Appropriateness</a:t>
            </a:r>
          </a:p>
          <a:p>
            <a:pPr marL="285750" indent="-285750" algn="ctr">
              <a:buFont typeface="Arial" panose="020B0604020202020204" pitchFamily="34" charset="0"/>
              <a:buChar char="•"/>
            </a:pPr>
            <a:r>
              <a:rPr lang="en-IN" sz="2400" b="1" dirty="0">
                <a:solidFill>
                  <a:srgbClr val="FF0000"/>
                </a:solidFill>
                <a:latin typeface="Times New Roman" panose="02020603050405020304" pitchFamily="18" charset="0"/>
                <a:cs typeface="Times New Roman" panose="02020603050405020304" pitchFamily="18" charset="0"/>
              </a:rPr>
              <a:t>Potential Drug related problems</a:t>
            </a:r>
          </a:p>
        </p:txBody>
      </p:sp>
    </p:spTree>
    <p:extLst>
      <p:ext uri="{BB962C8B-B14F-4D97-AF65-F5344CB8AC3E}">
        <p14:creationId xmlns:p14="http://schemas.microsoft.com/office/powerpoint/2010/main" val="382335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FF8726-7372-4E45-789C-06BC8821D295}"/>
              </a:ext>
            </a:extLst>
          </p:cNvPr>
          <p:cNvSpPr txBox="1"/>
          <p:nvPr/>
        </p:nvSpPr>
        <p:spPr>
          <a:xfrm>
            <a:off x="402771" y="130629"/>
            <a:ext cx="9851572" cy="830997"/>
          </a:xfrm>
          <a:prstGeom prst="rect">
            <a:avLst/>
          </a:prstGeom>
          <a:noFill/>
        </p:spPr>
        <p:txBody>
          <a:bodyPr wrap="square" rtlCol="0">
            <a:spAutoFit/>
          </a:bodyPr>
          <a:lstStyle/>
          <a:p>
            <a:r>
              <a:rPr lang="en-IN" sz="4800" b="1" dirty="0">
                <a:solidFill>
                  <a:srgbClr val="FF0000"/>
                </a:solidFill>
                <a:latin typeface="Times New Roman" panose="02020603050405020304" pitchFamily="18" charset="0"/>
                <a:cs typeface="Times New Roman" panose="02020603050405020304" pitchFamily="18" charset="0"/>
              </a:rPr>
              <a:t>Dispensing</a:t>
            </a:r>
          </a:p>
        </p:txBody>
      </p:sp>
      <p:sp>
        <p:nvSpPr>
          <p:cNvPr id="5" name="TextBox 4">
            <a:extLst>
              <a:ext uri="{FF2B5EF4-FFF2-40B4-BE49-F238E27FC236}">
                <a16:creationId xmlns:a16="http://schemas.microsoft.com/office/drawing/2014/main" id="{DF3C1D4E-43DD-115A-73B9-E827CF08513F}"/>
              </a:ext>
            </a:extLst>
          </p:cNvPr>
          <p:cNvSpPr txBox="1"/>
          <p:nvPr/>
        </p:nvSpPr>
        <p:spPr>
          <a:xfrm>
            <a:off x="402771" y="961626"/>
            <a:ext cx="9851572" cy="1938992"/>
          </a:xfrm>
          <a:prstGeom prst="rect">
            <a:avLst/>
          </a:prstGeom>
          <a:noFill/>
        </p:spPr>
        <p:txBody>
          <a:bodyPr wrap="square" rtlCol="0">
            <a:spAutoFit/>
          </a:bodyPr>
          <a:lstStyle/>
          <a:p>
            <a:pPr marL="685800" indent="-685800" algn="just">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Dispensing means, Make up &amp; give out the medicines on the prescription.</a:t>
            </a:r>
          </a:p>
          <a:p>
            <a:pPr marL="685800" indent="-685800" algn="just">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In early days, Pharmacists has to compound and dispense the prescribed medication to patients, but now a days, prepackaged medicines are available.</a:t>
            </a:r>
          </a:p>
          <a:p>
            <a:pPr marL="685800" indent="-685800" algn="just">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Thus, dispensing activity became more easy.</a:t>
            </a:r>
          </a:p>
          <a:p>
            <a:pPr marL="685800" indent="-685800" algn="just">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The Pharmacist has to label each item prescribed:</a:t>
            </a:r>
          </a:p>
          <a:p>
            <a:pPr algn="just"/>
            <a:endParaRPr lang="en-IN" sz="2000" b="1" dirty="0">
              <a:latin typeface="Times New Roman" panose="02020603050405020304" pitchFamily="18" charset="0"/>
              <a:cs typeface="Times New Roman" panose="02020603050405020304" pitchFamily="18" charset="0"/>
            </a:endParaRPr>
          </a:p>
        </p:txBody>
      </p:sp>
      <p:sp>
        <p:nvSpPr>
          <p:cNvPr id="7" name="Star: 5 Points 6">
            <a:extLst>
              <a:ext uri="{FF2B5EF4-FFF2-40B4-BE49-F238E27FC236}">
                <a16:creationId xmlns:a16="http://schemas.microsoft.com/office/drawing/2014/main" id="{490D187C-297C-C543-716D-73FAF309A1F0}"/>
              </a:ext>
            </a:extLst>
          </p:cNvPr>
          <p:cNvSpPr/>
          <p:nvPr/>
        </p:nvSpPr>
        <p:spPr>
          <a:xfrm>
            <a:off x="1469571" y="2514599"/>
            <a:ext cx="9764486" cy="4212771"/>
          </a:xfrm>
          <a:prstGeom prst="star5">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Name of the Patient</a:t>
            </a:r>
          </a:p>
          <a:p>
            <a:pPr algn="ctr"/>
            <a:r>
              <a:rPr lang="en-IN" b="1" dirty="0">
                <a:solidFill>
                  <a:srgbClr val="C00000"/>
                </a:solidFill>
                <a:latin typeface="Times New Roman" panose="02020603050405020304" pitchFamily="18" charset="0"/>
                <a:cs typeface="Times New Roman" panose="02020603050405020304" pitchFamily="18" charset="0"/>
              </a:rPr>
              <a:t>Age, Gender</a:t>
            </a:r>
          </a:p>
          <a:p>
            <a:pPr algn="ctr"/>
            <a:r>
              <a:rPr lang="en-IN" b="1" dirty="0">
                <a:solidFill>
                  <a:schemeClr val="accent6">
                    <a:lumMod val="75000"/>
                  </a:schemeClr>
                </a:solidFill>
                <a:latin typeface="Times New Roman" panose="02020603050405020304" pitchFamily="18" charset="0"/>
                <a:cs typeface="Times New Roman" panose="02020603050405020304" pitchFamily="18" charset="0"/>
              </a:rPr>
              <a:t>Name of the drug</a:t>
            </a:r>
          </a:p>
          <a:p>
            <a:pPr algn="ctr"/>
            <a:r>
              <a:rPr lang="en-IN" b="1" dirty="0">
                <a:solidFill>
                  <a:srgbClr val="7030A0"/>
                </a:solidFill>
                <a:latin typeface="Times New Roman" panose="02020603050405020304" pitchFamily="18" charset="0"/>
                <a:cs typeface="Times New Roman" panose="02020603050405020304" pitchFamily="18" charset="0"/>
              </a:rPr>
              <a:t>Instructions for proper use of drugs</a:t>
            </a:r>
          </a:p>
          <a:p>
            <a:pPr algn="ctr"/>
            <a:r>
              <a:rPr lang="en-IN" b="1" dirty="0">
                <a:solidFill>
                  <a:srgbClr val="0070C0"/>
                </a:solidFill>
                <a:latin typeface="Times New Roman" panose="02020603050405020304" pitchFamily="18" charset="0"/>
                <a:cs typeface="Times New Roman" panose="02020603050405020304" pitchFamily="18" charset="0"/>
              </a:rPr>
              <a:t>Name of the prescriber</a:t>
            </a:r>
          </a:p>
          <a:p>
            <a:pPr algn="ctr"/>
            <a:r>
              <a:rPr lang="en-IN" b="1" dirty="0">
                <a:solidFill>
                  <a:srgbClr val="CC0000"/>
                </a:solidFill>
                <a:latin typeface="Times New Roman" panose="02020603050405020304" pitchFamily="18" charset="0"/>
                <a:cs typeface="Times New Roman" panose="02020603050405020304" pitchFamily="18" charset="0"/>
              </a:rPr>
              <a:t>Seal of Pharmacy</a:t>
            </a:r>
          </a:p>
        </p:txBody>
      </p:sp>
    </p:spTree>
    <p:extLst>
      <p:ext uri="{BB962C8B-B14F-4D97-AF65-F5344CB8AC3E}">
        <p14:creationId xmlns:p14="http://schemas.microsoft.com/office/powerpoint/2010/main" val="7322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80C10D-F97F-1EEE-C0D7-DDC32A27191B}"/>
              </a:ext>
            </a:extLst>
          </p:cNvPr>
          <p:cNvSpPr txBox="1"/>
          <p:nvPr/>
        </p:nvSpPr>
        <p:spPr>
          <a:xfrm>
            <a:off x="402771" y="130629"/>
            <a:ext cx="9851572" cy="830997"/>
          </a:xfrm>
          <a:prstGeom prst="rect">
            <a:avLst/>
          </a:prstGeom>
          <a:noFill/>
        </p:spPr>
        <p:txBody>
          <a:bodyPr wrap="square" rtlCol="0">
            <a:spAutoFit/>
          </a:bodyPr>
          <a:lstStyle/>
          <a:p>
            <a:r>
              <a:rPr lang="en-IN" sz="4800" b="1" dirty="0">
                <a:solidFill>
                  <a:srgbClr val="FF0000"/>
                </a:solidFill>
                <a:latin typeface="Times New Roman" panose="02020603050405020304" pitchFamily="18" charset="0"/>
                <a:cs typeface="Times New Roman" panose="02020603050405020304" pitchFamily="18" charset="0"/>
              </a:rPr>
              <a:t>Patient Counselling</a:t>
            </a:r>
          </a:p>
        </p:txBody>
      </p:sp>
      <p:pic>
        <p:nvPicPr>
          <p:cNvPr id="6" name="Picture 5">
            <a:extLst>
              <a:ext uri="{FF2B5EF4-FFF2-40B4-BE49-F238E27FC236}">
                <a16:creationId xmlns:a16="http://schemas.microsoft.com/office/drawing/2014/main" id="{9366E909-4FED-0B8D-7835-6F4A6533D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325" y="961626"/>
            <a:ext cx="6229350" cy="5689545"/>
          </a:xfrm>
          <a:prstGeom prst="rect">
            <a:avLst/>
          </a:prstGeom>
        </p:spPr>
      </p:pic>
    </p:spTree>
    <p:extLst>
      <p:ext uri="{BB962C8B-B14F-4D97-AF65-F5344CB8AC3E}">
        <p14:creationId xmlns:p14="http://schemas.microsoft.com/office/powerpoint/2010/main" val="268823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733</Words>
  <Application>Microsoft Office PowerPoint</Application>
  <PresentationFormat>Widescreen</PresentationFormat>
  <Paragraphs>110</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Algerian</vt:lpstr>
      <vt:lpstr>Arial</vt:lpstr>
      <vt:lpstr>Bahnschrift Light</vt:lpstr>
      <vt:lpstr>Britannic Bold</vt:lpstr>
      <vt:lpstr>Calibri</vt:lpstr>
      <vt:lpstr>Calibri Light</vt:lpstr>
      <vt:lpstr>Calisto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Dr.Kirtimaya Mishra</dc:creator>
  <cp:lastModifiedBy>Dr.Kirtimaya Mishra</cp:lastModifiedBy>
  <cp:revision>19</cp:revision>
  <dcterms:created xsi:type="dcterms:W3CDTF">2024-08-26T15:19:04Z</dcterms:created>
  <dcterms:modified xsi:type="dcterms:W3CDTF">2024-08-28T05:32:11Z</dcterms:modified>
</cp:coreProperties>
</file>