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87" r:id="rId16"/>
    <p:sldId id="275" r:id="rId17"/>
    <p:sldId id="276" r:id="rId18"/>
    <p:sldId id="277" r:id="rId19"/>
    <p:sldId id="278" r:id="rId20"/>
    <p:sldId id="279" r:id="rId21"/>
    <p:sldId id="281" r:id="rId22"/>
    <p:sldId id="282" r:id="rId23"/>
    <p:sldId id="283" r:id="rId24"/>
    <p:sldId id="273" r:id="rId25"/>
    <p:sldId id="274" r:id="rId26"/>
    <p:sldId id="285" r:id="rId27"/>
    <p:sldId id="286" r:id="rId28"/>
    <p:sldId id="284" r:id="rId29"/>
    <p:sldId id="289" r:id="rId30"/>
    <p:sldId id="290" r:id="rId31"/>
    <p:sldId id="291" r:id="rId32"/>
    <p:sldId id="292" r:id="rId33"/>
    <p:sldId id="293" r:id="rId34"/>
    <p:sldId id="295" r:id="rId35"/>
    <p:sldId id="296" r:id="rId36"/>
    <p:sldId id="294" r:id="rId37"/>
    <p:sldId id="297" r:id="rId38"/>
    <p:sldId id="298" r:id="rId39"/>
    <p:sldId id="299" r:id="rId40"/>
    <p:sldId id="301" r:id="rId41"/>
    <p:sldId id="302" r:id="rId42"/>
    <p:sldId id="304" r:id="rId43"/>
    <p:sldId id="300" r:id="rId44"/>
    <p:sldId id="306" r:id="rId45"/>
    <p:sldId id="307" r:id="rId46"/>
    <p:sldId id="308" r:id="rId47"/>
    <p:sldId id="309" r:id="rId48"/>
    <p:sldId id="311" r:id="rId49"/>
    <p:sldId id="312" r:id="rId50"/>
    <p:sldId id="313" r:id="rId51"/>
    <p:sldId id="314" r:id="rId52"/>
    <p:sldId id="315" r:id="rId53"/>
    <p:sldId id="310" r:id="rId54"/>
    <p:sldId id="316" r:id="rId55"/>
    <p:sldId id="317" r:id="rId56"/>
    <p:sldId id="272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233D"/>
    <a:srgbClr val="119F9F"/>
    <a:srgbClr val="9C14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7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27E5BD-6E07-46DF-8F78-D1613B83F5F2}" type="datetimeFigureOut">
              <a:rPr lang="en-IN" smtClean="0"/>
              <a:pPr/>
              <a:t>2025-07-22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692E7-3950-4802-8119-E6C28667BD9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3555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692E7-3950-4802-8119-E6C28667BD97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6267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FF744-87CC-5295-9645-C2DCFD250B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C1949-FC6B-F1D0-E313-CC5549A403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EDA05-B115-F4D8-3E26-9D2FFD8BA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DF68-7F0F-45A0-89D7-2E44C555BB11}" type="datetimeFigureOut">
              <a:rPr lang="en-IN" smtClean="0"/>
              <a:pPr/>
              <a:t>2025-07-22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D22C0-DEC3-6801-DD8E-A4CC7F23F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A5CDD-CD95-0E78-C524-2F5387C63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6C72-60F8-4270-A160-622FC1B597E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5235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FE6E4-0F26-37E9-6400-0E1C91D11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DFD13C-5994-CB60-9D91-9DB2B8CD27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7C2A7-DD23-A612-94AC-8B5B4287D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DF68-7F0F-45A0-89D7-2E44C555BB11}" type="datetimeFigureOut">
              <a:rPr lang="en-IN" smtClean="0"/>
              <a:pPr/>
              <a:t>2025-07-22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75F32-4B83-AF8D-A157-47F0952E6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78295-803E-E5B7-22A1-D49799CA0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6C72-60F8-4270-A160-622FC1B597E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528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98361E-65C9-62DF-78E7-EEAAB207F8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AD3485-1A8C-636C-26F9-B5DC4F6765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7869C-264A-4A18-56E2-750CE15CE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DF68-7F0F-45A0-89D7-2E44C555BB11}" type="datetimeFigureOut">
              <a:rPr lang="en-IN" smtClean="0"/>
              <a:pPr/>
              <a:t>2025-07-22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3D414-FB0D-B32B-FECC-E766C313A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EB1A9-C686-35AB-FA8F-5E6A7861F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6C72-60F8-4270-A160-622FC1B597E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169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0C890-4558-FCEA-0B82-A2679854E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018D7-B42A-70EE-D918-265CEDAE8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E8466-729F-C1CF-558E-9328E1444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DF68-7F0F-45A0-89D7-2E44C555BB11}" type="datetimeFigureOut">
              <a:rPr lang="en-IN" smtClean="0"/>
              <a:pPr/>
              <a:t>2025-07-22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DFD4B-35C6-D07C-416F-244F3C40B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5D1AC-9497-2C92-3A46-5552BB791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6C72-60F8-4270-A160-622FC1B597E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4816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C6EF1-54BC-3B39-1526-D02EE820C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A5C525-09B4-129B-2033-68CEA53AE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BD74F-57C6-33DC-3A04-354341B1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DF68-7F0F-45A0-89D7-2E44C555BB11}" type="datetimeFigureOut">
              <a:rPr lang="en-IN" smtClean="0"/>
              <a:pPr/>
              <a:t>2025-07-22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545FD-4094-B8AC-F7D1-7BD37F194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B080A-5CAE-F5D1-FF38-23DB2B4E1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6C72-60F8-4270-A160-622FC1B597E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7319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3721D-8C8F-CC4E-0CA8-DCEBF1AFF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3056B-30C7-4577-BCDC-0C2765D077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0CD9DF-0AB1-186A-71DE-9108F36AF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001814-5260-7FF9-D2BB-0241D931A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DF68-7F0F-45A0-89D7-2E44C555BB11}" type="datetimeFigureOut">
              <a:rPr lang="en-IN" smtClean="0"/>
              <a:pPr/>
              <a:t>2025-07-22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018241-9F4F-AA5C-6E32-CA93083F8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8E6A18-E8A4-BD71-F75D-1BCA0AAE7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6C72-60F8-4270-A160-622FC1B597E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3786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93231-7E64-3294-FF77-4A661AEA3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7884A-260F-A2D4-0931-D8398D024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3F317-A8DA-3F6E-0B2A-022460968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8FE2A4-EE9D-4C61-1BD5-D03FE9580A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E0A0EE-9DC6-F692-FE8E-12B274E81A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4F011E-F047-069A-415C-35FB417CE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DF68-7F0F-45A0-89D7-2E44C555BB11}" type="datetimeFigureOut">
              <a:rPr lang="en-IN" smtClean="0"/>
              <a:pPr/>
              <a:t>2025-07-22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2992B8-CBFB-A009-2C8E-44894EFFA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7677E9-FD90-FD4C-3E93-39BDC2F54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6C72-60F8-4270-A160-622FC1B597E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7152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FBBE8-2341-7633-03AC-F16352C72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0F11CC-CAB4-F380-EB2C-DBF30332C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DF68-7F0F-45A0-89D7-2E44C555BB11}" type="datetimeFigureOut">
              <a:rPr lang="en-IN" smtClean="0"/>
              <a:pPr/>
              <a:t>2025-07-22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9B2F0E-A547-EF4C-2BB2-3E47D667D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DDCBF3-3415-D487-0348-4E005799F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6C72-60F8-4270-A160-622FC1B597E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1556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FCD714-75BC-31F6-9234-5EDA266E3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DF68-7F0F-45A0-89D7-2E44C555BB11}" type="datetimeFigureOut">
              <a:rPr lang="en-IN" smtClean="0"/>
              <a:pPr/>
              <a:t>2025-07-22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A3E829-02A0-03DE-96B4-44EECFF64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5AC17F-6EDE-87B1-F7B8-027D74784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6C72-60F8-4270-A160-622FC1B597E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7446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8D76E-168C-C39D-1E5E-1A7311CC7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2F4BA-92D6-106E-E95B-127D5A9F4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0CF5BE-3DD6-8D09-582A-AC1DDBF08F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AA929B-1771-C1E8-32DF-A7E429697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DF68-7F0F-45A0-89D7-2E44C555BB11}" type="datetimeFigureOut">
              <a:rPr lang="en-IN" smtClean="0"/>
              <a:pPr/>
              <a:t>2025-07-22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F8FE10-E0A9-0F19-CE97-BD44E0670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EEBD9C-567C-DAF8-0BA1-8351461BA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6C72-60F8-4270-A160-622FC1B597E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7648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7C0EB-5CE7-05E7-26C6-3C50462D5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8F1671-9175-FD0F-2E6E-90B5884543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F84127-9854-5B6A-D062-EFF3AD536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072AD5-2C49-3F2B-926D-E1E62E8F4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DF68-7F0F-45A0-89D7-2E44C555BB11}" type="datetimeFigureOut">
              <a:rPr lang="en-IN" smtClean="0"/>
              <a:pPr/>
              <a:t>2025-07-22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2ED6A-FC64-ACAC-6B89-3995BF99A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77C22B-9079-7D47-C769-FCE993912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6C72-60F8-4270-A160-622FC1B597E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027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60DF80-661D-5EBA-B4FC-02432576D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52379-67A1-EAED-386B-7A1CAF7EA2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9B71F-FC41-E81E-D4D5-6E77BFF024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CDF68-7F0F-45A0-89D7-2E44C555BB11}" type="datetimeFigureOut">
              <a:rPr lang="en-IN" smtClean="0"/>
              <a:pPr/>
              <a:t>2025-07-22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D1423-BF8C-2131-8F4B-AD5459BE94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03A6A-9695-1F6E-843E-92AD660F15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B6C72-60F8-4270-A160-622FC1B597E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6695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44FC7D7-C495-1532-6FC8-46A643B400CE}"/>
              </a:ext>
            </a:extLst>
          </p:cNvPr>
          <p:cNvSpPr/>
          <p:nvPr/>
        </p:nvSpPr>
        <p:spPr>
          <a:xfrm>
            <a:off x="337457" y="1589314"/>
            <a:ext cx="6106885" cy="5094515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CBA360-61DF-26A0-C15F-1010171556F8}"/>
              </a:ext>
            </a:extLst>
          </p:cNvPr>
          <p:cNvSpPr txBox="1"/>
          <p:nvPr/>
        </p:nvSpPr>
        <p:spPr>
          <a:xfrm>
            <a:off x="435429" y="185057"/>
            <a:ext cx="11332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800" b="1">
                <a:solidFill>
                  <a:schemeClr val="accent5"/>
                </a:solidFill>
                <a:latin typeface="Calisto MT" panose="02040603050505030304" pitchFamily="18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IN" dirty="0"/>
              <a:t>P</a:t>
            </a:r>
            <a:r>
              <a:rPr lang="en-IN" dirty="0">
                <a:solidFill>
                  <a:srgbClr val="00B050"/>
                </a:solidFill>
              </a:rPr>
              <a:t>r</a:t>
            </a:r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en-IN" dirty="0">
                <a:solidFill>
                  <a:srgbClr val="7030A0"/>
                </a:solidFill>
              </a:rPr>
              <a:t>s</a:t>
            </a:r>
            <a:r>
              <a:rPr lang="en-IN" dirty="0">
                <a:solidFill>
                  <a:srgbClr val="92D050"/>
                </a:solidFill>
              </a:rPr>
              <a:t>c</a:t>
            </a:r>
            <a:r>
              <a:rPr lang="en-IN" dirty="0">
                <a:solidFill>
                  <a:srgbClr val="0070C0"/>
                </a:solidFill>
              </a:rPr>
              <a:t>r</a:t>
            </a:r>
            <a:r>
              <a:rPr lang="en-IN" dirty="0">
                <a:solidFill>
                  <a:srgbClr val="FF0000"/>
                </a:solidFill>
              </a:rPr>
              <a:t>i</a:t>
            </a:r>
            <a:r>
              <a:rPr lang="en-IN" dirty="0">
                <a:solidFill>
                  <a:srgbClr val="002060"/>
                </a:solidFill>
              </a:rPr>
              <a:t>p</a:t>
            </a:r>
            <a:r>
              <a:rPr lang="en-IN" dirty="0">
                <a:solidFill>
                  <a:schemeClr val="accent2"/>
                </a:solidFill>
              </a:rPr>
              <a:t>t</a:t>
            </a:r>
            <a:r>
              <a:rPr lang="en-IN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IN" dirty="0">
                <a:solidFill>
                  <a:schemeClr val="accent1"/>
                </a:solidFill>
              </a:rPr>
              <a:t>o</a:t>
            </a:r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IN" dirty="0"/>
              <a:t> </a:t>
            </a:r>
            <a:r>
              <a:rPr lang="en-IN" dirty="0">
                <a:solidFill>
                  <a:schemeClr val="accent6">
                    <a:lumMod val="75000"/>
                  </a:schemeClr>
                </a:solidFill>
              </a:rPr>
              <a:t>&amp;</a:t>
            </a:r>
            <a:r>
              <a:rPr lang="en-IN" dirty="0"/>
              <a:t> </a:t>
            </a:r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IN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IN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IN" dirty="0"/>
              <a:t> </a:t>
            </a:r>
            <a:r>
              <a:rPr lang="en-IN" dirty="0">
                <a:solidFill>
                  <a:schemeClr val="accent6">
                    <a:lumMod val="75000"/>
                  </a:schemeClr>
                </a:solidFill>
              </a:rPr>
              <a:t>H</a:t>
            </a:r>
            <a:r>
              <a:rPr lang="en-IN" dirty="0">
                <a:solidFill>
                  <a:schemeClr val="accent4">
                    <a:lumMod val="75000"/>
                  </a:schemeClr>
                </a:solidFill>
              </a:rPr>
              <a:t>a</a:t>
            </a:r>
            <a:r>
              <a:rPr lang="en-IN" dirty="0">
                <a:solidFill>
                  <a:srgbClr val="FF0000"/>
                </a:solidFill>
              </a:rPr>
              <a:t>n</a:t>
            </a:r>
            <a:r>
              <a:rPr lang="en-IN" dirty="0">
                <a:solidFill>
                  <a:srgbClr val="7030A0"/>
                </a:solidFill>
              </a:rPr>
              <a:t>d</a:t>
            </a:r>
            <a:r>
              <a:rPr lang="en-IN" dirty="0">
                <a:solidFill>
                  <a:schemeClr val="accent6">
                    <a:lumMod val="75000"/>
                  </a:schemeClr>
                </a:solidFill>
              </a:rPr>
              <a:t>l</a:t>
            </a:r>
            <a:r>
              <a:rPr lang="en-IN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</a:t>
            </a:r>
            <a:r>
              <a:rPr lang="en-IN" dirty="0">
                <a:solidFill>
                  <a:schemeClr val="bg2">
                    <a:lumMod val="75000"/>
                  </a:schemeClr>
                </a:solidFill>
              </a:rPr>
              <a:t>n</a:t>
            </a:r>
            <a:r>
              <a:rPr lang="en-IN" dirty="0"/>
              <a:t>g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85DA884-7194-0BED-7D80-D6597B8110F1}"/>
              </a:ext>
            </a:extLst>
          </p:cNvPr>
          <p:cNvSpPr/>
          <p:nvPr/>
        </p:nvSpPr>
        <p:spPr>
          <a:xfrm>
            <a:off x="6814457" y="1929492"/>
            <a:ext cx="5040086" cy="44141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Presented By:</a:t>
            </a:r>
          </a:p>
          <a:p>
            <a:pPr algn="ctr"/>
            <a:r>
              <a:rPr lang="en-IN" sz="2800" b="1" dirty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Miss </a:t>
            </a:r>
            <a:r>
              <a:rPr lang="en-IN" sz="2800" b="1" dirty="0" err="1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Diptimayee</a:t>
            </a:r>
            <a:r>
              <a:rPr lang="en-IN" sz="2800" b="1" dirty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 Jena</a:t>
            </a:r>
          </a:p>
          <a:p>
            <a:pPr algn="ctr"/>
            <a:r>
              <a:rPr lang="en-IN" sz="2800" b="1" dirty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Assistant Professor</a:t>
            </a:r>
          </a:p>
          <a:p>
            <a:pPr algn="ctr"/>
            <a:endParaRPr lang="en-IN" sz="2800" b="1" dirty="0">
              <a:solidFill>
                <a:schemeClr val="accent2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20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CB1888-2C2C-9EB5-40F7-795E176E66B5}"/>
              </a:ext>
            </a:extLst>
          </p:cNvPr>
          <p:cNvSpPr txBox="1"/>
          <p:nvPr/>
        </p:nvSpPr>
        <p:spPr>
          <a:xfrm>
            <a:off x="402771" y="130629"/>
            <a:ext cx="9851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Superscription: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4318ED-13F6-E82B-4005-2FF6178CB139}"/>
              </a:ext>
            </a:extLst>
          </p:cNvPr>
          <p:cNvSpPr txBox="1"/>
          <p:nvPr/>
        </p:nvSpPr>
        <p:spPr>
          <a:xfrm>
            <a:off x="250371" y="983398"/>
            <a:ext cx="1162594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the section of the prescription that contains the sign   , which stands for “Take Thou”.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a Latin Term, and it’s a good one.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4000" b="1" dirty="0">
                <a:solidFill>
                  <a:srgbClr val="9C14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Take is a common expression in English.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4000" b="1" dirty="0">
                <a:solidFill>
                  <a:srgbClr val="119F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past, the sign was thought to have come from the Jupiter sign. God of healing Jupiter is a Greek deity. The patient’s fast recovery was requested by using this sign.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497D71-202F-543E-1E2E-9F547C3195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431" y="1831349"/>
            <a:ext cx="475488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62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CB1888-2C2C-9EB5-40F7-795E176E66B5}"/>
              </a:ext>
            </a:extLst>
          </p:cNvPr>
          <p:cNvSpPr txBox="1"/>
          <p:nvPr/>
        </p:nvSpPr>
        <p:spPr>
          <a:xfrm>
            <a:off x="402771" y="130629"/>
            <a:ext cx="9851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Inscription: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4318ED-13F6-E82B-4005-2FF6178CB139}"/>
              </a:ext>
            </a:extLst>
          </p:cNvPr>
          <p:cNvSpPr txBox="1"/>
          <p:nvPr/>
        </p:nvSpPr>
        <p:spPr>
          <a:xfrm>
            <a:off x="250371" y="983398"/>
            <a:ext cx="11625943" cy="4598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the most important portion of the prescription.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contains information regarding drug’s composition and dose.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medication may be either an official or non-official formulation.</a:t>
            </a:r>
          </a:p>
        </p:txBody>
      </p:sp>
    </p:spTree>
    <p:extLst>
      <p:ext uri="{BB962C8B-B14F-4D97-AF65-F5344CB8AC3E}">
        <p14:creationId xmlns:p14="http://schemas.microsoft.com/office/powerpoint/2010/main" val="371633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B3E17A5-8B91-1C4E-ED66-2C4901B3A8EC}"/>
              </a:ext>
            </a:extLst>
          </p:cNvPr>
          <p:cNvSpPr/>
          <p:nvPr/>
        </p:nvSpPr>
        <p:spPr>
          <a:xfrm>
            <a:off x="1186543" y="609600"/>
            <a:ext cx="3048000" cy="211182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Official Preparation</a:t>
            </a:r>
          </a:p>
          <a:p>
            <a:pPr algn="ctr"/>
            <a:r>
              <a:rPr lang="en-IN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i.e., from pharmacopoeia</a:t>
            </a:r>
          </a:p>
          <a:p>
            <a:pPr algn="ctr"/>
            <a:endParaRPr lang="en-IN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435BC3B-4E23-E1BF-2325-5A69BA83D35B}"/>
              </a:ext>
            </a:extLst>
          </p:cNvPr>
          <p:cNvSpPr/>
          <p:nvPr/>
        </p:nvSpPr>
        <p:spPr>
          <a:xfrm>
            <a:off x="7402286" y="609599"/>
            <a:ext cx="3048000" cy="211182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Non-official Preparation</a:t>
            </a:r>
          </a:p>
          <a:p>
            <a:pPr algn="ctr"/>
            <a:endParaRPr lang="en-IN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D3C5FE-1440-96FB-0AA1-E9FD8FE6950B}"/>
              </a:ext>
            </a:extLst>
          </p:cNvPr>
          <p:cNvSpPr/>
          <p:nvPr/>
        </p:nvSpPr>
        <p:spPr>
          <a:xfrm>
            <a:off x="903514" y="3135086"/>
            <a:ext cx="3799115" cy="311331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name of the preparation is the only thing</a:t>
            </a:r>
            <a:r>
              <a:rPr lang="en-I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written.</a:t>
            </a:r>
          </a:p>
          <a:p>
            <a:pPr algn="ctr"/>
            <a:r>
              <a:rPr lang="en-I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E.g., Piperazine Citrate Elixir IP.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ED258D-B84C-F652-A368-A73E95D4F422}"/>
              </a:ext>
            </a:extLst>
          </p:cNvPr>
          <p:cNvSpPr/>
          <p:nvPr/>
        </p:nvSpPr>
        <p:spPr>
          <a:xfrm>
            <a:off x="7108371" y="3026229"/>
            <a:ext cx="3799115" cy="311331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ingredient’s quantity and type will be specified</a:t>
            </a:r>
          </a:p>
        </p:txBody>
      </p:sp>
    </p:spTree>
    <p:extLst>
      <p:ext uri="{BB962C8B-B14F-4D97-AF65-F5344CB8AC3E}">
        <p14:creationId xmlns:p14="http://schemas.microsoft.com/office/powerpoint/2010/main" val="77325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CB1888-2C2C-9EB5-40F7-795E176E66B5}"/>
              </a:ext>
            </a:extLst>
          </p:cNvPr>
          <p:cNvSpPr txBox="1"/>
          <p:nvPr/>
        </p:nvSpPr>
        <p:spPr>
          <a:xfrm>
            <a:off x="402771" y="130629"/>
            <a:ext cx="9851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Subscription: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4318ED-13F6-E82B-4005-2FF6178CB139}"/>
              </a:ext>
            </a:extLst>
          </p:cNvPr>
          <p:cNvSpPr txBox="1"/>
          <p:nvPr/>
        </p:nvSpPr>
        <p:spPr>
          <a:xfrm>
            <a:off x="250371" y="983398"/>
            <a:ext cx="11625943" cy="5521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subscription contains, instructions for the pharmacist on how to produce a dose.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section of prescription specifies, the number of dosage units and the amount to be administered.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E.g., 10 tabs of Paracetamol, for instance (that means, 10 pieces paracetamol tablet)</a:t>
            </a:r>
          </a:p>
        </p:txBody>
      </p:sp>
    </p:spTree>
    <p:extLst>
      <p:ext uri="{BB962C8B-B14F-4D97-AF65-F5344CB8AC3E}">
        <p14:creationId xmlns:p14="http://schemas.microsoft.com/office/powerpoint/2010/main" val="410248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CB1888-2C2C-9EB5-40F7-795E176E66B5}"/>
              </a:ext>
            </a:extLst>
          </p:cNvPr>
          <p:cNvSpPr txBox="1"/>
          <p:nvPr/>
        </p:nvSpPr>
        <p:spPr>
          <a:xfrm>
            <a:off x="402771" y="130629"/>
            <a:ext cx="9851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Signatura: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4318ED-13F6-E82B-4005-2FF6178CB139}"/>
              </a:ext>
            </a:extLst>
          </p:cNvPr>
          <p:cNvSpPr txBox="1"/>
          <p:nvPr/>
        </p:nvSpPr>
        <p:spPr>
          <a:xfrm>
            <a:off x="250371" y="983398"/>
            <a:ext cx="11625943" cy="5521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printed on the label. “Signature” is the most common way to refer it.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t.i.d</a:t>
            </a:r>
            <a:r>
              <a:rPr lang="en-IN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(three times a day), </a:t>
            </a:r>
            <a:r>
              <a:rPr lang="en-IN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b.i.d</a:t>
            </a:r>
            <a:r>
              <a:rPr lang="en-IN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(two times a day), and </a:t>
            </a:r>
            <a:r>
              <a:rPr lang="en-IN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o.d</a:t>
            </a:r>
            <a:r>
              <a:rPr lang="en-IN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(one day) are used in the </a:t>
            </a:r>
            <a:r>
              <a:rPr lang="en-IN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signatura</a:t>
            </a:r>
            <a:r>
              <a:rPr lang="en-IN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Signed and stamped prescriptions are issued by a licensed medical professional.</a:t>
            </a:r>
          </a:p>
        </p:txBody>
      </p:sp>
    </p:spTree>
    <p:extLst>
      <p:ext uri="{BB962C8B-B14F-4D97-AF65-F5344CB8AC3E}">
        <p14:creationId xmlns:p14="http://schemas.microsoft.com/office/powerpoint/2010/main" val="355361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5EE8AB-08E0-5A2A-368F-8BDF60647020}"/>
              </a:ext>
            </a:extLst>
          </p:cNvPr>
          <p:cNvSpPr txBox="1"/>
          <p:nvPr/>
        </p:nvSpPr>
        <p:spPr>
          <a:xfrm>
            <a:off x="545374" y="88599"/>
            <a:ext cx="11429999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IN" sz="4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Computerized Physician Order Entry (CPOE)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8F3CC7-D91A-01A5-A9D9-1BCB405803B3}"/>
              </a:ext>
            </a:extLst>
          </p:cNvPr>
          <p:cNvSpPr txBox="1"/>
          <p:nvPr/>
        </p:nvSpPr>
        <p:spPr>
          <a:xfrm>
            <a:off x="522514" y="738052"/>
            <a:ext cx="11429999" cy="6651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Electronic entry of physician instructions – hospitalized patients under his/her care.</a:t>
            </a:r>
          </a:p>
          <a:p>
            <a:pPr algn="just">
              <a:lnSpc>
                <a:spcPct val="150000"/>
              </a:lnSpc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Communicated over a computer network.</a:t>
            </a:r>
          </a:p>
          <a:p>
            <a:pPr algn="just">
              <a:lnSpc>
                <a:spcPct val="150000"/>
              </a:lnSpc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Advantages: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Easy communication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Decreases delay in order completion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Reduces errors related to handwriting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error checking for duplicate or incorrect doses or tests</a:t>
            </a:r>
          </a:p>
          <a:p>
            <a:pPr algn="just">
              <a:lnSpc>
                <a:spcPct val="150000"/>
              </a:lnSpc>
            </a:pP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56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08C18D73-6294-97C7-ADFB-7059A30F069B}"/>
              </a:ext>
            </a:extLst>
          </p:cNvPr>
          <p:cNvSpPr/>
          <p:nvPr/>
        </p:nvSpPr>
        <p:spPr>
          <a:xfrm>
            <a:off x="141514" y="359228"/>
            <a:ext cx="11963399" cy="6346371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6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 can prescribe?</a:t>
            </a:r>
          </a:p>
        </p:txBody>
      </p:sp>
    </p:spTree>
    <p:extLst>
      <p:ext uri="{BB962C8B-B14F-4D97-AF65-F5344CB8AC3E}">
        <p14:creationId xmlns:p14="http://schemas.microsoft.com/office/powerpoint/2010/main" val="280744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E6187316-CE4D-3A10-39DF-7DE63ACA4E72}"/>
              </a:ext>
            </a:extLst>
          </p:cNvPr>
          <p:cNvGrpSpPr/>
          <p:nvPr/>
        </p:nvGrpSpPr>
        <p:grpSpPr>
          <a:xfrm>
            <a:off x="123931" y="1"/>
            <a:ext cx="3276601" cy="3516086"/>
            <a:chOff x="-1" y="0"/>
            <a:chExt cx="3744687" cy="427899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E209D6D-0C01-A556-845E-80DAD6E65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3744685" cy="3429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62E20B3-5F4C-EB3A-21E0-2C61A30F9DD6}"/>
                </a:ext>
              </a:extLst>
            </p:cNvPr>
            <p:cNvSpPr/>
            <p:nvPr/>
          </p:nvSpPr>
          <p:spPr>
            <a:xfrm>
              <a:off x="0" y="3429000"/>
              <a:ext cx="3744686" cy="849999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Prescriber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A5D3FDC-DEA9-B5B9-8D53-B10DCBE9857E}"/>
              </a:ext>
            </a:extLst>
          </p:cNvPr>
          <p:cNvGrpSpPr/>
          <p:nvPr/>
        </p:nvGrpSpPr>
        <p:grpSpPr>
          <a:xfrm>
            <a:off x="3679371" y="0"/>
            <a:ext cx="2688772" cy="3516087"/>
            <a:chOff x="4223657" y="0"/>
            <a:chExt cx="3276600" cy="427899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D0F5A7D-DF73-01E8-EFAD-10622850A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4124" y="0"/>
              <a:ext cx="3006133" cy="3429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43800C-7B35-1D49-7461-0133F55D698F}"/>
                </a:ext>
              </a:extLst>
            </p:cNvPr>
            <p:cNvSpPr/>
            <p:nvPr/>
          </p:nvSpPr>
          <p:spPr>
            <a:xfrm>
              <a:off x="4223657" y="3428999"/>
              <a:ext cx="3276600" cy="849999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Veterinarians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69480B3-A208-E57A-358E-A675C8DAF338}"/>
              </a:ext>
            </a:extLst>
          </p:cNvPr>
          <p:cNvGrpSpPr/>
          <p:nvPr/>
        </p:nvGrpSpPr>
        <p:grpSpPr>
          <a:xfrm>
            <a:off x="6701409" y="0"/>
            <a:ext cx="2834477" cy="3516088"/>
            <a:chOff x="7630884" y="29836"/>
            <a:chExt cx="3276600" cy="430358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F907E34-3096-7716-395F-AF5FFCB0B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5247" y="29836"/>
              <a:ext cx="3006133" cy="3399163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E526B9D-3919-5869-760D-EC4DFACA5442}"/>
                </a:ext>
              </a:extLst>
            </p:cNvPr>
            <p:cNvSpPr/>
            <p:nvPr/>
          </p:nvSpPr>
          <p:spPr>
            <a:xfrm>
              <a:off x="7630884" y="3483425"/>
              <a:ext cx="3276600" cy="849999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Dentists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9B0F908-D43B-D23D-5AC9-8F695B88BD96}"/>
              </a:ext>
            </a:extLst>
          </p:cNvPr>
          <p:cNvGrpSpPr/>
          <p:nvPr/>
        </p:nvGrpSpPr>
        <p:grpSpPr>
          <a:xfrm>
            <a:off x="9616877" y="119744"/>
            <a:ext cx="2451192" cy="3396343"/>
            <a:chOff x="9616877" y="119744"/>
            <a:chExt cx="2451192" cy="382088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02DDE6C-B29F-41C0-94E2-553F92C82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4459" y="119744"/>
              <a:ext cx="2213609" cy="2992738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BFCD8D3-BD92-D82D-8FDB-73EC6061B0C4}"/>
                </a:ext>
              </a:extLst>
            </p:cNvPr>
            <p:cNvSpPr/>
            <p:nvPr/>
          </p:nvSpPr>
          <p:spPr>
            <a:xfrm>
              <a:off x="9616877" y="3162317"/>
              <a:ext cx="2451192" cy="778311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Podiatrists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B197A66-321E-A5FD-4D68-C6A832955C52}"/>
              </a:ext>
            </a:extLst>
          </p:cNvPr>
          <p:cNvGrpSpPr/>
          <p:nvPr/>
        </p:nvGrpSpPr>
        <p:grpSpPr>
          <a:xfrm>
            <a:off x="123931" y="3657600"/>
            <a:ext cx="3130898" cy="3200399"/>
            <a:chOff x="3995057" y="1447800"/>
            <a:chExt cx="3962400" cy="428897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EC2EC5B-50E8-3E7F-31A7-D3434F58F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5057" y="1447800"/>
              <a:ext cx="3962400" cy="3962400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8EE76CD-6180-3135-EFD0-216E59189C77}"/>
                </a:ext>
              </a:extLst>
            </p:cNvPr>
            <p:cNvSpPr/>
            <p:nvPr/>
          </p:nvSpPr>
          <p:spPr>
            <a:xfrm>
              <a:off x="4155685" y="4909669"/>
              <a:ext cx="3641143" cy="82710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Pharmacist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24B4753-253E-4933-B5B2-7472F4AF8075}"/>
              </a:ext>
            </a:extLst>
          </p:cNvPr>
          <p:cNvGrpSpPr/>
          <p:nvPr/>
        </p:nvGrpSpPr>
        <p:grpSpPr>
          <a:xfrm>
            <a:off x="8769698" y="3588979"/>
            <a:ext cx="3298370" cy="3149277"/>
            <a:chOff x="4300334" y="3518870"/>
            <a:chExt cx="3308779" cy="3288007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BC16BD3-92C6-9445-3F9E-F6445BE2C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0018" y="3518870"/>
              <a:ext cx="2877055" cy="2594339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EC07967-6F93-8AF5-B73E-83FD822C3C0B}"/>
                </a:ext>
              </a:extLst>
            </p:cNvPr>
            <p:cNvSpPr/>
            <p:nvPr/>
          </p:nvSpPr>
          <p:spPr>
            <a:xfrm>
              <a:off x="4300334" y="6189699"/>
              <a:ext cx="3308779" cy="617178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Nursing Practitioners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361C97C-184A-A9DD-EF55-DC800A77FEE5}"/>
              </a:ext>
            </a:extLst>
          </p:cNvPr>
          <p:cNvGrpSpPr/>
          <p:nvPr/>
        </p:nvGrpSpPr>
        <p:grpSpPr>
          <a:xfrm>
            <a:off x="4758690" y="3657600"/>
            <a:ext cx="2908561" cy="3080656"/>
            <a:chOff x="3833405" y="3657600"/>
            <a:chExt cx="2908561" cy="3254826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B9DDC10-E349-0D6A-967E-4456CB589D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66" t="8336" r="8714" b="16872"/>
            <a:stretch/>
          </p:blipFill>
          <p:spPr>
            <a:xfrm>
              <a:off x="3833405" y="3657600"/>
              <a:ext cx="2868004" cy="2660213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CDD72C7-FBDC-B937-F948-39CB6B306F5F}"/>
                </a:ext>
              </a:extLst>
            </p:cNvPr>
            <p:cNvSpPr/>
            <p:nvPr/>
          </p:nvSpPr>
          <p:spPr>
            <a:xfrm>
              <a:off x="3864910" y="6295248"/>
              <a:ext cx="2877056" cy="617178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Optometrist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30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CB1888-2C2C-9EB5-40F7-795E176E66B5}"/>
              </a:ext>
            </a:extLst>
          </p:cNvPr>
          <p:cNvSpPr txBox="1"/>
          <p:nvPr/>
        </p:nvSpPr>
        <p:spPr>
          <a:xfrm>
            <a:off x="402771" y="130629"/>
            <a:ext cx="9851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Refill Information: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4318ED-13F6-E82B-4005-2FF6178CB139}"/>
              </a:ext>
            </a:extLst>
          </p:cNvPr>
          <p:cNvSpPr txBox="1"/>
          <p:nvPr/>
        </p:nvSpPr>
        <p:spPr>
          <a:xfrm>
            <a:off x="250371" y="983398"/>
            <a:ext cx="11625943" cy="6651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labelling instructions,</a:t>
            </a:r>
          </a:p>
          <a:p>
            <a:pPr algn="just">
              <a:lnSpc>
                <a:spcPct val="150000"/>
              </a:lnSpc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Warnings such as: </a:t>
            </a:r>
          </a:p>
          <a:p>
            <a:pPr algn="just">
              <a:lnSpc>
                <a:spcPct val="150000"/>
              </a:lnSpc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“May cause drowsiness”</a:t>
            </a:r>
          </a:p>
          <a:p>
            <a:pPr algn="just">
              <a:lnSpc>
                <a:spcPct val="150000"/>
              </a:lnSpc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“do not drink alcohol”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Schedule II drug no fill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Schedule III &amp; IV drug not to exceed 5 refills or 6 months after the issue date.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Schedule V drug-No restriction.</a:t>
            </a:r>
          </a:p>
          <a:p>
            <a:pPr algn="just">
              <a:lnSpc>
                <a:spcPct val="150000"/>
              </a:lnSpc>
            </a:pPr>
            <a:endParaRPr lang="en-IN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67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CB1888-2C2C-9EB5-40F7-795E176E66B5}"/>
              </a:ext>
            </a:extLst>
          </p:cNvPr>
          <p:cNvSpPr txBox="1"/>
          <p:nvPr/>
        </p:nvSpPr>
        <p:spPr>
          <a:xfrm>
            <a:off x="402771" y="130629"/>
            <a:ext cx="9851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Strength of Drug: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4318ED-13F6-E82B-4005-2FF6178CB139}"/>
              </a:ext>
            </a:extLst>
          </p:cNvPr>
          <p:cNvSpPr txBox="1"/>
          <p:nvPr/>
        </p:nvSpPr>
        <p:spPr>
          <a:xfrm>
            <a:off x="250371" y="983398"/>
            <a:ext cx="11625943" cy="4435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Decimal Points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 trailing Zeros</a:t>
            </a:r>
          </a:p>
          <a:p>
            <a:pPr algn="just">
              <a:lnSpc>
                <a:spcPct val="150000"/>
              </a:lnSpc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Ex: 5mg vs. 5.0mg; can be mistaken for 50mg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Always use leading zeros</a:t>
            </a:r>
          </a:p>
          <a:p>
            <a:pPr algn="just">
              <a:lnSpc>
                <a:spcPct val="150000"/>
              </a:lnSpc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Ex: 0.8ml vs. .8ml; can be mistaken for 8ml.</a:t>
            </a:r>
          </a:p>
          <a:p>
            <a:pPr algn="just">
              <a:lnSpc>
                <a:spcPct val="150000"/>
              </a:lnSpc>
            </a:pPr>
            <a:endParaRPr lang="en-IN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05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BB03396A-2439-CC9C-70D7-73D0A23EBC58}"/>
              </a:ext>
            </a:extLst>
          </p:cNvPr>
          <p:cNvSpPr/>
          <p:nvPr/>
        </p:nvSpPr>
        <p:spPr>
          <a:xfrm>
            <a:off x="195941" y="329521"/>
            <a:ext cx="4557857" cy="281939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Sitka Subheading Semibold" pitchFamily="2" charset="0"/>
                <a:cs typeface="Times New Roman" panose="02020603050405020304" pitchFamily="18" charset="0"/>
              </a:rPr>
              <a:t>Praescriptus</a:t>
            </a:r>
            <a:endParaRPr lang="en-US" sz="4000" b="1" dirty="0">
              <a:solidFill>
                <a:schemeClr val="tx1"/>
              </a:solidFill>
              <a:latin typeface="Sitka Subheading Semibold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chemeClr val="tx1"/>
                </a:solidFill>
                <a:latin typeface="Sitka Subheading Semibold" pitchFamily="2" charset="0"/>
                <a:cs typeface="Times New Roman" panose="02020603050405020304" pitchFamily="18" charset="0"/>
              </a:rPr>
              <a:t>(Latin Word)</a:t>
            </a:r>
            <a:endParaRPr lang="en-IN" sz="4000" b="1" dirty="0">
              <a:solidFill>
                <a:schemeClr val="tx1"/>
              </a:solidFill>
              <a:latin typeface="Sitka Subheading Semibold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9326B9C-7603-83EE-66C0-76DF2F16B13F}"/>
              </a:ext>
            </a:extLst>
          </p:cNvPr>
          <p:cNvSpPr/>
          <p:nvPr/>
        </p:nvSpPr>
        <p:spPr>
          <a:xfrm>
            <a:off x="5192486" y="1091519"/>
            <a:ext cx="1807028" cy="1295401"/>
          </a:xfrm>
          <a:prstGeom prst="rightArrow">
            <a:avLst/>
          </a:prstGeom>
          <a:solidFill>
            <a:srgbClr val="00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3E6C343-9264-6687-D839-7C5A50445FD1}"/>
              </a:ext>
            </a:extLst>
          </p:cNvPr>
          <p:cNvGrpSpPr/>
          <p:nvPr/>
        </p:nvGrpSpPr>
        <p:grpSpPr>
          <a:xfrm>
            <a:off x="7438202" y="453517"/>
            <a:ext cx="4155084" cy="2924574"/>
            <a:chOff x="5187175" y="1376832"/>
            <a:chExt cx="3641143" cy="320802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6D1185D-3824-058E-E210-8923F501C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7" r="9837" b="3225"/>
            <a:stretch/>
          </p:blipFill>
          <p:spPr>
            <a:xfrm>
              <a:off x="5508171" y="1376832"/>
              <a:ext cx="3058886" cy="2286419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84F4E8F-7832-E556-63DD-0A7DC5297266}"/>
                </a:ext>
              </a:extLst>
            </p:cNvPr>
            <p:cNvSpPr/>
            <p:nvPr/>
          </p:nvSpPr>
          <p:spPr>
            <a:xfrm>
              <a:off x="5187175" y="3757751"/>
              <a:ext cx="3641143" cy="82710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Before Writing</a:t>
              </a:r>
            </a:p>
          </p:txBody>
        </p:sp>
      </p:grpSp>
      <p:sp>
        <p:nvSpPr>
          <p:cNvPr id="13" name="Arrow: Down 12">
            <a:extLst>
              <a:ext uri="{FF2B5EF4-FFF2-40B4-BE49-F238E27FC236}">
                <a16:creationId xmlns:a16="http://schemas.microsoft.com/office/drawing/2014/main" id="{CA81344D-C9CE-99C5-9FFE-7C85416FC779}"/>
              </a:ext>
            </a:extLst>
          </p:cNvPr>
          <p:cNvSpPr/>
          <p:nvPr/>
        </p:nvSpPr>
        <p:spPr>
          <a:xfrm>
            <a:off x="8548873" y="3582057"/>
            <a:ext cx="1586259" cy="1415143"/>
          </a:xfrm>
          <a:prstGeom prst="downArrow">
            <a:avLst/>
          </a:prstGeom>
          <a:solidFill>
            <a:srgbClr val="00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Gives rise to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AD77EB-956D-C49D-4BD9-08A19FBAE6F2}"/>
              </a:ext>
            </a:extLst>
          </p:cNvPr>
          <p:cNvSpPr txBox="1"/>
          <p:nvPr/>
        </p:nvSpPr>
        <p:spPr>
          <a:xfrm>
            <a:off x="7633539" y="5105135"/>
            <a:ext cx="426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Prescription</a:t>
            </a:r>
          </a:p>
          <a:p>
            <a:pPr algn="ctr"/>
            <a:r>
              <a:rPr lang="en-I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(English Word)</a:t>
            </a:r>
          </a:p>
        </p:txBody>
      </p:sp>
    </p:spTree>
    <p:extLst>
      <p:ext uri="{BB962C8B-B14F-4D97-AF65-F5344CB8AC3E}">
        <p14:creationId xmlns:p14="http://schemas.microsoft.com/office/powerpoint/2010/main" val="318302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CB1888-2C2C-9EB5-40F7-795E176E66B5}"/>
              </a:ext>
            </a:extLst>
          </p:cNvPr>
          <p:cNvSpPr txBox="1"/>
          <p:nvPr/>
        </p:nvSpPr>
        <p:spPr>
          <a:xfrm>
            <a:off x="402771" y="130629"/>
            <a:ext cx="9851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Quantity of Drug: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4318ED-13F6-E82B-4005-2FF6178CB139}"/>
              </a:ext>
            </a:extLst>
          </p:cNvPr>
          <p:cNvSpPr txBox="1"/>
          <p:nvPr/>
        </p:nvSpPr>
        <p:spPr>
          <a:xfrm>
            <a:off x="250371" y="983398"/>
            <a:ext cx="11625943" cy="4435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necessary quantity.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 quantity: frequency per day * treatment days</a:t>
            </a:r>
          </a:p>
          <a:p>
            <a:pPr algn="just">
              <a:lnSpc>
                <a:spcPct val="150000"/>
              </a:lnSpc>
            </a:pPr>
            <a:endParaRPr lang="en-IN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54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CB1888-2C2C-9EB5-40F7-795E176E66B5}"/>
              </a:ext>
            </a:extLst>
          </p:cNvPr>
          <p:cNvSpPr txBox="1"/>
          <p:nvPr/>
        </p:nvSpPr>
        <p:spPr>
          <a:xfrm>
            <a:off x="402771" y="130629"/>
            <a:ext cx="9851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Directions for Use: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4318ED-13F6-E82B-4005-2FF6178CB139}"/>
              </a:ext>
            </a:extLst>
          </p:cNvPr>
          <p:cNvSpPr txBox="1"/>
          <p:nvPr/>
        </p:nvSpPr>
        <p:spPr>
          <a:xfrm>
            <a:off x="250371" y="983398"/>
            <a:ext cx="11625943" cy="5174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English or use Latin abbreviations:</a:t>
            </a:r>
          </a:p>
          <a:p>
            <a:pPr algn="just">
              <a:lnSpc>
                <a:spcPct val="150000"/>
              </a:lnSpc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Latin Abbreviations: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convenient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potential for mistakes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 dangerous abbreviations</a:t>
            </a:r>
          </a:p>
          <a:p>
            <a:pPr algn="just">
              <a:lnSpc>
                <a:spcPct val="150000"/>
              </a:lnSpc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Clear &amp; specific directions</a:t>
            </a:r>
          </a:p>
          <a:p>
            <a:pPr algn="just">
              <a:lnSpc>
                <a:spcPct val="150000"/>
              </a:lnSpc>
            </a:pPr>
            <a:endParaRPr lang="en-IN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61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CB1888-2C2C-9EB5-40F7-795E176E66B5}"/>
              </a:ext>
            </a:extLst>
          </p:cNvPr>
          <p:cNvSpPr txBox="1"/>
          <p:nvPr/>
        </p:nvSpPr>
        <p:spPr>
          <a:xfrm>
            <a:off x="402771" y="130629"/>
            <a:ext cx="9851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Schedules of Controlled Drugs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4318ED-13F6-E82B-4005-2FF6178CB139}"/>
              </a:ext>
            </a:extLst>
          </p:cNvPr>
          <p:cNvSpPr txBox="1"/>
          <p:nvPr/>
        </p:nvSpPr>
        <p:spPr>
          <a:xfrm>
            <a:off x="250371" y="983398"/>
            <a:ext cx="11625943" cy="4435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Schedule I: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accepted medical use &amp; have a high abuse potential.</a:t>
            </a:r>
          </a:p>
          <a:p>
            <a:pPr algn="just">
              <a:lnSpc>
                <a:spcPct val="150000"/>
              </a:lnSpc>
            </a:pPr>
            <a:r>
              <a:rPr lang="en-IN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Ex: Heroin, Marijuana</a:t>
            </a:r>
          </a:p>
          <a:p>
            <a:pPr algn="just">
              <a:lnSpc>
                <a:spcPct val="150000"/>
              </a:lnSpc>
            </a:pPr>
            <a:r>
              <a:rPr lang="en-I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Schedule II: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abuse potential-Severe psychic.</a:t>
            </a:r>
          </a:p>
          <a:p>
            <a:pPr algn="just">
              <a:lnSpc>
                <a:spcPct val="150000"/>
              </a:lnSpc>
            </a:pPr>
            <a:r>
              <a:rPr lang="en-IN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Ex: Stimulants, Opium, Morphine</a:t>
            </a:r>
          </a:p>
        </p:txBody>
      </p:sp>
    </p:spTree>
    <p:extLst>
      <p:ext uri="{BB962C8B-B14F-4D97-AF65-F5344CB8AC3E}">
        <p14:creationId xmlns:p14="http://schemas.microsoft.com/office/powerpoint/2010/main" val="264011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B8F4D3-CEE3-B17B-92BA-521DC399E344}"/>
              </a:ext>
            </a:extLst>
          </p:cNvPr>
          <p:cNvSpPr txBox="1"/>
          <p:nvPr/>
        </p:nvSpPr>
        <p:spPr>
          <a:xfrm>
            <a:off x="283028" y="0"/>
            <a:ext cx="11625943" cy="7390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Schedule III: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Abuse potential is less than those in Schedules I &amp; II</a:t>
            </a:r>
          </a:p>
          <a:p>
            <a:pPr algn="just">
              <a:lnSpc>
                <a:spcPct val="150000"/>
              </a:lnSpc>
            </a:pPr>
            <a:r>
              <a:rPr lang="en-IN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Ex: Other drugs, such as: Barbiturates</a:t>
            </a:r>
          </a:p>
          <a:p>
            <a:pPr algn="just">
              <a:lnSpc>
                <a:spcPct val="150000"/>
              </a:lnSpc>
            </a:pPr>
            <a:r>
              <a:rPr lang="en-I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Schedule IV: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Abuse potential is less than those in Schedule III</a:t>
            </a:r>
          </a:p>
          <a:p>
            <a:pPr algn="just">
              <a:lnSpc>
                <a:spcPct val="150000"/>
              </a:lnSpc>
            </a:pPr>
            <a:r>
              <a:rPr lang="en-IN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Ex: Phenobarbital, Oxazepam</a:t>
            </a:r>
          </a:p>
          <a:p>
            <a:pPr algn="just">
              <a:lnSpc>
                <a:spcPct val="150000"/>
              </a:lnSpc>
            </a:pPr>
            <a:r>
              <a:rPr lang="en-I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Schedule V: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Abuse potential is less than those in Schedule IV</a:t>
            </a:r>
          </a:p>
          <a:p>
            <a:pPr algn="just">
              <a:lnSpc>
                <a:spcPct val="150000"/>
              </a:lnSpc>
            </a:pPr>
            <a:r>
              <a:rPr lang="en-IN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Ex: Narcotic analgesic drugs used for antitussive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N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23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3EA0A6-886F-B6A0-9AA6-BF381E1526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411" t="23968" r="39286" b="41270"/>
          <a:stretch/>
        </p:blipFill>
        <p:spPr>
          <a:xfrm>
            <a:off x="446314" y="141514"/>
            <a:ext cx="11342915" cy="633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2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0999D9-BA58-02BE-442B-15FDB3F59B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607" t="33333" r="37054" b="32063"/>
          <a:stretch/>
        </p:blipFill>
        <p:spPr>
          <a:xfrm>
            <a:off x="0" y="108857"/>
            <a:ext cx="12192000" cy="639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9495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30FFD1-9FB3-DA2F-CBED-8B6C1DB9E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5" y="137271"/>
            <a:ext cx="7228982" cy="664452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FBE4343-269E-B622-55A9-8F75F2BD8B68}"/>
              </a:ext>
            </a:extLst>
          </p:cNvPr>
          <p:cNvSpPr/>
          <p:nvPr/>
        </p:nvSpPr>
        <p:spPr>
          <a:xfrm>
            <a:off x="7543800" y="1812471"/>
            <a:ext cx="3570514" cy="323305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Legality of Prescription</a:t>
            </a:r>
          </a:p>
        </p:txBody>
      </p:sp>
    </p:spTree>
    <p:extLst>
      <p:ext uri="{BB962C8B-B14F-4D97-AF65-F5344CB8AC3E}">
        <p14:creationId xmlns:p14="http://schemas.microsoft.com/office/powerpoint/2010/main" val="25808592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A4FE91-A6CE-F9C4-6FA9-6ACA5C711906}"/>
              </a:ext>
            </a:extLst>
          </p:cNvPr>
          <p:cNvSpPr/>
          <p:nvPr/>
        </p:nvSpPr>
        <p:spPr>
          <a:xfrm>
            <a:off x="217714" y="206829"/>
            <a:ext cx="11593286" cy="64443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 pharmacist to dispense a controlled substance, the prescription must include specific information to be considered as valid: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 of issue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Patient’s name &amp; Address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Patient’s date of birth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Clinician name, address, DEA number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 name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 strength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Dosage form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Quantity prescribed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Directions for use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refills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Signature of prescriber</a:t>
            </a:r>
          </a:p>
        </p:txBody>
      </p:sp>
    </p:spTree>
    <p:extLst>
      <p:ext uri="{BB962C8B-B14F-4D97-AF65-F5344CB8AC3E}">
        <p14:creationId xmlns:p14="http://schemas.microsoft.com/office/powerpoint/2010/main" val="40214192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D50ED30-0028-084A-8C5D-E4EA50710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828"/>
            <a:ext cx="10515600" cy="6259285"/>
          </a:xfrm>
        </p:spPr>
        <p:txBody>
          <a:bodyPr>
            <a:normAutofit/>
          </a:bodyPr>
          <a:lstStyle/>
          <a:p>
            <a:pPr algn="ctr"/>
            <a:endParaRPr lang="en-I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I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I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legal limits on the number of refills &amp; number of dispensed that a prescription may have.</a:t>
            </a:r>
          </a:p>
          <a:p>
            <a:pPr marL="0" indent="0" algn="ctr">
              <a:buNone/>
            </a:pPr>
            <a:endParaRPr lang="en-I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3895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CB1888-2C2C-9EB5-40F7-795E176E66B5}"/>
              </a:ext>
            </a:extLst>
          </p:cNvPr>
          <p:cNvSpPr txBox="1"/>
          <p:nvPr/>
        </p:nvSpPr>
        <p:spPr>
          <a:xfrm>
            <a:off x="402771" y="130629"/>
            <a:ext cx="9851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Medication related Problems: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4318ED-13F6-E82B-4005-2FF6178CB139}"/>
              </a:ext>
            </a:extLst>
          </p:cNvPr>
          <p:cNvSpPr txBox="1"/>
          <p:nvPr/>
        </p:nvSpPr>
        <p:spPr>
          <a:xfrm>
            <a:off x="250371" y="983398"/>
            <a:ext cx="11625943" cy="4435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Inappropriate prescribing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Unnecessary regimen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Dispensing error (Incorrect or Inappropriate labelling)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Inappropriate behaviour by the patient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IN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55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E1F4A4-4C43-E0B0-C7A3-861B57180CA4}"/>
              </a:ext>
            </a:extLst>
          </p:cNvPr>
          <p:cNvSpPr txBox="1"/>
          <p:nvPr/>
        </p:nvSpPr>
        <p:spPr>
          <a:xfrm>
            <a:off x="272143" y="0"/>
            <a:ext cx="11647714" cy="657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3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 to compounding and administering a medication, It is necessary to write a prescription.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Prescription is a set of written instructions of medicine  from a physician or a registered medical practitioner.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a link between the physician and the pharmacist regarding prescribing.</a:t>
            </a:r>
          </a:p>
        </p:txBody>
      </p:sp>
    </p:spTree>
    <p:extLst>
      <p:ext uri="{BB962C8B-B14F-4D97-AF65-F5344CB8AC3E}">
        <p14:creationId xmlns:p14="http://schemas.microsoft.com/office/powerpoint/2010/main" val="140868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CB1888-2C2C-9EB5-40F7-795E176E66B5}"/>
              </a:ext>
            </a:extLst>
          </p:cNvPr>
          <p:cNvSpPr txBox="1"/>
          <p:nvPr/>
        </p:nvSpPr>
        <p:spPr>
          <a:xfrm>
            <a:off x="402771" y="130629"/>
            <a:ext cx="9851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 related Problems: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4318ED-13F6-E82B-4005-2FF6178CB139}"/>
              </a:ext>
            </a:extLst>
          </p:cNvPr>
          <p:cNvSpPr txBox="1"/>
          <p:nvPr/>
        </p:nvSpPr>
        <p:spPr>
          <a:xfrm>
            <a:off x="250371" y="983398"/>
            <a:ext cx="11625943" cy="6651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 for untreated indication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Wrong drug being taken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 little dose of the prescribed drug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 high dose of the prescribed drug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Adverse drug reaction present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Drug-drug/food/lab interaction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receiving the prescribed drug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 used without valid indication</a:t>
            </a:r>
          </a:p>
          <a:p>
            <a:pPr algn="just">
              <a:lnSpc>
                <a:spcPct val="150000"/>
              </a:lnSpc>
            </a:pPr>
            <a:endParaRPr lang="en-IN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91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CB1888-2C2C-9EB5-40F7-795E176E66B5}"/>
              </a:ext>
            </a:extLst>
          </p:cNvPr>
          <p:cNvSpPr txBox="1"/>
          <p:nvPr/>
        </p:nvSpPr>
        <p:spPr>
          <a:xfrm>
            <a:off x="402771" y="130629"/>
            <a:ext cx="9851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 Interactions: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4318ED-13F6-E82B-4005-2FF6178CB139}"/>
              </a:ext>
            </a:extLst>
          </p:cNvPr>
          <p:cNvSpPr txBox="1"/>
          <p:nvPr/>
        </p:nvSpPr>
        <p:spPr>
          <a:xfrm>
            <a:off x="250371" y="983398"/>
            <a:ext cx="11625943" cy="4435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Effects of one drug are altered by the co-administration of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Another drug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Herbal Medicine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Food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Drink or other environmental chemical agents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N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95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D46704-0BDE-CA77-1289-3C0940422A21}"/>
              </a:ext>
            </a:extLst>
          </p:cNvPr>
          <p:cNvSpPr txBox="1"/>
          <p:nvPr/>
        </p:nvSpPr>
        <p:spPr>
          <a:xfrm>
            <a:off x="250371" y="983398"/>
            <a:ext cx="11625943" cy="2958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 effect-manifests as,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Additive or enhanced effect of one or more drugs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Antagonism of the effect of one or more drugs or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other alteration in the effect of one or more drugs.</a:t>
            </a:r>
          </a:p>
        </p:txBody>
      </p:sp>
    </p:spTree>
    <p:extLst>
      <p:ext uri="{BB962C8B-B14F-4D97-AF65-F5344CB8AC3E}">
        <p14:creationId xmlns:p14="http://schemas.microsoft.com/office/powerpoint/2010/main" val="229966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CB1888-2C2C-9EB5-40F7-795E176E66B5}"/>
              </a:ext>
            </a:extLst>
          </p:cNvPr>
          <p:cNvSpPr txBox="1"/>
          <p:nvPr/>
        </p:nvSpPr>
        <p:spPr>
          <a:xfrm>
            <a:off x="402771" y="130629"/>
            <a:ext cx="11625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 of Drugs with High Risk of Interaction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4318ED-13F6-E82B-4005-2FF6178CB139}"/>
              </a:ext>
            </a:extLst>
          </p:cNvPr>
          <p:cNvSpPr txBox="1"/>
          <p:nvPr/>
        </p:nvSpPr>
        <p:spPr>
          <a:xfrm>
            <a:off x="250371" y="983398"/>
            <a:ext cx="11625943" cy="5913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Digoxin</a:t>
            </a:r>
          </a:p>
          <a:p>
            <a:pPr algn="just">
              <a:lnSpc>
                <a:spcPct val="150000"/>
              </a:lnSpc>
            </a:pPr>
            <a:r>
              <a:rPr lang="en-IN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Lithium</a:t>
            </a:r>
          </a:p>
          <a:p>
            <a:pPr algn="just">
              <a:lnSpc>
                <a:spcPct val="150000"/>
              </a:lnSpc>
            </a:pPr>
            <a:r>
              <a:rPr lang="en-IN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Aminoglycosides</a:t>
            </a:r>
          </a:p>
          <a:p>
            <a:pPr algn="just">
              <a:lnSpc>
                <a:spcPct val="150000"/>
              </a:lnSpc>
            </a:pPr>
            <a:r>
              <a:rPr lang="en-IN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Cytotoxic Agents</a:t>
            </a:r>
          </a:p>
          <a:p>
            <a:pPr algn="just">
              <a:lnSpc>
                <a:spcPct val="150000"/>
              </a:lnSpc>
            </a:pPr>
            <a:r>
              <a:rPr lang="en-IN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Warfarin</a:t>
            </a:r>
          </a:p>
          <a:p>
            <a:pPr algn="just">
              <a:lnSpc>
                <a:spcPct val="150000"/>
              </a:lnSpc>
            </a:pPr>
            <a:r>
              <a:rPr lang="en-IN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Levodopa</a:t>
            </a:r>
          </a:p>
          <a:p>
            <a:pPr algn="just">
              <a:lnSpc>
                <a:spcPct val="150000"/>
              </a:lnSpc>
            </a:pPr>
            <a:r>
              <a:rPr lang="en-IN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Theophylline</a:t>
            </a:r>
          </a:p>
          <a:p>
            <a:pPr algn="just">
              <a:lnSpc>
                <a:spcPct val="150000"/>
              </a:lnSpc>
            </a:pPr>
            <a:endParaRPr lang="en-IN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83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CB1888-2C2C-9EB5-40F7-795E176E66B5}"/>
              </a:ext>
            </a:extLst>
          </p:cNvPr>
          <p:cNvSpPr txBox="1"/>
          <p:nvPr/>
        </p:nvSpPr>
        <p:spPr>
          <a:xfrm>
            <a:off x="402771" y="130629"/>
            <a:ext cx="11625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Drug Interactions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4318ED-13F6-E82B-4005-2FF6178CB139}"/>
              </a:ext>
            </a:extLst>
          </p:cNvPr>
          <p:cNvSpPr txBox="1"/>
          <p:nvPr/>
        </p:nvSpPr>
        <p:spPr>
          <a:xfrm>
            <a:off x="250371" y="983398"/>
            <a:ext cx="11625943" cy="4435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3200" b="1" dirty="0">
                <a:solidFill>
                  <a:srgbClr val="C123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Pharmacokinetic Interactions: </a:t>
            </a:r>
            <a:r>
              <a:rPr lang="en-IN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affect the processes by which drugs are absorbed, distributed, metabolized  or excreted.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Changes in gastro intestinal pH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Adsorption, Chelation &amp; other complexing mechanisms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Effects on gastro intestinal motility</a:t>
            </a:r>
          </a:p>
          <a:p>
            <a:pPr algn="just">
              <a:lnSpc>
                <a:spcPct val="150000"/>
              </a:lnSpc>
            </a:pPr>
            <a:endParaRPr lang="en-IN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52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ED494F-636F-2EB6-25D0-9D299F221811}"/>
              </a:ext>
            </a:extLst>
          </p:cNvPr>
          <p:cNvSpPr txBox="1"/>
          <p:nvPr/>
        </p:nvSpPr>
        <p:spPr>
          <a:xfrm>
            <a:off x="359228" y="472421"/>
            <a:ext cx="11625943" cy="5913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3200" b="1" dirty="0">
                <a:solidFill>
                  <a:srgbClr val="C123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Malabsorption</a:t>
            </a:r>
          </a:p>
          <a:p>
            <a:pPr algn="just">
              <a:lnSpc>
                <a:spcPct val="150000"/>
              </a:lnSpc>
            </a:pPr>
            <a:r>
              <a:rPr lang="en-IN" sz="3200" b="1" dirty="0">
                <a:solidFill>
                  <a:srgbClr val="C123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 distribution</a:t>
            </a:r>
          </a:p>
          <a:p>
            <a:pPr algn="just">
              <a:lnSpc>
                <a:spcPct val="150000"/>
              </a:lnSpc>
            </a:pPr>
            <a:r>
              <a:rPr lang="en-IN" sz="3200" b="1" dirty="0">
                <a:solidFill>
                  <a:srgbClr val="C123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 Metabolism</a:t>
            </a:r>
          </a:p>
          <a:p>
            <a:pPr algn="just">
              <a:lnSpc>
                <a:spcPct val="150000"/>
              </a:lnSpc>
            </a:pPr>
            <a:r>
              <a:rPr lang="en-IN" sz="3200" b="1" dirty="0" err="1">
                <a:solidFill>
                  <a:srgbClr val="C123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Ellimination</a:t>
            </a:r>
            <a:r>
              <a:rPr lang="en-IN" sz="3200" b="1" dirty="0">
                <a:solidFill>
                  <a:srgbClr val="C123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interactions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b="1" dirty="0">
                <a:solidFill>
                  <a:srgbClr val="C123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Changes in urinary pH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b="1" dirty="0">
                <a:solidFill>
                  <a:srgbClr val="C123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Changes in active tubule excretion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b="1" dirty="0">
                <a:solidFill>
                  <a:srgbClr val="C123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Changes in renal blood flow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N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15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138D5AE-1DFD-CA73-2D5F-788E6FBF8584}"/>
              </a:ext>
            </a:extLst>
          </p:cNvPr>
          <p:cNvSpPr txBox="1"/>
          <p:nvPr/>
        </p:nvSpPr>
        <p:spPr>
          <a:xfrm>
            <a:off x="250371" y="983398"/>
            <a:ext cx="11625943" cy="4435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3200" b="1" dirty="0">
                <a:solidFill>
                  <a:srgbClr val="C123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Pharmacodynamic Interactions: </a:t>
            </a:r>
            <a:r>
              <a:rPr lang="en-IN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Effects of one drug may get changed by the presence of another drug at its site of action.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Antagonistic Interactions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Additive or Synergistic Interactions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Drug-food Interaction</a:t>
            </a:r>
          </a:p>
          <a:p>
            <a:pPr algn="just">
              <a:lnSpc>
                <a:spcPct val="150000"/>
              </a:lnSpc>
            </a:pPr>
            <a:endParaRPr lang="en-IN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11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nd-prescription-rx-pills-capsules-for-illness-and-pain-treatment-taking-medication-concept-medical-drug-vitamin-antibiotic-healthcare-and-pharmacy-illustration-in-flat-style-vec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06987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896746" y="573438"/>
            <a:ext cx="5295253" cy="5238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latin typeface="Book Antiqua" pitchFamily="18" charset="0"/>
              </a:rPr>
              <a:t>Handling of Prescription</a:t>
            </a:r>
            <a:endParaRPr lang="en-US" sz="4000" b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D7525F9-0890-FECE-CB88-F9B2E44016B4}"/>
              </a:ext>
            </a:extLst>
          </p:cNvPr>
          <p:cNvSpPr/>
          <p:nvPr/>
        </p:nvSpPr>
        <p:spPr>
          <a:xfrm>
            <a:off x="309967" y="371959"/>
            <a:ext cx="9063408" cy="1339983"/>
          </a:xfrm>
          <a:custGeom>
            <a:avLst/>
            <a:gdLst>
              <a:gd name="connsiteX0" fmla="*/ 0 w 9063408"/>
              <a:gd name="connsiteY0" fmla="*/ 133998 h 1339983"/>
              <a:gd name="connsiteX1" fmla="*/ 133998 w 9063408"/>
              <a:gd name="connsiteY1" fmla="*/ 0 h 1339983"/>
              <a:gd name="connsiteX2" fmla="*/ 8929410 w 9063408"/>
              <a:gd name="connsiteY2" fmla="*/ 0 h 1339983"/>
              <a:gd name="connsiteX3" fmla="*/ 9063408 w 9063408"/>
              <a:gd name="connsiteY3" fmla="*/ 133998 h 1339983"/>
              <a:gd name="connsiteX4" fmla="*/ 9063408 w 9063408"/>
              <a:gd name="connsiteY4" fmla="*/ 1205985 h 1339983"/>
              <a:gd name="connsiteX5" fmla="*/ 8929410 w 9063408"/>
              <a:gd name="connsiteY5" fmla="*/ 1339983 h 1339983"/>
              <a:gd name="connsiteX6" fmla="*/ 133998 w 9063408"/>
              <a:gd name="connsiteY6" fmla="*/ 1339983 h 1339983"/>
              <a:gd name="connsiteX7" fmla="*/ 0 w 9063408"/>
              <a:gd name="connsiteY7" fmla="*/ 1205985 h 1339983"/>
              <a:gd name="connsiteX8" fmla="*/ 0 w 9063408"/>
              <a:gd name="connsiteY8" fmla="*/ 133998 h 133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63408" h="1339983">
                <a:moveTo>
                  <a:pt x="0" y="133998"/>
                </a:moveTo>
                <a:cubicBezTo>
                  <a:pt x="0" y="59993"/>
                  <a:pt x="59993" y="0"/>
                  <a:pt x="133998" y="0"/>
                </a:cubicBezTo>
                <a:lnTo>
                  <a:pt x="8929410" y="0"/>
                </a:lnTo>
                <a:cubicBezTo>
                  <a:pt x="9003415" y="0"/>
                  <a:pt x="9063408" y="59993"/>
                  <a:pt x="9063408" y="133998"/>
                </a:cubicBezTo>
                <a:lnTo>
                  <a:pt x="9063408" y="1205985"/>
                </a:lnTo>
                <a:cubicBezTo>
                  <a:pt x="9063408" y="1279990"/>
                  <a:pt x="9003415" y="1339983"/>
                  <a:pt x="8929410" y="1339983"/>
                </a:cubicBezTo>
                <a:lnTo>
                  <a:pt x="133998" y="1339983"/>
                </a:lnTo>
                <a:cubicBezTo>
                  <a:pt x="59993" y="1339983"/>
                  <a:pt x="0" y="1279990"/>
                  <a:pt x="0" y="1205985"/>
                </a:cubicBezTo>
                <a:lnTo>
                  <a:pt x="0" y="13399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0217" tIns="180217" rIns="1660899" bIns="180217" numCol="1" spcCol="1270" anchor="ctr" anchorCtr="0">
            <a:noAutofit/>
          </a:bodyPr>
          <a:lstStyle/>
          <a:p>
            <a:pPr marL="0" lvl="0" indent="0" algn="l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7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Receiving</a:t>
            </a:r>
            <a:endParaRPr lang="en-US" sz="37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2990209-00CD-A0BF-C098-441AA11A8199}"/>
              </a:ext>
            </a:extLst>
          </p:cNvPr>
          <p:cNvSpPr/>
          <p:nvPr/>
        </p:nvSpPr>
        <p:spPr>
          <a:xfrm>
            <a:off x="1069027" y="1955575"/>
            <a:ext cx="9063408" cy="1339983"/>
          </a:xfrm>
          <a:custGeom>
            <a:avLst/>
            <a:gdLst>
              <a:gd name="connsiteX0" fmla="*/ 0 w 9063408"/>
              <a:gd name="connsiteY0" fmla="*/ 133998 h 1339983"/>
              <a:gd name="connsiteX1" fmla="*/ 133998 w 9063408"/>
              <a:gd name="connsiteY1" fmla="*/ 0 h 1339983"/>
              <a:gd name="connsiteX2" fmla="*/ 8929410 w 9063408"/>
              <a:gd name="connsiteY2" fmla="*/ 0 h 1339983"/>
              <a:gd name="connsiteX3" fmla="*/ 9063408 w 9063408"/>
              <a:gd name="connsiteY3" fmla="*/ 133998 h 1339983"/>
              <a:gd name="connsiteX4" fmla="*/ 9063408 w 9063408"/>
              <a:gd name="connsiteY4" fmla="*/ 1205985 h 1339983"/>
              <a:gd name="connsiteX5" fmla="*/ 8929410 w 9063408"/>
              <a:gd name="connsiteY5" fmla="*/ 1339983 h 1339983"/>
              <a:gd name="connsiteX6" fmla="*/ 133998 w 9063408"/>
              <a:gd name="connsiteY6" fmla="*/ 1339983 h 1339983"/>
              <a:gd name="connsiteX7" fmla="*/ 0 w 9063408"/>
              <a:gd name="connsiteY7" fmla="*/ 1205985 h 1339983"/>
              <a:gd name="connsiteX8" fmla="*/ 0 w 9063408"/>
              <a:gd name="connsiteY8" fmla="*/ 133998 h 133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63408" h="1339983">
                <a:moveTo>
                  <a:pt x="0" y="133998"/>
                </a:moveTo>
                <a:cubicBezTo>
                  <a:pt x="0" y="59993"/>
                  <a:pt x="59993" y="0"/>
                  <a:pt x="133998" y="0"/>
                </a:cubicBezTo>
                <a:lnTo>
                  <a:pt x="8929410" y="0"/>
                </a:lnTo>
                <a:cubicBezTo>
                  <a:pt x="9003415" y="0"/>
                  <a:pt x="9063408" y="59993"/>
                  <a:pt x="9063408" y="133998"/>
                </a:cubicBezTo>
                <a:lnTo>
                  <a:pt x="9063408" y="1205985"/>
                </a:lnTo>
                <a:cubicBezTo>
                  <a:pt x="9063408" y="1279990"/>
                  <a:pt x="9003415" y="1339983"/>
                  <a:pt x="8929410" y="1339983"/>
                </a:cubicBezTo>
                <a:lnTo>
                  <a:pt x="133998" y="1339983"/>
                </a:lnTo>
                <a:cubicBezTo>
                  <a:pt x="59993" y="1339983"/>
                  <a:pt x="0" y="1279990"/>
                  <a:pt x="0" y="1205985"/>
                </a:cubicBezTo>
                <a:lnTo>
                  <a:pt x="0" y="13399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252848"/>
              <a:satOff val="-5806"/>
              <a:lumOff val="-3922"/>
              <a:alphaOff val="0"/>
            </a:schemeClr>
          </a:fillRef>
          <a:effectRef idx="0">
            <a:schemeClr val="accent5">
              <a:hueOff val="-2252848"/>
              <a:satOff val="-5806"/>
              <a:lumOff val="-3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0217" tIns="180217" rIns="1810267" bIns="180217" numCol="1" spcCol="1270" anchor="ctr" anchorCtr="0">
            <a:noAutofit/>
          </a:bodyPr>
          <a:lstStyle/>
          <a:p>
            <a:pPr marL="0" lvl="0" indent="0" algn="l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7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Reading &amp; Checking</a:t>
            </a:r>
            <a:endParaRPr lang="en-US" sz="37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1C722F5-0049-17B5-4396-0280C949031B}"/>
              </a:ext>
            </a:extLst>
          </p:cNvPr>
          <p:cNvSpPr/>
          <p:nvPr/>
        </p:nvSpPr>
        <p:spPr>
          <a:xfrm>
            <a:off x="1816758" y="3539192"/>
            <a:ext cx="9063408" cy="1339983"/>
          </a:xfrm>
          <a:custGeom>
            <a:avLst/>
            <a:gdLst>
              <a:gd name="connsiteX0" fmla="*/ 0 w 9063408"/>
              <a:gd name="connsiteY0" fmla="*/ 133998 h 1339983"/>
              <a:gd name="connsiteX1" fmla="*/ 133998 w 9063408"/>
              <a:gd name="connsiteY1" fmla="*/ 0 h 1339983"/>
              <a:gd name="connsiteX2" fmla="*/ 8929410 w 9063408"/>
              <a:gd name="connsiteY2" fmla="*/ 0 h 1339983"/>
              <a:gd name="connsiteX3" fmla="*/ 9063408 w 9063408"/>
              <a:gd name="connsiteY3" fmla="*/ 133998 h 1339983"/>
              <a:gd name="connsiteX4" fmla="*/ 9063408 w 9063408"/>
              <a:gd name="connsiteY4" fmla="*/ 1205985 h 1339983"/>
              <a:gd name="connsiteX5" fmla="*/ 8929410 w 9063408"/>
              <a:gd name="connsiteY5" fmla="*/ 1339983 h 1339983"/>
              <a:gd name="connsiteX6" fmla="*/ 133998 w 9063408"/>
              <a:gd name="connsiteY6" fmla="*/ 1339983 h 1339983"/>
              <a:gd name="connsiteX7" fmla="*/ 0 w 9063408"/>
              <a:gd name="connsiteY7" fmla="*/ 1205985 h 1339983"/>
              <a:gd name="connsiteX8" fmla="*/ 0 w 9063408"/>
              <a:gd name="connsiteY8" fmla="*/ 133998 h 133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63408" h="1339983">
                <a:moveTo>
                  <a:pt x="0" y="133998"/>
                </a:moveTo>
                <a:cubicBezTo>
                  <a:pt x="0" y="59993"/>
                  <a:pt x="59993" y="0"/>
                  <a:pt x="133998" y="0"/>
                </a:cubicBezTo>
                <a:lnTo>
                  <a:pt x="8929410" y="0"/>
                </a:lnTo>
                <a:cubicBezTo>
                  <a:pt x="9003415" y="0"/>
                  <a:pt x="9063408" y="59993"/>
                  <a:pt x="9063408" y="133998"/>
                </a:cubicBezTo>
                <a:lnTo>
                  <a:pt x="9063408" y="1205985"/>
                </a:lnTo>
                <a:cubicBezTo>
                  <a:pt x="9063408" y="1279990"/>
                  <a:pt x="9003415" y="1339983"/>
                  <a:pt x="8929410" y="1339983"/>
                </a:cubicBezTo>
                <a:lnTo>
                  <a:pt x="133998" y="1339983"/>
                </a:lnTo>
                <a:cubicBezTo>
                  <a:pt x="59993" y="1339983"/>
                  <a:pt x="0" y="1279990"/>
                  <a:pt x="0" y="1205985"/>
                </a:cubicBezTo>
                <a:lnTo>
                  <a:pt x="0" y="13399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505695"/>
              <a:satOff val="-11613"/>
              <a:lumOff val="-7843"/>
              <a:alphaOff val="0"/>
            </a:schemeClr>
          </a:fillRef>
          <a:effectRef idx="0">
            <a:schemeClr val="accent5">
              <a:hueOff val="-4505695"/>
              <a:satOff val="-11613"/>
              <a:lumOff val="-784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0217" tIns="180217" rIns="1798938" bIns="180217" numCol="1" spcCol="1270" anchor="ctr" anchorCtr="0">
            <a:noAutofit/>
          </a:bodyPr>
          <a:lstStyle/>
          <a:p>
            <a:pPr marL="0" lvl="0" indent="0" algn="l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7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Collecting &amp; Weighing the material</a:t>
            </a:r>
            <a:endParaRPr lang="en-US" sz="37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716A472-3F05-4617-69D2-BC964B26B5D7}"/>
              </a:ext>
            </a:extLst>
          </p:cNvPr>
          <p:cNvSpPr/>
          <p:nvPr/>
        </p:nvSpPr>
        <p:spPr>
          <a:xfrm>
            <a:off x="2575818" y="5122808"/>
            <a:ext cx="9063408" cy="1339983"/>
          </a:xfrm>
          <a:custGeom>
            <a:avLst/>
            <a:gdLst>
              <a:gd name="connsiteX0" fmla="*/ 0 w 9063408"/>
              <a:gd name="connsiteY0" fmla="*/ 133998 h 1339983"/>
              <a:gd name="connsiteX1" fmla="*/ 133998 w 9063408"/>
              <a:gd name="connsiteY1" fmla="*/ 0 h 1339983"/>
              <a:gd name="connsiteX2" fmla="*/ 8929410 w 9063408"/>
              <a:gd name="connsiteY2" fmla="*/ 0 h 1339983"/>
              <a:gd name="connsiteX3" fmla="*/ 9063408 w 9063408"/>
              <a:gd name="connsiteY3" fmla="*/ 133998 h 1339983"/>
              <a:gd name="connsiteX4" fmla="*/ 9063408 w 9063408"/>
              <a:gd name="connsiteY4" fmla="*/ 1205985 h 1339983"/>
              <a:gd name="connsiteX5" fmla="*/ 8929410 w 9063408"/>
              <a:gd name="connsiteY5" fmla="*/ 1339983 h 1339983"/>
              <a:gd name="connsiteX6" fmla="*/ 133998 w 9063408"/>
              <a:gd name="connsiteY6" fmla="*/ 1339983 h 1339983"/>
              <a:gd name="connsiteX7" fmla="*/ 0 w 9063408"/>
              <a:gd name="connsiteY7" fmla="*/ 1205985 h 1339983"/>
              <a:gd name="connsiteX8" fmla="*/ 0 w 9063408"/>
              <a:gd name="connsiteY8" fmla="*/ 133998 h 133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63408" h="1339983">
                <a:moveTo>
                  <a:pt x="0" y="133998"/>
                </a:moveTo>
                <a:cubicBezTo>
                  <a:pt x="0" y="59993"/>
                  <a:pt x="59993" y="0"/>
                  <a:pt x="133998" y="0"/>
                </a:cubicBezTo>
                <a:lnTo>
                  <a:pt x="8929410" y="0"/>
                </a:lnTo>
                <a:cubicBezTo>
                  <a:pt x="9003415" y="0"/>
                  <a:pt x="9063408" y="59993"/>
                  <a:pt x="9063408" y="133998"/>
                </a:cubicBezTo>
                <a:lnTo>
                  <a:pt x="9063408" y="1205985"/>
                </a:lnTo>
                <a:cubicBezTo>
                  <a:pt x="9063408" y="1279990"/>
                  <a:pt x="9003415" y="1339983"/>
                  <a:pt x="8929410" y="1339983"/>
                </a:cubicBezTo>
                <a:lnTo>
                  <a:pt x="133998" y="1339983"/>
                </a:lnTo>
                <a:cubicBezTo>
                  <a:pt x="59993" y="1339983"/>
                  <a:pt x="0" y="1279990"/>
                  <a:pt x="0" y="1205985"/>
                </a:cubicBezTo>
                <a:lnTo>
                  <a:pt x="0" y="13399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758543"/>
              <a:satOff val="-17419"/>
              <a:lumOff val="-11765"/>
              <a:alphaOff val="0"/>
            </a:schemeClr>
          </a:fillRef>
          <a:effectRef idx="0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0217" tIns="180217" rIns="1810267" bIns="180217" numCol="1" spcCol="1270" anchor="ctr" anchorCtr="0">
            <a:noAutofit/>
          </a:bodyPr>
          <a:lstStyle/>
          <a:p>
            <a:pPr marL="0" lvl="0" indent="0" algn="l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7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Compounding, </a:t>
            </a:r>
            <a:r>
              <a:rPr lang="en-GB" sz="3700" b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Labeling</a:t>
            </a:r>
            <a:r>
              <a:rPr lang="en-GB" sz="37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&amp; Packing</a:t>
            </a:r>
            <a:endParaRPr lang="en-US" sz="37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74104BE-F746-17B0-0FFE-AEED6647D8E1}"/>
              </a:ext>
            </a:extLst>
          </p:cNvPr>
          <p:cNvSpPr/>
          <p:nvPr/>
        </p:nvSpPr>
        <p:spPr>
          <a:xfrm>
            <a:off x="8502385" y="1398264"/>
            <a:ext cx="870989" cy="870989"/>
          </a:xfrm>
          <a:custGeom>
            <a:avLst/>
            <a:gdLst>
              <a:gd name="connsiteX0" fmla="*/ 0 w 870989"/>
              <a:gd name="connsiteY0" fmla="*/ 479044 h 870989"/>
              <a:gd name="connsiteX1" fmla="*/ 195973 w 870989"/>
              <a:gd name="connsiteY1" fmla="*/ 479044 h 870989"/>
              <a:gd name="connsiteX2" fmla="*/ 195973 w 870989"/>
              <a:gd name="connsiteY2" fmla="*/ 0 h 870989"/>
              <a:gd name="connsiteX3" fmla="*/ 675016 w 870989"/>
              <a:gd name="connsiteY3" fmla="*/ 0 h 870989"/>
              <a:gd name="connsiteX4" fmla="*/ 675016 w 870989"/>
              <a:gd name="connsiteY4" fmla="*/ 479044 h 870989"/>
              <a:gd name="connsiteX5" fmla="*/ 870989 w 870989"/>
              <a:gd name="connsiteY5" fmla="*/ 479044 h 870989"/>
              <a:gd name="connsiteX6" fmla="*/ 435495 w 870989"/>
              <a:gd name="connsiteY6" fmla="*/ 870989 h 870989"/>
              <a:gd name="connsiteX7" fmla="*/ 0 w 870989"/>
              <a:gd name="connsiteY7" fmla="*/ 479044 h 87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0989" h="870989">
                <a:moveTo>
                  <a:pt x="0" y="479044"/>
                </a:moveTo>
                <a:lnTo>
                  <a:pt x="195973" y="479044"/>
                </a:lnTo>
                <a:lnTo>
                  <a:pt x="195973" y="0"/>
                </a:lnTo>
                <a:lnTo>
                  <a:pt x="675016" y="0"/>
                </a:lnTo>
                <a:lnTo>
                  <a:pt x="675016" y="479044"/>
                </a:lnTo>
                <a:lnTo>
                  <a:pt x="870989" y="479044"/>
                </a:lnTo>
                <a:lnTo>
                  <a:pt x="435495" y="870989"/>
                </a:lnTo>
                <a:lnTo>
                  <a:pt x="0" y="479044"/>
                </a:ln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1693" tIns="45720" rIns="241693" bIns="261290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600" b="1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8221FC7-680A-0D79-CC57-2EEEADD78E7F}"/>
              </a:ext>
            </a:extLst>
          </p:cNvPr>
          <p:cNvSpPr/>
          <p:nvPr/>
        </p:nvSpPr>
        <p:spPr>
          <a:xfrm>
            <a:off x="9261446" y="2981880"/>
            <a:ext cx="870989" cy="870989"/>
          </a:xfrm>
          <a:custGeom>
            <a:avLst/>
            <a:gdLst>
              <a:gd name="connsiteX0" fmla="*/ 0 w 870989"/>
              <a:gd name="connsiteY0" fmla="*/ 479044 h 870989"/>
              <a:gd name="connsiteX1" fmla="*/ 195973 w 870989"/>
              <a:gd name="connsiteY1" fmla="*/ 479044 h 870989"/>
              <a:gd name="connsiteX2" fmla="*/ 195973 w 870989"/>
              <a:gd name="connsiteY2" fmla="*/ 0 h 870989"/>
              <a:gd name="connsiteX3" fmla="*/ 675016 w 870989"/>
              <a:gd name="connsiteY3" fmla="*/ 0 h 870989"/>
              <a:gd name="connsiteX4" fmla="*/ 675016 w 870989"/>
              <a:gd name="connsiteY4" fmla="*/ 479044 h 870989"/>
              <a:gd name="connsiteX5" fmla="*/ 870989 w 870989"/>
              <a:gd name="connsiteY5" fmla="*/ 479044 h 870989"/>
              <a:gd name="connsiteX6" fmla="*/ 435495 w 870989"/>
              <a:gd name="connsiteY6" fmla="*/ 870989 h 870989"/>
              <a:gd name="connsiteX7" fmla="*/ 0 w 870989"/>
              <a:gd name="connsiteY7" fmla="*/ 479044 h 87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0989" h="870989">
                <a:moveTo>
                  <a:pt x="0" y="479044"/>
                </a:moveTo>
                <a:lnTo>
                  <a:pt x="195973" y="479044"/>
                </a:lnTo>
                <a:lnTo>
                  <a:pt x="195973" y="0"/>
                </a:lnTo>
                <a:lnTo>
                  <a:pt x="675016" y="0"/>
                </a:lnTo>
                <a:lnTo>
                  <a:pt x="675016" y="479044"/>
                </a:lnTo>
                <a:lnTo>
                  <a:pt x="870989" y="479044"/>
                </a:lnTo>
                <a:lnTo>
                  <a:pt x="435495" y="870989"/>
                </a:lnTo>
                <a:lnTo>
                  <a:pt x="0" y="479044"/>
                </a:ln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fillRef>
          <a:effectRef idx="0"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1693" tIns="45720" rIns="241693" bIns="261290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600" b="1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977D27E-AE1F-A073-AD16-38B94D3F0427}"/>
              </a:ext>
            </a:extLst>
          </p:cNvPr>
          <p:cNvSpPr/>
          <p:nvPr/>
        </p:nvSpPr>
        <p:spPr>
          <a:xfrm>
            <a:off x="10009177" y="4565497"/>
            <a:ext cx="870989" cy="870989"/>
          </a:xfrm>
          <a:custGeom>
            <a:avLst/>
            <a:gdLst>
              <a:gd name="connsiteX0" fmla="*/ 0 w 870989"/>
              <a:gd name="connsiteY0" fmla="*/ 479044 h 870989"/>
              <a:gd name="connsiteX1" fmla="*/ 195973 w 870989"/>
              <a:gd name="connsiteY1" fmla="*/ 479044 h 870989"/>
              <a:gd name="connsiteX2" fmla="*/ 195973 w 870989"/>
              <a:gd name="connsiteY2" fmla="*/ 0 h 870989"/>
              <a:gd name="connsiteX3" fmla="*/ 675016 w 870989"/>
              <a:gd name="connsiteY3" fmla="*/ 0 h 870989"/>
              <a:gd name="connsiteX4" fmla="*/ 675016 w 870989"/>
              <a:gd name="connsiteY4" fmla="*/ 479044 h 870989"/>
              <a:gd name="connsiteX5" fmla="*/ 870989 w 870989"/>
              <a:gd name="connsiteY5" fmla="*/ 479044 h 870989"/>
              <a:gd name="connsiteX6" fmla="*/ 435495 w 870989"/>
              <a:gd name="connsiteY6" fmla="*/ 870989 h 870989"/>
              <a:gd name="connsiteX7" fmla="*/ 0 w 870989"/>
              <a:gd name="connsiteY7" fmla="*/ 479044 h 87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0989" h="870989">
                <a:moveTo>
                  <a:pt x="0" y="479044"/>
                </a:moveTo>
                <a:lnTo>
                  <a:pt x="195973" y="479044"/>
                </a:lnTo>
                <a:lnTo>
                  <a:pt x="195973" y="0"/>
                </a:lnTo>
                <a:lnTo>
                  <a:pt x="675016" y="0"/>
                </a:lnTo>
                <a:lnTo>
                  <a:pt x="675016" y="479044"/>
                </a:lnTo>
                <a:lnTo>
                  <a:pt x="870989" y="479044"/>
                </a:lnTo>
                <a:lnTo>
                  <a:pt x="435495" y="870989"/>
                </a:lnTo>
                <a:lnTo>
                  <a:pt x="0" y="479044"/>
                </a:ln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fillRef>
          <a:effectRef idx="0"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1693" tIns="45720" rIns="241693" bIns="261290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600" b="1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E774653-5E56-7359-64E7-E97FF014C5DF}"/>
              </a:ext>
            </a:extLst>
          </p:cNvPr>
          <p:cNvSpPr/>
          <p:nvPr/>
        </p:nvSpPr>
        <p:spPr>
          <a:xfrm>
            <a:off x="4050574" y="413657"/>
            <a:ext cx="2762793" cy="1534885"/>
          </a:xfrm>
          <a:custGeom>
            <a:avLst/>
            <a:gdLst>
              <a:gd name="connsiteX0" fmla="*/ 0 w 2762793"/>
              <a:gd name="connsiteY0" fmla="*/ 153489 h 1534885"/>
              <a:gd name="connsiteX1" fmla="*/ 153489 w 2762793"/>
              <a:gd name="connsiteY1" fmla="*/ 0 h 1534885"/>
              <a:gd name="connsiteX2" fmla="*/ 2609305 w 2762793"/>
              <a:gd name="connsiteY2" fmla="*/ 0 h 1534885"/>
              <a:gd name="connsiteX3" fmla="*/ 2762794 w 2762793"/>
              <a:gd name="connsiteY3" fmla="*/ 153489 h 1534885"/>
              <a:gd name="connsiteX4" fmla="*/ 2762793 w 2762793"/>
              <a:gd name="connsiteY4" fmla="*/ 1381397 h 1534885"/>
              <a:gd name="connsiteX5" fmla="*/ 2609304 w 2762793"/>
              <a:gd name="connsiteY5" fmla="*/ 1534886 h 1534885"/>
              <a:gd name="connsiteX6" fmla="*/ 153489 w 2762793"/>
              <a:gd name="connsiteY6" fmla="*/ 1534885 h 1534885"/>
              <a:gd name="connsiteX7" fmla="*/ 0 w 2762793"/>
              <a:gd name="connsiteY7" fmla="*/ 1381396 h 1534885"/>
              <a:gd name="connsiteX8" fmla="*/ 0 w 2762793"/>
              <a:gd name="connsiteY8" fmla="*/ 153489 h 153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793" h="1534885">
                <a:moveTo>
                  <a:pt x="0" y="153489"/>
                </a:moveTo>
                <a:cubicBezTo>
                  <a:pt x="0" y="68719"/>
                  <a:pt x="68719" y="0"/>
                  <a:pt x="153489" y="0"/>
                </a:cubicBezTo>
                <a:lnTo>
                  <a:pt x="2609305" y="0"/>
                </a:lnTo>
                <a:cubicBezTo>
                  <a:pt x="2694075" y="0"/>
                  <a:pt x="2762794" y="68719"/>
                  <a:pt x="2762794" y="153489"/>
                </a:cubicBezTo>
                <a:cubicBezTo>
                  <a:pt x="2762794" y="562792"/>
                  <a:pt x="2762793" y="972094"/>
                  <a:pt x="2762793" y="1381397"/>
                </a:cubicBezTo>
                <a:cubicBezTo>
                  <a:pt x="2762793" y="1466167"/>
                  <a:pt x="2694074" y="1534886"/>
                  <a:pt x="2609304" y="1534886"/>
                </a:cubicBezTo>
                <a:lnTo>
                  <a:pt x="153489" y="1534885"/>
                </a:lnTo>
                <a:cubicBezTo>
                  <a:pt x="68719" y="1534885"/>
                  <a:pt x="0" y="1466166"/>
                  <a:pt x="0" y="1381396"/>
                </a:cubicBezTo>
                <a:lnTo>
                  <a:pt x="0" y="15348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6395" tIns="136395" rIns="136395" bIns="13639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N" sz="2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Prescription must be received by the pharmacist himself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A98B946-A89C-4667-0D9F-7EEB7045D10B}"/>
              </a:ext>
            </a:extLst>
          </p:cNvPr>
          <p:cNvSpPr/>
          <p:nvPr/>
        </p:nvSpPr>
        <p:spPr>
          <a:xfrm>
            <a:off x="5086621" y="2044472"/>
            <a:ext cx="690698" cy="575582"/>
          </a:xfrm>
          <a:custGeom>
            <a:avLst/>
            <a:gdLst>
              <a:gd name="connsiteX0" fmla="*/ 0 w 575582"/>
              <a:gd name="connsiteY0" fmla="*/ 138140 h 690698"/>
              <a:gd name="connsiteX1" fmla="*/ 287791 w 575582"/>
              <a:gd name="connsiteY1" fmla="*/ 138140 h 690698"/>
              <a:gd name="connsiteX2" fmla="*/ 287791 w 575582"/>
              <a:gd name="connsiteY2" fmla="*/ 0 h 690698"/>
              <a:gd name="connsiteX3" fmla="*/ 575582 w 575582"/>
              <a:gd name="connsiteY3" fmla="*/ 345349 h 690698"/>
              <a:gd name="connsiteX4" fmla="*/ 287791 w 575582"/>
              <a:gd name="connsiteY4" fmla="*/ 690698 h 690698"/>
              <a:gd name="connsiteX5" fmla="*/ 287791 w 575582"/>
              <a:gd name="connsiteY5" fmla="*/ 552558 h 690698"/>
              <a:gd name="connsiteX6" fmla="*/ 0 w 575582"/>
              <a:gd name="connsiteY6" fmla="*/ 552558 h 690698"/>
              <a:gd name="connsiteX7" fmla="*/ 0 w 575582"/>
              <a:gd name="connsiteY7" fmla="*/ 138140 h 690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582" h="690698">
                <a:moveTo>
                  <a:pt x="460465" y="0"/>
                </a:moveTo>
                <a:lnTo>
                  <a:pt x="460465" y="345349"/>
                </a:lnTo>
                <a:lnTo>
                  <a:pt x="575582" y="345349"/>
                </a:lnTo>
                <a:lnTo>
                  <a:pt x="287791" y="690698"/>
                </a:lnTo>
                <a:lnTo>
                  <a:pt x="0" y="345349"/>
                </a:lnTo>
                <a:lnTo>
                  <a:pt x="115117" y="345349"/>
                </a:lnTo>
                <a:lnTo>
                  <a:pt x="115117" y="0"/>
                </a:lnTo>
                <a:lnTo>
                  <a:pt x="460465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8141" tIns="0" rIns="138139" bIns="172675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IN" sz="19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C7023F2-8C71-9964-8174-B4079674C10E}"/>
              </a:ext>
            </a:extLst>
          </p:cNvPr>
          <p:cNvSpPr/>
          <p:nvPr/>
        </p:nvSpPr>
        <p:spPr>
          <a:xfrm>
            <a:off x="4050574" y="2715985"/>
            <a:ext cx="2762793" cy="1534885"/>
          </a:xfrm>
          <a:custGeom>
            <a:avLst/>
            <a:gdLst>
              <a:gd name="connsiteX0" fmla="*/ 0 w 2762793"/>
              <a:gd name="connsiteY0" fmla="*/ 153489 h 1534885"/>
              <a:gd name="connsiteX1" fmla="*/ 153489 w 2762793"/>
              <a:gd name="connsiteY1" fmla="*/ 0 h 1534885"/>
              <a:gd name="connsiteX2" fmla="*/ 2609305 w 2762793"/>
              <a:gd name="connsiteY2" fmla="*/ 0 h 1534885"/>
              <a:gd name="connsiteX3" fmla="*/ 2762794 w 2762793"/>
              <a:gd name="connsiteY3" fmla="*/ 153489 h 1534885"/>
              <a:gd name="connsiteX4" fmla="*/ 2762793 w 2762793"/>
              <a:gd name="connsiteY4" fmla="*/ 1381397 h 1534885"/>
              <a:gd name="connsiteX5" fmla="*/ 2609304 w 2762793"/>
              <a:gd name="connsiteY5" fmla="*/ 1534886 h 1534885"/>
              <a:gd name="connsiteX6" fmla="*/ 153489 w 2762793"/>
              <a:gd name="connsiteY6" fmla="*/ 1534885 h 1534885"/>
              <a:gd name="connsiteX7" fmla="*/ 0 w 2762793"/>
              <a:gd name="connsiteY7" fmla="*/ 1381396 h 1534885"/>
              <a:gd name="connsiteX8" fmla="*/ 0 w 2762793"/>
              <a:gd name="connsiteY8" fmla="*/ 153489 h 153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793" h="1534885">
                <a:moveTo>
                  <a:pt x="0" y="153489"/>
                </a:moveTo>
                <a:cubicBezTo>
                  <a:pt x="0" y="68719"/>
                  <a:pt x="68719" y="0"/>
                  <a:pt x="153489" y="0"/>
                </a:cubicBezTo>
                <a:lnTo>
                  <a:pt x="2609305" y="0"/>
                </a:lnTo>
                <a:cubicBezTo>
                  <a:pt x="2694075" y="0"/>
                  <a:pt x="2762794" y="68719"/>
                  <a:pt x="2762794" y="153489"/>
                </a:cubicBezTo>
                <a:cubicBezTo>
                  <a:pt x="2762794" y="562792"/>
                  <a:pt x="2762793" y="972094"/>
                  <a:pt x="2762793" y="1381397"/>
                </a:cubicBezTo>
                <a:cubicBezTo>
                  <a:pt x="2762793" y="1466167"/>
                  <a:pt x="2694074" y="1534886"/>
                  <a:pt x="2609304" y="1534886"/>
                </a:cubicBezTo>
                <a:lnTo>
                  <a:pt x="153489" y="1534885"/>
                </a:lnTo>
                <a:cubicBezTo>
                  <a:pt x="68719" y="1534885"/>
                  <a:pt x="0" y="1466166"/>
                  <a:pt x="0" y="1381396"/>
                </a:cubicBezTo>
                <a:lnTo>
                  <a:pt x="0" y="15348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4900445"/>
              <a:satOff val="-20388"/>
              <a:lumOff val="4804"/>
              <a:alphaOff val="0"/>
            </a:schemeClr>
          </a:fillRef>
          <a:effectRef idx="0">
            <a:schemeClr val="accent4">
              <a:hueOff val="4900445"/>
              <a:satOff val="-20388"/>
              <a:lumOff val="480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6395" tIns="136395" rIns="136395" bIns="13639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N" sz="2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receiving, he should not change his facial expression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B82BBF6-8512-91EC-550D-A5CE4FF2A410}"/>
              </a:ext>
            </a:extLst>
          </p:cNvPr>
          <p:cNvSpPr/>
          <p:nvPr/>
        </p:nvSpPr>
        <p:spPr>
          <a:xfrm>
            <a:off x="5086621" y="4346800"/>
            <a:ext cx="690698" cy="575582"/>
          </a:xfrm>
          <a:custGeom>
            <a:avLst/>
            <a:gdLst>
              <a:gd name="connsiteX0" fmla="*/ 0 w 575582"/>
              <a:gd name="connsiteY0" fmla="*/ 138140 h 690698"/>
              <a:gd name="connsiteX1" fmla="*/ 287791 w 575582"/>
              <a:gd name="connsiteY1" fmla="*/ 138140 h 690698"/>
              <a:gd name="connsiteX2" fmla="*/ 287791 w 575582"/>
              <a:gd name="connsiteY2" fmla="*/ 0 h 690698"/>
              <a:gd name="connsiteX3" fmla="*/ 575582 w 575582"/>
              <a:gd name="connsiteY3" fmla="*/ 345349 h 690698"/>
              <a:gd name="connsiteX4" fmla="*/ 287791 w 575582"/>
              <a:gd name="connsiteY4" fmla="*/ 690698 h 690698"/>
              <a:gd name="connsiteX5" fmla="*/ 287791 w 575582"/>
              <a:gd name="connsiteY5" fmla="*/ 552558 h 690698"/>
              <a:gd name="connsiteX6" fmla="*/ 0 w 575582"/>
              <a:gd name="connsiteY6" fmla="*/ 552558 h 690698"/>
              <a:gd name="connsiteX7" fmla="*/ 0 w 575582"/>
              <a:gd name="connsiteY7" fmla="*/ 138140 h 690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582" h="690698">
                <a:moveTo>
                  <a:pt x="460465" y="0"/>
                </a:moveTo>
                <a:lnTo>
                  <a:pt x="460465" y="345349"/>
                </a:lnTo>
                <a:lnTo>
                  <a:pt x="575582" y="345349"/>
                </a:lnTo>
                <a:lnTo>
                  <a:pt x="287791" y="690698"/>
                </a:lnTo>
                <a:lnTo>
                  <a:pt x="0" y="345349"/>
                </a:lnTo>
                <a:lnTo>
                  <a:pt x="115117" y="345349"/>
                </a:lnTo>
                <a:lnTo>
                  <a:pt x="115117" y="0"/>
                </a:lnTo>
                <a:lnTo>
                  <a:pt x="460465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9800891"/>
              <a:satOff val="-40777"/>
              <a:lumOff val="9608"/>
              <a:alphaOff val="0"/>
            </a:schemeClr>
          </a:fillRef>
          <a:effectRef idx="0">
            <a:schemeClr val="accent4">
              <a:hueOff val="9800891"/>
              <a:satOff val="-40777"/>
              <a:lumOff val="960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8141" tIns="0" rIns="138139" bIns="172675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IN" sz="19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1663EA8-88A0-9352-0DE6-D3B9062BBC21}"/>
              </a:ext>
            </a:extLst>
          </p:cNvPr>
          <p:cNvSpPr/>
          <p:nvPr/>
        </p:nvSpPr>
        <p:spPr>
          <a:xfrm>
            <a:off x="4050574" y="5018313"/>
            <a:ext cx="2762793" cy="1534885"/>
          </a:xfrm>
          <a:custGeom>
            <a:avLst/>
            <a:gdLst>
              <a:gd name="connsiteX0" fmla="*/ 0 w 2762793"/>
              <a:gd name="connsiteY0" fmla="*/ 153489 h 1534885"/>
              <a:gd name="connsiteX1" fmla="*/ 153489 w 2762793"/>
              <a:gd name="connsiteY1" fmla="*/ 0 h 1534885"/>
              <a:gd name="connsiteX2" fmla="*/ 2609305 w 2762793"/>
              <a:gd name="connsiteY2" fmla="*/ 0 h 1534885"/>
              <a:gd name="connsiteX3" fmla="*/ 2762794 w 2762793"/>
              <a:gd name="connsiteY3" fmla="*/ 153489 h 1534885"/>
              <a:gd name="connsiteX4" fmla="*/ 2762793 w 2762793"/>
              <a:gd name="connsiteY4" fmla="*/ 1381397 h 1534885"/>
              <a:gd name="connsiteX5" fmla="*/ 2609304 w 2762793"/>
              <a:gd name="connsiteY5" fmla="*/ 1534886 h 1534885"/>
              <a:gd name="connsiteX6" fmla="*/ 153489 w 2762793"/>
              <a:gd name="connsiteY6" fmla="*/ 1534885 h 1534885"/>
              <a:gd name="connsiteX7" fmla="*/ 0 w 2762793"/>
              <a:gd name="connsiteY7" fmla="*/ 1381396 h 1534885"/>
              <a:gd name="connsiteX8" fmla="*/ 0 w 2762793"/>
              <a:gd name="connsiteY8" fmla="*/ 153489 h 153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793" h="1534885">
                <a:moveTo>
                  <a:pt x="0" y="153489"/>
                </a:moveTo>
                <a:cubicBezTo>
                  <a:pt x="0" y="68719"/>
                  <a:pt x="68719" y="0"/>
                  <a:pt x="153489" y="0"/>
                </a:cubicBezTo>
                <a:lnTo>
                  <a:pt x="2609305" y="0"/>
                </a:lnTo>
                <a:cubicBezTo>
                  <a:pt x="2694075" y="0"/>
                  <a:pt x="2762794" y="68719"/>
                  <a:pt x="2762794" y="153489"/>
                </a:cubicBezTo>
                <a:cubicBezTo>
                  <a:pt x="2762794" y="562792"/>
                  <a:pt x="2762793" y="972094"/>
                  <a:pt x="2762793" y="1381397"/>
                </a:cubicBezTo>
                <a:cubicBezTo>
                  <a:pt x="2762793" y="1466167"/>
                  <a:pt x="2694074" y="1534886"/>
                  <a:pt x="2609304" y="1534886"/>
                </a:cubicBezTo>
                <a:lnTo>
                  <a:pt x="153489" y="1534885"/>
                </a:lnTo>
                <a:cubicBezTo>
                  <a:pt x="68719" y="1534885"/>
                  <a:pt x="0" y="1466166"/>
                  <a:pt x="0" y="1381396"/>
                </a:cubicBezTo>
                <a:lnTo>
                  <a:pt x="0" y="15348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9800891"/>
              <a:satOff val="-40777"/>
              <a:lumOff val="9608"/>
              <a:alphaOff val="0"/>
            </a:schemeClr>
          </a:fillRef>
          <a:effectRef idx="0">
            <a:schemeClr val="accent4">
              <a:hueOff val="9800891"/>
              <a:satOff val="-40777"/>
              <a:lumOff val="960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6395" tIns="136395" rIns="136395" bIns="13639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N" sz="2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Because, it may cause anxiety to the patient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40531D-8DA5-3D66-A1BD-941EF45B5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1588" r="9091" b="12698"/>
          <a:stretch/>
        </p:blipFill>
        <p:spPr>
          <a:xfrm>
            <a:off x="7903027" y="1807028"/>
            <a:ext cx="4136573" cy="427741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4A6897F-3E7A-3F62-8BEE-0659ED3FC897}"/>
              </a:ext>
            </a:extLst>
          </p:cNvPr>
          <p:cNvSpPr/>
          <p:nvPr/>
        </p:nvSpPr>
        <p:spPr>
          <a:xfrm>
            <a:off x="609599" y="653142"/>
            <a:ext cx="2383971" cy="160020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Receiving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1ED31B5-2FF6-99CC-84FA-F106D4806D8D}"/>
              </a:ext>
            </a:extLst>
          </p:cNvPr>
          <p:cNvGrpSpPr/>
          <p:nvPr/>
        </p:nvGrpSpPr>
        <p:grpSpPr>
          <a:xfrm>
            <a:off x="343030" y="533594"/>
            <a:ext cx="3765522" cy="4789519"/>
            <a:chOff x="8550857" y="2068479"/>
            <a:chExt cx="3641143" cy="466050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6CE3F55-E44C-ECFA-F8B3-83F9EDDA8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09"/>
            <a:stretch/>
          </p:blipFill>
          <p:spPr>
            <a:xfrm>
              <a:off x="8719458" y="2068479"/>
              <a:ext cx="3211284" cy="3833399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EAD8207-58EA-3965-1DF8-660F276E28BE}"/>
                </a:ext>
              </a:extLst>
            </p:cNvPr>
            <p:cNvSpPr/>
            <p:nvPr/>
          </p:nvSpPr>
          <p:spPr>
            <a:xfrm>
              <a:off x="8550857" y="5901878"/>
              <a:ext cx="3641143" cy="82710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Prescriber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663BEA6-E7DA-9E90-4CEB-F238A7710C02}"/>
              </a:ext>
            </a:extLst>
          </p:cNvPr>
          <p:cNvGrpSpPr/>
          <p:nvPr/>
        </p:nvGrpSpPr>
        <p:grpSpPr>
          <a:xfrm>
            <a:off x="7712210" y="533594"/>
            <a:ext cx="3962400" cy="4789519"/>
            <a:chOff x="3995057" y="1447800"/>
            <a:chExt cx="3962400" cy="42889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ECF7884-A2C1-EB7E-7880-BB89321B31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5057" y="1447800"/>
              <a:ext cx="3962400" cy="39624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A65F144-83E4-7D8A-6AF3-1295A3546C4A}"/>
                </a:ext>
              </a:extLst>
            </p:cNvPr>
            <p:cNvSpPr/>
            <p:nvPr/>
          </p:nvSpPr>
          <p:spPr>
            <a:xfrm>
              <a:off x="4155685" y="4909669"/>
              <a:ext cx="3641143" cy="82710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Pharmacist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3C24F35-C59A-C005-138C-25A65AE9EEA9}"/>
              </a:ext>
            </a:extLst>
          </p:cNvPr>
          <p:cNvGrpSpPr/>
          <p:nvPr/>
        </p:nvGrpSpPr>
        <p:grpSpPr>
          <a:xfrm>
            <a:off x="4703966" y="725940"/>
            <a:ext cx="2784067" cy="3309965"/>
            <a:chOff x="4703966" y="725940"/>
            <a:chExt cx="2784067" cy="330996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B727D58-DC39-38C7-BFA9-E487636F0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3592" y="725940"/>
              <a:ext cx="2276475" cy="2224089"/>
            </a:xfrm>
            <a:prstGeom prst="rect">
              <a:avLst/>
            </a:prstGeom>
          </p:spPr>
        </p:pic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CCB7D7CE-5D0C-B9F6-5E1D-72DD979BC807}"/>
                </a:ext>
              </a:extLst>
            </p:cNvPr>
            <p:cNvSpPr/>
            <p:nvPr/>
          </p:nvSpPr>
          <p:spPr>
            <a:xfrm>
              <a:off x="4703966" y="2822094"/>
              <a:ext cx="2784067" cy="1213811"/>
            </a:xfrm>
            <a:prstGeom prst="rightArrow">
              <a:avLst/>
            </a:prstGeom>
            <a:solidFill>
              <a:srgbClr val="00FFC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89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D76A647-BC5B-B849-FB81-B3110E97A1FB}"/>
              </a:ext>
            </a:extLst>
          </p:cNvPr>
          <p:cNvSpPr/>
          <p:nvPr/>
        </p:nvSpPr>
        <p:spPr>
          <a:xfrm>
            <a:off x="4050574" y="413657"/>
            <a:ext cx="2762793" cy="1534885"/>
          </a:xfrm>
          <a:custGeom>
            <a:avLst/>
            <a:gdLst>
              <a:gd name="connsiteX0" fmla="*/ 0 w 2762793"/>
              <a:gd name="connsiteY0" fmla="*/ 153489 h 1534885"/>
              <a:gd name="connsiteX1" fmla="*/ 153489 w 2762793"/>
              <a:gd name="connsiteY1" fmla="*/ 0 h 1534885"/>
              <a:gd name="connsiteX2" fmla="*/ 2609305 w 2762793"/>
              <a:gd name="connsiteY2" fmla="*/ 0 h 1534885"/>
              <a:gd name="connsiteX3" fmla="*/ 2762794 w 2762793"/>
              <a:gd name="connsiteY3" fmla="*/ 153489 h 1534885"/>
              <a:gd name="connsiteX4" fmla="*/ 2762793 w 2762793"/>
              <a:gd name="connsiteY4" fmla="*/ 1381397 h 1534885"/>
              <a:gd name="connsiteX5" fmla="*/ 2609304 w 2762793"/>
              <a:gd name="connsiteY5" fmla="*/ 1534886 h 1534885"/>
              <a:gd name="connsiteX6" fmla="*/ 153489 w 2762793"/>
              <a:gd name="connsiteY6" fmla="*/ 1534885 h 1534885"/>
              <a:gd name="connsiteX7" fmla="*/ 0 w 2762793"/>
              <a:gd name="connsiteY7" fmla="*/ 1381396 h 1534885"/>
              <a:gd name="connsiteX8" fmla="*/ 0 w 2762793"/>
              <a:gd name="connsiteY8" fmla="*/ 153489 h 153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793" h="1534885">
                <a:moveTo>
                  <a:pt x="0" y="153489"/>
                </a:moveTo>
                <a:cubicBezTo>
                  <a:pt x="0" y="68719"/>
                  <a:pt x="68719" y="0"/>
                  <a:pt x="153489" y="0"/>
                </a:cubicBezTo>
                <a:lnTo>
                  <a:pt x="2609305" y="0"/>
                </a:lnTo>
                <a:cubicBezTo>
                  <a:pt x="2694075" y="0"/>
                  <a:pt x="2762794" y="68719"/>
                  <a:pt x="2762794" y="153489"/>
                </a:cubicBezTo>
                <a:cubicBezTo>
                  <a:pt x="2762794" y="562792"/>
                  <a:pt x="2762793" y="972094"/>
                  <a:pt x="2762793" y="1381397"/>
                </a:cubicBezTo>
                <a:cubicBezTo>
                  <a:pt x="2762793" y="1466167"/>
                  <a:pt x="2694074" y="1534886"/>
                  <a:pt x="2609304" y="1534886"/>
                </a:cubicBezTo>
                <a:lnTo>
                  <a:pt x="153489" y="1534885"/>
                </a:lnTo>
                <a:cubicBezTo>
                  <a:pt x="68719" y="1534885"/>
                  <a:pt x="0" y="1466166"/>
                  <a:pt x="0" y="1381396"/>
                </a:cubicBezTo>
                <a:lnTo>
                  <a:pt x="0" y="15348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965" tIns="124965" rIns="124965" bIns="124965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N" sz="21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pharmacist should check whether it is in paper format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EA84C60-A723-072A-F007-F7C6548D5EDF}"/>
              </a:ext>
            </a:extLst>
          </p:cNvPr>
          <p:cNvSpPr/>
          <p:nvPr/>
        </p:nvSpPr>
        <p:spPr>
          <a:xfrm>
            <a:off x="5086621" y="2044472"/>
            <a:ext cx="690698" cy="575582"/>
          </a:xfrm>
          <a:custGeom>
            <a:avLst/>
            <a:gdLst>
              <a:gd name="connsiteX0" fmla="*/ 0 w 575582"/>
              <a:gd name="connsiteY0" fmla="*/ 138140 h 690698"/>
              <a:gd name="connsiteX1" fmla="*/ 287791 w 575582"/>
              <a:gd name="connsiteY1" fmla="*/ 138140 h 690698"/>
              <a:gd name="connsiteX2" fmla="*/ 287791 w 575582"/>
              <a:gd name="connsiteY2" fmla="*/ 0 h 690698"/>
              <a:gd name="connsiteX3" fmla="*/ 575582 w 575582"/>
              <a:gd name="connsiteY3" fmla="*/ 345349 h 690698"/>
              <a:gd name="connsiteX4" fmla="*/ 287791 w 575582"/>
              <a:gd name="connsiteY4" fmla="*/ 690698 h 690698"/>
              <a:gd name="connsiteX5" fmla="*/ 287791 w 575582"/>
              <a:gd name="connsiteY5" fmla="*/ 552558 h 690698"/>
              <a:gd name="connsiteX6" fmla="*/ 0 w 575582"/>
              <a:gd name="connsiteY6" fmla="*/ 552558 h 690698"/>
              <a:gd name="connsiteX7" fmla="*/ 0 w 575582"/>
              <a:gd name="connsiteY7" fmla="*/ 138140 h 690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582" h="690698">
                <a:moveTo>
                  <a:pt x="460465" y="0"/>
                </a:moveTo>
                <a:lnTo>
                  <a:pt x="460465" y="345349"/>
                </a:lnTo>
                <a:lnTo>
                  <a:pt x="575582" y="345349"/>
                </a:lnTo>
                <a:lnTo>
                  <a:pt x="287791" y="690698"/>
                </a:lnTo>
                <a:lnTo>
                  <a:pt x="0" y="345349"/>
                </a:lnTo>
                <a:lnTo>
                  <a:pt x="115117" y="345349"/>
                </a:lnTo>
                <a:lnTo>
                  <a:pt x="115117" y="0"/>
                </a:lnTo>
                <a:lnTo>
                  <a:pt x="460465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8141" tIns="0" rIns="138139" bIns="172675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IN" sz="17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D8EFF3A-5E08-E916-AE72-82CE74CEDF55}"/>
              </a:ext>
            </a:extLst>
          </p:cNvPr>
          <p:cNvSpPr/>
          <p:nvPr/>
        </p:nvSpPr>
        <p:spPr>
          <a:xfrm>
            <a:off x="4050574" y="2715985"/>
            <a:ext cx="2762793" cy="1534885"/>
          </a:xfrm>
          <a:custGeom>
            <a:avLst/>
            <a:gdLst>
              <a:gd name="connsiteX0" fmla="*/ 0 w 2762793"/>
              <a:gd name="connsiteY0" fmla="*/ 153489 h 1534885"/>
              <a:gd name="connsiteX1" fmla="*/ 153489 w 2762793"/>
              <a:gd name="connsiteY1" fmla="*/ 0 h 1534885"/>
              <a:gd name="connsiteX2" fmla="*/ 2609305 w 2762793"/>
              <a:gd name="connsiteY2" fmla="*/ 0 h 1534885"/>
              <a:gd name="connsiteX3" fmla="*/ 2762794 w 2762793"/>
              <a:gd name="connsiteY3" fmla="*/ 153489 h 1534885"/>
              <a:gd name="connsiteX4" fmla="*/ 2762793 w 2762793"/>
              <a:gd name="connsiteY4" fmla="*/ 1381397 h 1534885"/>
              <a:gd name="connsiteX5" fmla="*/ 2609304 w 2762793"/>
              <a:gd name="connsiteY5" fmla="*/ 1534886 h 1534885"/>
              <a:gd name="connsiteX6" fmla="*/ 153489 w 2762793"/>
              <a:gd name="connsiteY6" fmla="*/ 1534885 h 1534885"/>
              <a:gd name="connsiteX7" fmla="*/ 0 w 2762793"/>
              <a:gd name="connsiteY7" fmla="*/ 1381396 h 1534885"/>
              <a:gd name="connsiteX8" fmla="*/ 0 w 2762793"/>
              <a:gd name="connsiteY8" fmla="*/ 153489 h 153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793" h="1534885">
                <a:moveTo>
                  <a:pt x="0" y="153489"/>
                </a:moveTo>
                <a:cubicBezTo>
                  <a:pt x="0" y="68719"/>
                  <a:pt x="68719" y="0"/>
                  <a:pt x="153489" y="0"/>
                </a:cubicBezTo>
                <a:lnTo>
                  <a:pt x="2609305" y="0"/>
                </a:lnTo>
                <a:cubicBezTo>
                  <a:pt x="2694075" y="0"/>
                  <a:pt x="2762794" y="68719"/>
                  <a:pt x="2762794" y="153489"/>
                </a:cubicBezTo>
                <a:cubicBezTo>
                  <a:pt x="2762794" y="562792"/>
                  <a:pt x="2762793" y="972094"/>
                  <a:pt x="2762793" y="1381397"/>
                </a:cubicBezTo>
                <a:cubicBezTo>
                  <a:pt x="2762793" y="1466167"/>
                  <a:pt x="2694074" y="1534886"/>
                  <a:pt x="2609304" y="1534886"/>
                </a:cubicBezTo>
                <a:lnTo>
                  <a:pt x="153489" y="1534885"/>
                </a:lnTo>
                <a:cubicBezTo>
                  <a:pt x="68719" y="1534885"/>
                  <a:pt x="0" y="1466166"/>
                  <a:pt x="0" y="1381396"/>
                </a:cubicBezTo>
                <a:lnTo>
                  <a:pt x="0" y="15348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4900445"/>
              <a:satOff val="-20388"/>
              <a:lumOff val="4804"/>
              <a:alphaOff val="0"/>
            </a:schemeClr>
          </a:fillRef>
          <a:effectRef idx="0">
            <a:schemeClr val="accent4">
              <a:hueOff val="4900445"/>
              <a:satOff val="-20388"/>
              <a:lumOff val="480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965" tIns="124965" rIns="124965" bIns="124965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N" sz="21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doubt, in case of prescribed drugs, he should discuss it with another pharmacist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00E5797-9AEA-5458-41A0-35786540C446}"/>
              </a:ext>
            </a:extLst>
          </p:cNvPr>
          <p:cNvSpPr/>
          <p:nvPr/>
        </p:nvSpPr>
        <p:spPr>
          <a:xfrm>
            <a:off x="5086621" y="4346800"/>
            <a:ext cx="690698" cy="575582"/>
          </a:xfrm>
          <a:custGeom>
            <a:avLst/>
            <a:gdLst>
              <a:gd name="connsiteX0" fmla="*/ 0 w 575582"/>
              <a:gd name="connsiteY0" fmla="*/ 138140 h 690698"/>
              <a:gd name="connsiteX1" fmla="*/ 287791 w 575582"/>
              <a:gd name="connsiteY1" fmla="*/ 138140 h 690698"/>
              <a:gd name="connsiteX2" fmla="*/ 287791 w 575582"/>
              <a:gd name="connsiteY2" fmla="*/ 0 h 690698"/>
              <a:gd name="connsiteX3" fmla="*/ 575582 w 575582"/>
              <a:gd name="connsiteY3" fmla="*/ 345349 h 690698"/>
              <a:gd name="connsiteX4" fmla="*/ 287791 w 575582"/>
              <a:gd name="connsiteY4" fmla="*/ 690698 h 690698"/>
              <a:gd name="connsiteX5" fmla="*/ 287791 w 575582"/>
              <a:gd name="connsiteY5" fmla="*/ 552558 h 690698"/>
              <a:gd name="connsiteX6" fmla="*/ 0 w 575582"/>
              <a:gd name="connsiteY6" fmla="*/ 552558 h 690698"/>
              <a:gd name="connsiteX7" fmla="*/ 0 w 575582"/>
              <a:gd name="connsiteY7" fmla="*/ 138140 h 690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582" h="690698">
                <a:moveTo>
                  <a:pt x="460465" y="0"/>
                </a:moveTo>
                <a:lnTo>
                  <a:pt x="460465" y="345349"/>
                </a:lnTo>
                <a:lnTo>
                  <a:pt x="575582" y="345349"/>
                </a:lnTo>
                <a:lnTo>
                  <a:pt x="287791" y="690698"/>
                </a:lnTo>
                <a:lnTo>
                  <a:pt x="0" y="345349"/>
                </a:lnTo>
                <a:lnTo>
                  <a:pt x="115117" y="345349"/>
                </a:lnTo>
                <a:lnTo>
                  <a:pt x="115117" y="0"/>
                </a:lnTo>
                <a:lnTo>
                  <a:pt x="460465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9800891"/>
              <a:satOff val="-40777"/>
              <a:lumOff val="9608"/>
              <a:alphaOff val="0"/>
            </a:schemeClr>
          </a:fillRef>
          <a:effectRef idx="0">
            <a:schemeClr val="accent4">
              <a:hueOff val="9800891"/>
              <a:satOff val="-40777"/>
              <a:lumOff val="960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8141" tIns="0" rIns="138139" bIns="172675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IN" sz="17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97E9CF-8858-8F81-1DA4-17D733A92D2D}"/>
              </a:ext>
            </a:extLst>
          </p:cNvPr>
          <p:cNvSpPr/>
          <p:nvPr/>
        </p:nvSpPr>
        <p:spPr>
          <a:xfrm>
            <a:off x="4050574" y="5018313"/>
            <a:ext cx="2762793" cy="1534885"/>
          </a:xfrm>
          <a:custGeom>
            <a:avLst/>
            <a:gdLst>
              <a:gd name="connsiteX0" fmla="*/ 0 w 2762793"/>
              <a:gd name="connsiteY0" fmla="*/ 153489 h 1534885"/>
              <a:gd name="connsiteX1" fmla="*/ 153489 w 2762793"/>
              <a:gd name="connsiteY1" fmla="*/ 0 h 1534885"/>
              <a:gd name="connsiteX2" fmla="*/ 2609305 w 2762793"/>
              <a:gd name="connsiteY2" fmla="*/ 0 h 1534885"/>
              <a:gd name="connsiteX3" fmla="*/ 2762794 w 2762793"/>
              <a:gd name="connsiteY3" fmla="*/ 153489 h 1534885"/>
              <a:gd name="connsiteX4" fmla="*/ 2762793 w 2762793"/>
              <a:gd name="connsiteY4" fmla="*/ 1381397 h 1534885"/>
              <a:gd name="connsiteX5" fmla="*/ 2609304 w 2762793"/>
              <a:gd name="connsiteY5" fmla="*/ 1534886 h 1534885"/>
              <a:gd name="connsiteX6" fmla="*/ 153489 w 2762793"/>
              <a:gd name="connsiteY6" fmla="*/ 1534885 h 1534885"/>
              <a:gd name="connsiteX7" fmla="*/ 0 w 2762793"/>
              <a:gd name="connsiteY7" fmla="*/ 1381396 h 1534885"/>
              <a:gd name="connsiteX8" fmla="*/ 0 w 2762793"/>
              <a:gd name="connsiteY8" fmla="*/ 153489 h 153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793" h="1534885">
                <a:moveTo>
                  <a:pt x="0" y="153489"/>
                </a:moveTo>
                <a:cubicBezTo>
                  <a:pt x="0" y="68719"/>
                  <a:pt x="68719" y="0"/>
                  <a:pt x="153489" y="0"/>
                </a:cubicBezTo>
                <a:lnTo>
                  <a:pt x="2609305" y="0"/>
                </a:lnTo>
                <a:cubicBezTo>
                  <a:pt x="2694075" y="0"/>
                  <a:pt x="2762794" y="68719"/>
                  <a:pt x="2762794" y="153489"/>
                </a:cubicBezTo>
                <a:cubicBezTo>
                  <a:pt x="2762794" y="562792"/>
                  <a:pt x="2762793" y="972094"/>
                  <a:pt x="2762793" y="1381397"/>
                </a:cubicBezTo>
                <a:cubicBezTo>
                  <a:pt x="2762793" y="1466167"/>
                  <a:pt x="2694074" y="1534886"/>
                  <a:pt x="2609304" y="1534886"/>
                </a:cubicBezTo>
                <a:lnTo>
                  <a:pt x="153489" y="1534885"/>
                </a:lnTo>
                <a:cubicBezTo>
                  <a:pt x="68719" y="1534885"/>
                  <a:pt x="0" y="1466166"/>
                  <a:pt x="0" y="1381396"/>
                </a:cubicBezTo>
                <a:lnTo>
                  <a:pt x="0" y="15348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9800891"/>
              <a:satOff val="-40777"/>
              <a:lumOff val="9608"/>
              <a:alphaOff val="0"/>
            </a:schemeClr>
          </a:fillRef>
          <a:effectRef idx="0">
            <a:schemeClr val="accent4">
              <a:hueOff val="9800891"/>
              <a:satOff val="-40777"/>
              <a:lumOff val="960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965" tIns="124965" rIns="124965" bIns="124965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N" sz="21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Because, some drugs have almost same effect. Ex: Digoxin- Digitoxin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4A6897F-3E7A-3F62-8BEE-0659ED3FC897}"/>
              </a:ext>
            </a:extLst>
          </p:cNvPr>
          <p:cNvSpPr/>
          <p:nvPr/>
        </p:nvSpPr>
        <p:spPr>
          <a:xfrm>
            <a:off x="609599" y="653142"/>
            <a:ext cx="2383971" cy="160020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ABBAAB-3D7C-F8E2-B474-570098074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114" y="2830287"/>
            <a:ext cx="4484915" cy="361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6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6FADE22-F16C-70A3-AB9E-FD60FAB9BE82}"/>
              </a:ext>
            </a:extLst>
          </p:cNvPr>
          <p:cNvSpPr/>
          <p:nvPr/>
        </p:nvSpPr>
        <p:spPr>
          <a:xfrm>
            <a:off x="4428299" y="416654"/>
            <a:ext cx="2007342" cy="1115190"/>
          </a:xfrm>
          <a:custGeom>
            <a:avLst/>
            <a:gdLst>
              <a:gd name="connsiteX0" fmla="*/ 0 w 2007342"/>
              <a:gd name="connsiteY0" fmla="*/ 111519 h 1115190"/>
              <a:gd name="connsiteX1" fmla="*/ 111519 w 2007342"/>
              <a:gd name="connsiteY1" fmla="*/ 0 h 1115190"/>
              <a:gd name="connsiteX2" fmla="*/ 1895823 w 2007342"/>
              <a:gd name="connsiteY2" fmla="*/ 0 h 1115190"/>
              <a:gd name="connsiteX3" fmla="*/ 2007342 w 2007342"/>
              <a:gd name="connsiteY3" fmla="*/ 111519 h 1115190"/>
              <a:gd name="connsiteX4" fmla="*/ 2007342 w 2007342"/>
              <a:gd name="connsiteY4" fmla="*/ 1003671 h 1115190"/>
              <a:gd name="connsiteX5" fmla="*/ 1895823 w 2007342"/>
              <a:gd name="connsiteY5" fmla="*/ 1115190 h 1115190"/>
              <a:gd name="connsiteX6" fmla="*/ 111519 w 2007342"/>
              <a:gd name="connsiteY6" fmla="*/ 1115190 h 1115190"/>
              <a:gd name="connsiteX7" fmla="*/ 0 w 2007342"/>
              <a:gd name="connsiteY7" fmla="*/ 1003671 h 1115190"/>
              <a:gd name="connsiteX8" fmla="*/ 0 w 2007342"/>
              <a:gd name="connsiteY8" fmla="*/ 111519 h 111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7342" h="1115190">
                <a:moveTo>
                  <a:pt x="0" y="111519"/>
                </a:moveTo>
                <a:cubicBezTo>
                  <a:pt x="0" y="49929"/>
                  <a:pt x="49929" y="0"/>
                  <a:pt x="111519" y="0"/>
                </a:cubicBezTo>
                <a:lnTo>
                  <a:pt x="1895823" y="0"/>
                </a:lnTo>
                <a:cubicBezTo>
                  <a:pt x="1957413" y="0"/>
                  <a:pt x="2007342" y="49929"/>
                  <a:pt x="2007342" y="111519"/>
                </a:cubicBezTo>
                <a:lnTo>
                  <a:pt x="2007342" y="1003671"/>
                </a:lnTo>
                <a:cubicBezTo>
                  <a:pt x="2007342" y="1065261"/>
                  <a:pt x="1957413" y="1115190"/>
                  <a:pt x="1895823" y="1115190"/>
                </a:cubicBezTo>
                <a:lnTo>
                  <a:pt x="111519" y="1115190"/>
                </a:lnTo>
                <a:cubicBezTo>
                  <a:pt x="49929" y="1115190"/>
                  <a:pt x="0" y="1065261"/>
                  <a:pt x="0" y="1003671"/>
                </a:cubicBezTo>
                <a:lnTo>
                  <a:pt x="0" y="11151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863" tIns="108863" rIns="108863" bIns="108863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N" sz="20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Errors in dosage form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5C491EE-9A0C-DB1C-BFC9-539E2B43CB54}"/>
              </a:ext>
            </a:extLst>
          </p:cNvPr>
          <p:cNvSpPr/>
          <p:nvPr/>
        </p:nvSpPr>
        <p:spPr>
          <a:xfrm>
            <a:off x="5181052" y="1601543"/>
            <a:ext cx="501836" cy="418197"/>
          </a:xfrm>
          <a:custGeom>
            <a:avLst/>
            <a:gdLst>
              <a:gd name="connsiteX0" fmla="*/ 0 w 418196"/>
              <a:gd name="connsiteY0" fmla="*/ 100367 h 501835"/>
              <a:gd name="connsiteX1" fmla="*/ 209098 w 418196"/>
              <a:gd name="connsiteY1" fmla="*/ 100367 h 501835"/>
              <a:gd name="connsiteX2" fmla="*/ 209098 w 418196"/>
              <a:gd name="connsiteY2" fmla="*/ 0 h 501835"/>
              <a:gd name="connsiteX3" fmla="*/ 418196 w 418196"/>
              <a:gd name="connsiteY3" fmla="*/ 250918 h 501835"/>
              <a:gd name="connsiteX4" fmla="*/ 209098 w 418196"/>
              <a:gd name="connsiteY4" fmla="*/ 501835 h 501835"/>
              <a:gd name="connsiteX5" fmla="*/ 209098 w 418196"/>
              <a:gd name="connsiteY5" fmla="*/ 401468 h 501835"/>
              <a:gd name="connsiteX6" fmla="*/ 0 w 418196"/>
              <a:gd name="connsiteY6" fmla="*/ 401468 h 501835"/>
              <a:gd name="connsiteX7" fmla="*/ 0 w 418196"/>
              <a:gd name="connsiteY7" fmla="*/ 100367 h 50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8196" h="501835">
                <a:moveTo>
                  <a:pt x="334557" y="1"/>
                </a:moveTo>
                <a:lnTo>
                  <a:pt x="334557" y="250918"/>
                </a:lnTo>
                <a:lnTo>
                  <a:pt x="418196" y="250917"/>
                </a:lnTo>
                <a:lnTo>
                  <a:pt x="209098" y="501834"/>
                </a:lnTo>
                <a:lnTo>
                  <a:pt x="0" y="250918"/>
                </a:lnTo>
                <a:lnTo>
                  <a:pt x="83639" y="250918"/>
                </a:lnTo>
                <a:lnTo>
                  <a:pt x="83639" y="1"/>
                </a:lnTo>
                <a:lnTo>
                  <a:pt x="334557" y="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368" tIns="1" rIns="100367" bIns="12545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IN" sz="16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3DC129A-0B15-391B-0F50-9D4A4D9F4DED}"/>
              </a:ext>
            </a:extLst>
          </p:cNvPr>
          <p:cNvSpPr/>
          <p:nvPr/>
        </p:nvSpPr>
        <p:spPr>
          <a:xfrm>
            <a:off x="4428299" y="2089440"/>
            <a:ext cx="2007342" cy="1115190"/>
          </a:xfrm>
          <a:custGeom>
            <a:avLst/>
            <a:gdLst>
              <a:gd name="connsiteX0" fmla="*/ 0 w 2007342"/>
              <a:gd name="connsiteY0" fmla="*/ 111519 h 1115190"/>
              <a:gd name="connsiteX1" fmla="*/ 111519 w 2007342"/>
              <a:gd name="connsiteY1" fmla="*/ 0 h 1115190"/>
              <a:gd name="connsiteX2" fmla="*/ 1895823 w 2007342"/>
              <a:gd name="connsiteY2" fmla="*/ 0 h 1115190"/>
              <a:gd name="connsiteX3" fmla="*/ 2007342 w 2007342"/>
              <a:gd name="connsiteY3" fmla="*/ 111519 h 1115190"/>
              <a:gd name="connsiteX4" fmla="*/ 2007342 w 2007342"/>
              <a:gd name="connsiteY4" fmla="*/ 1003671 h 1115190"/>
              <a:gd name="connsiteX5" fmla="*/ 1895823 w 2007342"/>
              <a:gd name="connsiteY5" fmla="*/ 1115190 h 1115190"/>
              <a:gd name="connsiteX6" fmla="*/ 111519 w 2007342"/>
              <a:gd name="connsiteY6" fmla="*/ 1115190 h 1115190"/>
              <a:gd name="connsiteX7" fmla="*/ 0 w 2007342"/>
              <a:gd name="connsiteY7" fmla="*/ 1003671 h 1115190"/>
              <a:gd name="connsiteX8" fmla="*/ 0 w 2007342"/>
              <a:gd name="connsiteY8" fmla="*/ 111519 h 111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7342" h="1115190">
                <a:moveTo>
                  <a:pt x="0" y="111519"/>
                </a:moveTo>
                <a:cubicBezTo>
                  <a:pt x="0" y="49929"/>
                  <a:pt x="49929" y="0"/>
                  <a:pt x="111519" y="0"/>
                </a:cubicBezTo>
                <a:lnTo>
                  <a:pt x="1895823" y="0"/>
                </a:lnTo>
                <a:cubicBezTo>
                  <a:pt x="1957413" y="0"/>
                  <a:pt x="2007342" y="49929"/>
                  <a:pt x="2007342" y="111519"/>
                </a:cubicBezTo>
                <a:lnTo>
                  <a:pt x="2007342" y="1003671"/>
                </a:lnTo>
                <a:cubicBezTo>
                  <a:pt x="2007342" y="1065261"/>
                  <a:pt x="1957413" y="1115190"/>
                  <a:pt x="1895823" y="1115190"/>
                </a:cubicBezTo>
                <a:lnTo>
                  <a:pt x="111519" y="1115190"/>
                </a:lnTo>
                <a:cubicBezTo>
                  <a:pt x="49929" y="1115190"/>
                  <a:pt x="0" y="1065261"/>
                  <a:pt x="0" y="1003671"/>
                </a:cubicBezTo>
                <a:lnTo>
                  <a:pt x="0" y="11151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3266964"/>
              <a:satOff val="-13592"/>
              <a:lumOff val="3203"/>
              <a:alphaOff val="0"/>
            </a:schemeClr>
          </a:fillRef>
          <a:effectRef idx="0">
            <a:schemeClr val="accent4">
              <a:hueOff val="3266964"/>
              <a:satOff val="-13592"/>
              <a:lumOff val="320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863" tIns="108863" rIns="108863" bIns="108863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N" sz="20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Wrong dose/dosage form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E19F148-C091-22C7-92DD-6F1DB644B1E0}"/>
              </a:ext>
            </a:extLst>
          </p:cNvPr>
          <p:cNvSpPr/>
          <p:nvPr/>
        </p:nvSpPr>
        <p:spPr>
          <a:xfrm>
            <a:off x="5181052" y="3274329"/>
            <a:ext cx="501836" cy="418197"/>
          </a:xfrm>
          <a:custGeom>
            <a:avLst/>
            <a:gdLst>
              <a:gd name="connsiteX0" fmla="*/ 0 w 418196"/>
              <a:gd name="connsiteY0" fmla="*/ 100367 h 501835"/>
              <a:gd name="connsiteX1" fmla="*/ 209098 w 418196"/>
              <a:gd name="connsiteY1" fmla="*/ 100367 h 501835"/>
              <a:gd name="connsiteX2" fmla="*/ 209098 w 418196"/>
              <a:gd name="connsiteY2" fmla="*/ 0 h 501835"/>
              <a:gd name="connsiteX3" fmla="*/ 418196 w 418196"/>
              <a:gd name="connsiteY3" fmla="*/ 250918 h 501835"/>
              <a:gd name="connsiteX4" fmla="*/ 209098 w 418196"/>
              <a:gd name="connsiteY4" fmla="*/ 501835 h 501835"/>
              <a:gd name="connsiteX5" fmla="*/ 209098 w 418196"/>
              <a:gd name="connsiteY5" fmla="*/ 401468 h 501835"/>
              <a:gd name="connsiteX6" fmla="*/ 0 w 418196"/>
              <a:gd name="connsiteY6" fmla="*/ 401468 h 501835"/>
              <a:gd name="connsiteX7" fmla="*/ 0 w 418196"/>
              <a:gd name="connsiteY7" fmla="*/ 100367 h 50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8196" h="501835">
                <a:moveTo>
                  <a:pt x="334557" y="1"/>
                </a:moveTo>
                <a:lnTo>
                  <a:pt x="334557" y="250918"/>
                </a:lnTo>
                <a:lnTo>
                  <a:pt x="418196" y="250917"/>
                </a:lnTo>
                <a:lnTo>
                  <a:pt x="209098" y="501834"/>
                </a:lnTo>
                <a:lnTo>
                  <a:pt x="0" y="250918"/>
                </a:lnTo>
                <a:lnTo>
                  <a:pt x="83639" y="250918"/>
                </a:lnTo>
                <a:lnTo>
                  <a:pt x="83639" y="1"/>
                </a:lnTo>
                <a:lnTo>
                  <a:pt x="334557" y="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4900445"/>
              <a:satOff val="-20388"/>
              <a:lumOff val="4804"/>
              <a:alphaOff val="0"/>
            </a:schemeClr>
          </a:fillRef>
          <a:effectRef idx="0">
            <a:schemeClr val="accent4">
              <a:hueOff val="4900445"/>
              <a:satOff val="-20388"/>
              <a:lumOff val="480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368" tIns="1" rIns="100367" bIns="12545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IN" sz="16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EF53709-9C48-E99F-67A9-45A160130B08}"/>
              </a:ext>
            </a:extLst>
          </p:cNvPr>
          <p:cNvSpPr/>
          <p:nvPr/>
        </p:nvSpPr>
        <p:spPr>
          <a:xfrm>
            <a:off x="4428299" y="3762225"/>
            <a:ext cx="2007342" cy="1115190"/>
          </a:xfrm>
          <a:custGeom>
            <a:avLst/>
            <a:gdLst>
              <a:gd name="connsiteX0" fmla="*/ 0 w 2007342"/>
              <a:gd name="connsiteY0" fmla="*/ 111519 h 1115190"/>
              <a:gd name="connsiteX1" fmla="*/ 111519 w 2007342"/>
              <a:gd name="connsiteY1" fmla="*/ 0 h 1115190"/>
              <a:gd name="connsiteX2" fmla="*/ 1895823 w 2007342"/>
              <a:gd name="connsiteY2" fmla="*/ 0 h 1115190"/>
              <a:gd name="connsiteX3" fmla="*/ 2007342 w 2007342"/>
              <a:gd name="connsiteY3" fmla="*/ 111519 h 1115190"/>
              <a:gd name="connsiteX4" fmla="*/ 2007342 w 2007342"/>
              <a:gd name="connsiteY4" fmla="*/ 1003671 h 1115190"/>
              <a:gd name="connsiteX5" fmla="*/ 1895823 w 2007342"/>
              <a:gd name="connsiteY5" fmla="*/ 1115190 h 1115190"/>
              <a:gd name="connsiteX6" fmla="*/ 111519 w 2007342"/>
              <a:gd name="connsiteY6" fmla="*/ 1115190 h 1115190"/>
              <a:gd name="connsiteX7" fmla="*/ 0 w 2007342"/>
              <a:gd name="connsiteY7" fmla="*/ 1003671 h 1115190"/>
              <a:gd name="connsiteX8" fmla="*/ 0 w 2007342"/>
              <a:gd name="connsiteY8" fmla="*/ 111519 h 111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7342" h="1115190">
                <a:moveTo>
                  <a:pt x="0" y="111519"/>
                </a:moveTo>
                <a:cubicBezTo>
                  <a:pt x="0" y="49929"/>
                  <a:pt x="49929" y="0"/>
                  <a:pt x="111519" y="0"/>
                </a:cubicBezTo>
                <a:lnTo>
                  <a:pt x="1895823" y="0"/>
                </a:lnTo>
                <a:cubicBezTo>
                  <a:pt x="1957413" y="0"/>
                  <a:pt x="2007342" y="49929"/>
                  <a:pt x="2007342" y="111519"/>
                </a:cubicBezTo>
                <a:lnTo>
                  <a:pt x="2007342" y="1003671"/>
                </a:lnTo>
                <a:cubicBezTo>
                  <a:pt x="2007342" y="1065261"/>
                  <a:pt x="1957413" y="1115190"/>
                  <a:pt x="1895823" y="1115190"/>
                </a:cubicBezTo>
                <a:lnTo>
                  <a:pt x="111519" y="1115190"/>
                </a:lnTo>
                <a:cubicBezTo>
                  <a:pt x="49929" y="1115190"/>
                  <a:pt x="0" y="1065261"/>
                  <a:pt x="0" y="1003671"/>
                </a:cubicBezTo>
                <a:lnTo>
                  <a:pt x="0" y="11151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6533927"/>
              <a:satOff val="-27185"/>
              <a:lumOff val="6405"/>
              <a:alphaOff val="0"/>
            </a:schemeClr>
          </a:fillRef>
          <a:effectRef idx="0">
            <a:schemeClr val="accent4">
              <a:hueOff val="6533927"/>
              <a:satOff val="-27185"/>
              <a:lumOff val="640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863" tIns="108863" rIns="108863" bIns="108863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N" sz="20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Contraindicated Drugs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61CC0DC-05EC-DD29-5313-6A2554521313}"/>
              </a:ext>
            </a:extLst>
          </p:cNvPr>
          <p:cNvSpPr/>
          <p:nvPr/>
        </p:nvSpPr>
        <p:spPr>
          <a:xfrm>
            <a:off x="5181052" y="4947114"/>
            <a:ext cx="501836" cy="418197"/>
          </a:xfrm>
          <a:custGeom>
            <a:avLst/>
            <a:gdLst>
              <a:gd name="connsiteX0" fmla="*/ 0 w 418196"/>
              <a:gd name="connsiteY0" fmla="*/ 100367 h 501835"/>
              <a:gd name="connsiteX1" fmla="*/ 209098 w 418196"/>
              <a:gd name="connsiteY1" fmla="*/ 100367 h 501835"/>
              <a:gd name="connsiteX2" fmla="*/ 209098 w 418196"/>
              <a:gd name="connsiteY2" fmla="*/ 0 h 501835"/>
              <a:gd name="connsiteX3" fmla="*/ 418196 w 418196"/>
              <a:gd name="connsiteY3" fmla="*/ 250918 h 501835"/>
              <a:gd name="connsiteX4" fmla="*/ 209098 w 418196"/>
              <a:gd name="connsiteY4" fmla="*/ 501835 h 501835"/>
              <a:gd name="connsiteX5" fmla="*/ 209098 w 418196"/>
              <a:gd name="connsiteY5" fmla="*/ 401468 h 501835"/>
              <a:gd name="connsiteX6" fmla="*/ 0 w 418196"/>
              <a:gd name="connsiteY6" fmla="*/ 401468 h 501835"/>
              <a:gd name="connsiteX7" fmla="*/ 0 w 418196"/>
              <a:gd name="connsiteY7" fmla="*/ 100367 h 50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8196" h="501835">
                <a:moveTo>
                  <a:pt x="334557" y="1"/>
                </a:moveTo>
                <a:lnTo>
                  <a:pt x="334557" y="250918"/>
                </a:lnTo>
                <a:lnTo>
                  <a:pt x="418196" y="250917"/>
                </a:lnTo>
                <a:lnTo>
                  <a:pt x="209098" y="501834"/>
                </a:lnTo>
                <a:lnTo>
                  <a:pt x="0" y="250918"/>
                </a:lnTo>
                <a:lnTo>
                  <a:pt x="83639" y="250918"/>
                </a:lnTo>
                <a:lnTo>
                  <a:pt x="83639" y="1"/>
                </a:lnTo>
                <a:lnTo>
                  <a:pt x="334557" y="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9800891"/>
              <a:satOff val="-40777"/>
              <a:lumOff val="9608"/>
              <a:alphaOff val="0"/>
            </a:schemeClr>
          </a:fillRef>
          <a:effectRef idx="0">
            <a:schemeClr val="accent4">
              <a:hueOff val="9800891"/>
              <a:satOff val="-40777"/>
              <a:lumOff val="960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368" tIns="1" rIns="100367" bIns="12545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IN" sz="16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85EC9C-9142-7B78-47FC-DCF4E29FA5CF}"/>
              </a:ext>
            </a:extLst>
          </p:cNvPr>
          <p:cNvSpPr/>
          <p:nvPr/>
        </p:nvSpPr>
        <p:spPr>
          <a:xfrm>
            <a:off x="4428299" y="5435010"/>
            <a:ext cx="2007342" cy="1115190"/>
          </a:xfrm>
          <a:custGeom>
            <a:avLst/>
            <a:gdLst>
              <a:gd name="connsiteX0" fmla="*/ 0 w 2007342"/>
              <a:gd name="connsiteY0" fmla="*/ 111519 h 1115190"/>
              <a:gd name="connsiteX1" fmla="*/ 111519 w 2007342"/>
              <a:gd name="connsiteY1" fmla="*/ 0 h 1115190"/>
              <a:gd name="connsiteX2" fmla="*/ 1895823 w 2007342"/>
              <a:gd name="connsiteY2" fmla="*/ 0 h 1115190"/>
              <a:gd name="connsiteX3" fmla="*/ 2007342 w 2007342"/>
              <a:gd name="connsiteY3" fmla="*/ 111519 h 1115190"/>
              <a:gd name="connsiteX4" fmla="*/ 2007342 w 2007342"/>
              <a:gd name="connsiteY4" fmla="*/ 1003671 h 1115190"/>
              <a:gd name="connsiteX5" fmla="*/ 1895823 w 2007342"/>
              <a:gd name="connsiteY5" fmla="*/ 1115190 h 1115190"/>
              <a:gd name="connsiteX6" fmla="*/ 111519 w 2007342"/>
              <a:gd name="connsiteY6" fmla="*/ 1115190 h 1115190"/>
              <a:gd name="connsiteX7" fmla="*/ 0 w 2007342"/>
              <a:gd name="connsiteY7" fmla="*/ 1003671 h 1115190"/>
              <a:gd name="connsiteX8" fmla="*/ 0 w 2007342"/>
              <a:gd name="connsiteY8" fmla="*/ 111519 h 111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7342" h="1115190">
                <a:moveTo>
                  <a:pt x="0" y="111519"/>
                </a:moveTo>
                <a:cubicBezTo>
                  <a:pt x="0" y="49929"/>
                  <a:pt x="49929" y="0"/>
                  <a:pt x="111519" y="0"/>
                </a:cubicBezTo>
                <a:lnTo>
                  <a:pt x="1895823" y="0"/>
                </a:lnTo>
                <a:cubicBezTo>
                  <a:pt x="1957413" y="0"/>
                  <a:pt x="2007342" y="49929"/>
                  <a:pt x="2007342" y="111519"/>
                </a:cubicBezTo>
                <a:lnTo>
                  <a:pt x="2007342" y="1003671"/>
                </a:lnTo>
                <a:cubicBezTo>
                  <a:pt x="2007342" y="1065261"/>
                  <a:pt x="1957413" y="1115190"/>
                  <a:pt x="1895823" y="1115190"/>
                </a:cubicBezTo>
                <a:lnTo>
                  <a:pt x="111519" y="1115190"/>
                </a:lnTo>
                <a:cubicBezTo>
                  <a:pt x="49929" y="1115190"/>
                  <a:pt x="0" y="1065261"/>
                  <a:pt x="0" y="1003671"/>
                </a:cubicBezTo>
                <a:lnTo>
                  <a:pt x="0" y="11151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9800891"/>
              <a:satOff val="-40777"/>
              <a:lumOff val="9608"/>
              <a:alphaOff val="0"/>
            </a:schemeClr>
          </a:fillRef>
          <a:effectRef idx="0">
            <a:schemeClr val="accent4">
              <a:hueOff val="9800891"/>
              <a:satOff val="-40777"/>
              <a:lumOff val="960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863" tIns="108863" rIns="108863" bIns="108863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N" sz="20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 Interactions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4A6897F-3E7A-3F62-8BEE-0659ED3FC897}"/>
              </a:ext>
            </a:extLst>
          </p:cNvPr>
          <p:cNvSpPr/>
          <p:nvPr/>
        </p:nvSpPr>
        <p:spPr>
          <a:xfrm>
            <a:off x="609599" y="653142"/>
            <a:ext cx="2383971" cy="160020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82E2B6-33AD-8485-5005-3B48B93E68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275" y="3483428"/>
            <a:ext cx="4855897" cy="323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3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232F9C0-451C-BA85-1B29-CD710012125E}"/>
              </a:ext>
            </a:extLst>
          </p:cNvPr>
          <p:cNvSpPr/>
          <p:nvPr/>
        </p:nvSpPr>
        <p:spPr>
          <a:xfrm>
            <a:off x="5890487" y="362226"/>
            <a:ext cx="2936508" cy="1115190"/>
          </a:xfrm>
          <a:custGeom>
            <a:avLst/>
            <a:gdLst>
              <a:gd name="connsiteX0" fmla="*/ 0 w 2936508"/>
              <a:gd name="connsiteY0" fmla="*/ 111519 h 1115190"/>
              <a:gd name="connsiteX1" fmla="*/ 111519 w 2936508"/>
              <a:gd name="connsiteY1" fmla="*/ 0 h 1115190"/>
              <a:gd name="connsiteX2" fmla="*/ 2824989 w 2936508"/>
              <a:gd name="connsiteY2" fmla="*/ 0 h 1115190"/>
              <a:gd name="connsiteX3" fmla="*/ 2936508 w 2936508"/>
              <a:gd name="connsiteY3" fmla="*/ 111519 h 1115190"/>
              <a:gd name="connsiteX4" fmla="*/ 2936508 w 2936508"/>
              <a:gd name="connsiteY4" fmla="*/ 1003671 h 1115190"/>
              <a:gd name="connsiteX5" fmla="*/ 2824989 w 2936508"/>
              <a:gd name="connsiteY5" fmla="*/ 1115190 h 1115190"/>
              <a:gd name="connsiteX6" fmla="*/ 111519 w 2936508"/>
              <a:gd name="connsiteY6" fmla="*/ 1115190 h 1115190"/>
              <a:gd name="connsiteX7" fmla="*/ 0 w 2936508"/>
              <a:gd name="connsiteY7" fmla="*/ 1003671 h 1115190"/>
              <a:gd name="connsiteX8" fmla="*/ 0 w 2936508"/>
              <a:gd name="connsiteY8" fmla="*/ 111519 h 111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36508" h="1115190">
                <a:moveTo>
                  <a:pt x="0" y="111519"/>
                </a:moveTo>
                <a:cubicBezTo>
                  <a:pt x="0" y="49929"/>
                  <a:pt x="49929" y="0"/>
                  <a:pt x="111519" y="0"/>
                </a:cubicBezTo>
                <a:lnTo>
                  <a:pt x="2824989" y="0"/>
                </a:lnTo>
                <a:cubicBezTo>
                  <a:pt x="2886579" y="0"/>
                  <a:pt x="2936508" y="49929"/>
                  <a:pt x="2936508" y="111519"/>
                </a:cubicBezTo>
                <a:lnTo>
                  <a:pt x="2936508" y="1003671"/>
                </a:lnTo>
                <a:cubicBezTo>
                  <a:pt x="2936508" y="1065261"/>
                  <a:pt x="2886579" y="1115190"/>
                  <a:pt x="2824989" y="1115190"/>
                </a:cubicBezTo>
                <a:lnTo>
                  <a:pt x="111519" y="1115190"/>
                </a:lnTo>
                <a:cubicBezTo>
                  <a:pt x="49929" y="1115190"/>
                  <a:pt x="0" y="1065261"/>
                  <a:pt x="0" y="1003671"/>
                </a:cubicBezTo>
                <a:lnTo>
                  <a:pt x="0" y="11151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243" tIns="101243" rIns="101243" bIns="101243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N" sz="18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Compounding, All the materials are collected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531D611-9DD7-5FD8-33D9-EC8ADF9F83B3}"/>
              </a:ext>
            </a:extLst>
          </p:cNvPr>
          <p:cNvSpPr/>
          <p:nvPr/>
        </p:nvSpPr>
        <p:spPr>
          <a:xfrm>
            <a:off x="7107823" y="1547115"/>
            <a:ext cx="501836" cy="418197"/>
          </a:xfrm>
          <a:custGeom>
            <a:avLst/>
            <a:gdLst>
              <a:gd name="connsiteX0" fmla="*/ 0 w 418196"/>
              <a:gd name="connsiteY0" fmla="*/ 100367 h 501835"/>
              <a:gd name="connsiteX1" fmla="*/ 209098 w 418196"/>
              <a:gd name="connsiteY1" fmla="*/ 100367 h 501835"/>
              <a:gd name="connsiteX2" fmla="*/ 209098 w 418196"/>
              <a:gd name="connsiteY2" fmla="*/ 0 h 501835"/>
              <a:gd name="connsiteX3" fmla="*/ 418196 w 418196"/>
              <a:gd name="connsiteY3" fmla="*/ 250918 h 501835"/>
              <a:gd name="connsiteX4" fmla="*/ 209098 w 418196"/>
              <a:gd name="connsiteY4" fmla="*/ 501835 h 501835"/>
              <a:gd name="connsiteX5" fmla="*/ 209098 w 418196"/>
              <a:gd name="connsiteY5" fmla="*/ 401468 h 501835"/>
              <a:gd name="connsiteX6" fmla="*/ 0 w 418196"/>
              <a:gd name="connsiteY6" fmla="*/ 401468 h 501835"/>
              <a:gd name="connsiteX7" fmla="*/ 0 w 418196"/>
              <a:gd name="connsiteY7" fmla="*/ 100367 h 50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8196" h="501835">
                <a:moveTo>
                  <a:pt x="334557" y="1"/>
                </a:moveTo>
                <a:lnTo>
                  <a:pt x="334557" y="250918"/>
                </a:lnTo>
                <a:lnTo>
                  <a:pt x="418196" y="250917"/>
                </a:lnTo>
                <a:lnTo>
                  <a:pt x="209098" y="501834"/>
                </a:lnTo>
                <a:lnTo>
                  <a:pt x="0" y="250918"/>
                </a:lnTo>
                <a:lnTo>
                  <a:pt x="83639" y="250918"/>
                </a:lnTo>
                <a:lnTo>
                  <a:pt x="83639" y="1"/>
                </a:lnTo>
                <a:lnTo>
                  <a:pt x="334557" y="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368" tIns="1" rIns="100367" bIns="12545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IN" sz="14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DF426CF-F4C8-7A1B-DFCB-CEA8CFEAB0D2}"/>
              </a:ext>
            </a:extLst>
          </p:cNvPr>
          <p:cNvSpPr/>
          <p:nvPr/>
        </p:nvSpPr>
        <p:spPr>
          <a:xfrm>
            <a:off x="5890487" y="2035012"/>
            <a:ext cx="2936508" cy="1115190"/>
          </a:xfrm>
          <a:custGeom>
            <a:avLst/>
            <a:gdLst>
              <a:gd name="connsiteX0" fmla="*/ 0 w 2936508"/>
              <a:gd name="connsiteY0" fmla="*/ 111519 h 1115190"/>
              <a:gd name="connsiteX1" fmla="*/ 111519 w 2936508"/>
              <a:gd name="connsiteY1" fmla="*/ 0 h 1115190"/>
              <a:gd name="connsiteX2" fmla="*/ 2824989 w 2936508"/>
              <a:gd name="connsiteY2" fmla="*/ 0 h 1115190"/>
              <a:gd name="connsiteX3" fmla="*/ 2936508 w 2936508"/>
              <a:gd name="connsiteY3" fmla="*/ 111519 h 1115190"/>
              <a:gd name="connsiteX4" fmla="*/ 2936508 w 2936508"/>
              <a:gd name="connsiteY4" fmla="*/ 1003671 h 1115190"/>
              <a:gd name="connsiteX5" fmla="*/ 2824989 w 2936508"/>
              <a:gd name="connsiteY5" fmla="*/ 1115190 h 1115190"/>
              <a:gd name="connsiteX6" fmla="*/ 111519 w 2936508"/>
              <a:gd name="connsiteY6" fmla="*/ 1115190 h 1115190"/>
              <a:gd name="connsiteX7" fmla="*/ 0 w 2936508"/>
              <a:gd name="connsiteY7" fmla="*/ 1003671 h 1115190"/>
              <a:gd name="connsiteX8" fmla="*/ 0 w 2936508"/>
              <a:gd name="connsiteY8" fmla="*/ 111519 h 111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36508" h="1115190">
                <a:moveTo>
                  <a:pt x="0" y="111519"/>
                </a:moveTo>
                <a:cubicBezTo>
                  <a:pt x="0" y="49929"/>
                  <a:pt x="49929" y="0"/>
                  <a:pt x="111519" y="0"/>
                </a:cubicBezTo>
                <a:lnTo>
                  <a:pt x="2824989" y="0"/>
                </a:lnTo>
                <a:cubicBezTo>
                  <a:pt x="2886579" y="0"/>
                  <a:pt x="2936508" y="49929"/>
                  <a:pt x="2936508" y="111519"/>
                </a:cubicBezTo>
                <a:lnTo>
                  <a:pt x="2936508" y="1003671"/>
                </a:lnTo>
                <a:cubicBezTo>
                  <a:pt x="2936508" y="1065261"/>
                  <a:pt x="2886579" y="1115190"/>
                  <a:pt x="2824989" y="1115190"/>
                </a:cubicBezTo>
                <a:lnTo>
                  <a:pt x="111519" y="1115190"/>
                </a:lnTo>
                <a:cubicBezTo>
                  <a:pt x="49929" y="1115190"/>
                  <a:pt x="0" y="1065261"/>
                  <a:pt x="0" y="1003671"/>
                </a:cubicBezTo>
                <a:lnTo>
                  <a:pt x="0" y="11151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3266964"/>
              <a:satOff val="-13592"/>
              <a:lumOff val="3203"/>
              <a:alphaOff val="0"/>
            </a:schemeClr>
          </a:fillRef>
          <a:effectRef idx="0">
            <a:schemeClr val="accent4">
              <a:hueOff val="3266964"/>
              <a:satOff val="-13592"/>
              <a:lumOff val="320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243" tIns="101243" rIns="101243" bIns="101243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N" sz="18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left side of the balance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73BE48D-DBED-6C5D-FC82-295BE2167ACF}"/>
              </a:ext>
            </a:extLst>
          </p:cNvPr>
          <p:cNvSpPr/>
          <p:nvPr/>
        </p:nvSpPr>
        <p:spPr>
          <a:xfrm>
            <a:off x="7107823" y="3219901"/>
            <a:ext cx="501836" cy="418197"/>
          </a:xfrm>
          <a:custGeom>
            <a:avLst/>
            <a:gdLst>
              <a:gd name="connsiteX0" fmla="*/ 0 w 418196"/>
              <a:gd name="connsiteY0" fmla="*/ 100367 h 501835"/>
              <a:gd name="connsiteX1" fmla="*/ 209098 w 418196"/>
              <a:gd name="connsiteY1" fmla="*/ 100367 h 501835"/>
              <a:gd name="connsiteX2" fmla="*/ 209098 w 418196"/>
              <a:gd name="connsiteY2" fmla="*/ 0 h 501835"/>
              <a:gd name="connsiteX3" fmla="*/ 418196 w 418196"/>
              <a:gd name="connsiteY3" fmla="*/ 250918 h 501835"/>
              <a:gd name="connsiteX4" fmla="*/ 209098 w 418196"/>
              <a:gd name="connsiteY4" fmla="*/ 501835 h 501835"/>
              <a:gd name="connsiteX5" fmla="*/ 209098 w 418196"/>
              <a:gd name="connsiteY5" fmla="*/ 401468 h 501835"/>
              <a:gd name="connsiteX6" fmla="*/ 0 w 418196"/>
              <a:gd name="connsiteY6" fmla="*/ 401468 h 501835"/>
              <a:gd name="connsiteX7" fmla="*/ 0 w 418196"/>
              <a:gd name="connsiteY7" fmla="*/ 100367 h 50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8196" h="501835">
                <a:moveTo>
                  <a:pt x="334557" y="1"/>
                </a:moveTo>
                <a:lnTo>
                  <a:pt x="334557" y="250918"/>
                </a:lnTo>
                <a:lnTo>
                  <a:pt x="418196" y="250917"/>
                </a:lnTo>
                <a:lnTo>
                  <a:pt x="209098" y="501834"/>
                </a:lnTo>
                <a:lnTo>
                  <a:pt x="0" y="250918"/>
                </a:lnTo>
                <a:lnTo>
                  <a:pt x="83639" y="250918"/>
                </a:lnTo>
                <a:lnTo>
                  <a:pt x="83639" y="1"/>
                </a:lnTo>
                <a:lnTo>
                  <a:pt x="334557" y="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4900445"/>
              <a:satOff val="-20388"/>
              <a:lumOff val="4804"/>
              <a:alphaOff val="0"/>
            </a:schemeClr>
          </a:fillRef>
          <a:effectRef idx="0">
            <a:schemeClr val="accent4">
              <a:hueOff val="4900445"/>
              <a:satOff val="-20388"/>
              <a:lumOff val="480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368" tIns="1" rIns="100367" bIns="12545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IN" sz="14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B3B8390-00BC-9AA1-6009-C4238EF01EF7}"/>
              </a:ext>
            </a:extLst>
          </p:cNvPr>
          <p:cNvSpPr/>
          <p:nvPr/>
        </p:nvSpPr>
        <p:spPr>
          <a:xfrm>
            <a:off x="5890487" y="3707797"/>
            <a:ext cx="2936508" cy="1115190"/>
          </a:xfrm>
          <a:custGeom>
            <a:avLst/>
            <a:gdLst>
              <a:gd name="connsiteX0" fmla="*/ 0 w 2936508"/>
              <a:gd name="connsiteY0" fmla="*/ 111519 h 1115190"/>
              <a:gd name="connsiteX1" fmla="*/ 111519 w 2936508"/>
              <a:gd name="connsiteY1" fmla="*/ 0 h 1115190"/>
              <a:gd name="connsiteX2" fmla="*/ 2824989 w 2936508"/>
              <a:gd name="connsiteY2" fmla="*/ 0 h 1115190"/>
              <a:gd name="connsiteX3" fmla="*/ 2936508 w 2936508"/>
              <a:gd name="connsiteY3" fmla="*/ 111519 h 1115190"/>
              <a:gd name="connsiteX4" fmla="*/ 2936508 w 2936508"/>
              <a:gd name="connsiteY4" fmla="*/ 1003671 h 1115190"/>
              <a:gd name="connsiteX5" fmla="*/ 2824989 w 2936508"/>
              <a:gd name="connsiteY5" fmla="*/ 1115190 h 1115190"/>
              <a:gd name="connsiteX6" fmla="*/ 111519 w 2936508"/>
              <a:gd name="connsiteY6" fmla="*/ 1115190 h 1115190"/>
              <a:gd name="connsiteX7" fmla="*/ 0 w 2936508"/>
              <a:gd name="connsiteY7" fmla="*/ 1003671 h 1115190"/>
              <a:gd name="connsiteX8" fmla="*/ 0 w 2936508"/>
              <a:gd name="connsiteY8" fmla="*/ 111519 h 111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36508" h="1115190">
                <a:moveTo>
                  <a:pt x="0" y="111519"/>
                </a:moveTo>
                <a:cubicBezTo>
                  <a:pt x="0" y="49929"/>
                  <a:pt x="49929" y="0"/>
                  <a:pt x="111519" y="0"/>
                </a:cubicBezTo>
                <a:lnTo>
                  <a:pt x="2824989" y="0"/>
                </a:lnTo>
                <a:cubicBezTo>
                  <a:pt x="2886579" y="0"/>
                  <a:pt x="2936508" y="49929"/>
                  <a:pt x="2936508" y="111519"/>
                </a:cubicBezTo>
                <a:lnTo>
                  <a:pt x="2936508" y="1003671"/>
                </a:lnTo>
                <a:cubicBezTo>
                  <a:pt x="2936508" y="1065261"/>
                  <a:pt x="2886579" y="1115190"/>
                  <a:pt x="2824989" y="1115190"/>
                </a:cubicBezTo>
                <a:lnTo>
                  <a:pt x="111519" y="1115190"/>
                </a:lnTo>
                <a:cubicBezTo>
                  <a:pt x="49929" y="1115190"/>
                  <a:pt x="0" y="1065261"/>
                  <a:pt x="0" y="1003671"/>
                </a:cubicBezTo>
                <a:lnTo>
                  <a:pt x="0" y="11151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6533927"/>
              <a:satOff val="-27185"/>
              <a:lumOff val="6405"/>
              <a:alphaOff val="0"/>
            </a:schemeClr>
          </a:fillRef>
          <a:effectRef idx="0">
            <a:schemeClr val="accent4">
              <a:hueOff val="6533927"/>
              <a:satOff val="-27185"/>
              <a:lumOff val="640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243" tIns="101243" rIns="101243" bIns="101243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N" sz="18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weighing materials, shifted the right side of the balance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1C14C59-693F-5B55-FDDA-8C11974D2131}"/>
              </a:ext>
            </a:extLst>
          </p:cNvPr>
          <p:cNvSpPr/>
          <p:nvPr/>
        </p:nvSpPr>
        <p:spPr>
          <a:xfrm>
            <a:off x="7107823" y="4892686"/>
            <a:ext cx="501836" cy="418197"/>
          </a:xfrm>
          <a:custGeom>
            <a:avLst/>
            <a:gdLst>
              <a:gd name="connsiteX0" fmla="*/ 0 w 418196"/>
              <a:gd name="connsiteY0" fmla="*/ 100367 h 501835"/>
              <a:gd name="connsiteX1" fmla="*/ 209098 w 418196"/>
              <a:gd name="connsiteY1" fmla="*/ 100367 h 501835"/>
              <a:gd name="connsiteX2" fmla="*/ 209098 w 418196"/>
              <a:gd name="connsiteY2" fmla="*/ 0 h 501835"/>
              <a:gd name="connsiteX3" fmla="*/ 418196 w 418196"/>
              <a:gd name="connsiteY3" fmla="*/ 250918 h 501835"/>
              <a:gd name="connsiteX4" fmla="*/ 209098 w 418196"/>
              <a:gd name="connsiteY4" fmla="*/ 501835 h 501835"/>
              <a:gd name="connsiteX5" fmla="*/ 209098 w 418196"/>
              <a:gd name="connsiteY5" fmla="*/ 401468 h 501835"/>
              <a:gd name="connsiteX6" fmla="*/ 0 w 418196"/>
              <a:gd name="connsiteY6" fmla="*/ 401468 h 501835"/>
              <a:gd name="connsiteX7" fmla="*/ 0 w 418196"/>
              <a:gd name="connsiteY7" fmla="*/ 100367 h 50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8196" h="501835">
                <a:moveTo>
                  <a:pt x="334557" y="1"/>
                </a:moveTo>
                <a:lnTo>
                  <a:pt x="334557" y="250918"/>
                </a:lnTo>
                <a:lnTo>
                  <a:pt x="418196" y="250917"/>
                </a:lnTo>
                <a:lnTo>
                  <a:pt x="209098" y="501834"/>
                </a:lnTo>
                <a:lnTo>
                  <a:pt x="0" y="250918"/>
                </a:lnTo>
                <a:lnTo>
                  <a:pt x="83639" y="250918"/>
                </a:lnTo>
                <a:lnTo>
                  <a:pt x="83639" y="1"/>
                </a:lnTo>
                <a:lnTo>
                  <a:pt x="334557" y="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9800891"/>
              <a:satOff val="-40777"/>
              <a:lumOff val="9608"/>
              <a:alphaOff val="0"/>
            </a:schemeClr>
          </a:fillRef>
          <a:effectRef idx="0">
            <a:schemeClr val="accent4">
              <a:hueOff val="9800891"/>
              <a:satOff val="-40777"/>
              <a:lumOff val="960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368" tIns="1" rIns="100367" bIns="12545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IN" sz="14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F3781DA-E01F-76B3-DA03-BF30FB026F2A}"/>
              </a:ext>
            </a:extLst>
          </p:cNvPr>
          <p:cNvSpPr/>
          <p:nvPr/>
        </p:nvSpPr>
        <p:spPr>
          <a:xfrm>
            <a:off x="5890487" y="5380582"/>
            <a:ext cx="2936508" cy="1115190"/>
          </a:xfrm>
          <a:custGeom>
            <a:avLst/>
            <a:gdLst>
              <a:gd name="connsiteX0" fmla="*/ 0 w 2936508"/>
              <a:gd name="connsiteY0" fmla="*/ 111519 h 1115190"/>
              <a:gd name="connsiteX1" fmla="*/ 111519 w 2936508"/>
              <a:gd name="connsiteY1" fmla="*/ 0 h 1115190"/>
              <a:gd name="connsiteX2" fmla="*/ 2824989 w 2936508"/>
              <a:gd name="connsiteY2" fmla="*/ 0 h 1115190"/>
              <a:gd name="connsiteX3" fmla="*/ 2936508 w 2936508"/>
              <a:gd name="connsiteY3" fmla="*/ 111519 h 1115190"/>
              <a:gd name="connsiteX4" fmla="*/ 2936508 w 2936508"/>
              <a:gd name="connsiteY4" fmla="*/ 1003671 h 1115190"/>
              <a:gd name="connsiteX5" fmla="*/ 2824989 w 2936508"/>
              <a:gd name="connsiteY5" fmla="*/ 1115190 h 1115190"/>
              <a:gd name="connsiteX6" fmla="*/ 111519 w 2936508"/>
              <a:gd name="connsiteY6" fmla="*/ 1115190 h 1115190"/>
              <a:gd name="connsiteX7" fmla="*/ 0 w 2936508"/>
              <a:gd name="connsiteY7" fmla="*/ 1003671 h 1115190"/>
              <a:gd name="connsiteX8" fmla="*/ 0 w 2936508"/>
              <a:gd name="connsiteY8" fmla="*/ 111519 h 111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36508" h="1115190">
                <a:moveTo>
                  <a:pt x="0" y="111519"/>
                </a:moveTo>
                <a:cubicBezTo>
                  <a:pt x="0" y="49929"/>
                  <a:pt x="49929" y="0"/>
                  <a:pt x="111519" y="0"/>
                </a:cubicBezTo>
                <a:lnTo>
                  <a:pt x="2824989" y="0"/>
                </a:lnTo>
                <a:cubicBezTo>
                  <a:pt x="2886579" y="0"/>
                  <a:pt x="2936508" y="49929"/>
                  <a:pt x="2936508" y="111519"/>
                </a:cubicBezTo>
                <a:lnTo>
                  <a:pt x="2936508" y="1003671"/>
                </a:lnTo>
                <a:cubicBezTo>
                  <a:pt x="2936508" y="1065261"/>
                  <a:pt x="2886579" y="1115190"/>
                  <a:pt x="2824989" y="1115190"/>
                </a:cubicBezTo>
                <a:lnTo>
                  <a:pt x="111519" y="1115190"/>
                </a:lnTo>
                <a:cubicBezTo>
                  <a:pt x="49929" y="1115190"/>
                  <a:pt x="0" y="1065261"/>
                  <a:pt x="0" y="1003671"/>
                </a:cubicBezTo>
                <a:lnTo>
                  <a:pt x="0" y="11151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9800891"/>
              <a:satOff val="-40777"/>
              <a:lumOff val="9608"/>
              <a:alphaOff val="0"/>
            </a:schemeClr>
          </a:fillRef>
          <a:effectRef idx="0">
            <a:schemeClr val="accent4">
              <a:hueOff val="9800891"/>
              <a:satOff val="-40777"/>
              <a:lumOff val="960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243" tIns="101243" rIns="101243" bIns="101243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N" sz="18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compounding, label of the stock bottle, read carefully to avoid any error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4A6897F-3E7A-3F62-8BEE-0659ED3FC897}"/>
              </a:ext>
            </a:extLst>
          </p:cNvPr>
          <p:cNvSpPr/>
          <p:nvPr/>
        </p:nvSpPr>
        <p:spPr>
          <a:xfrm>
            <a:off x="609599" y="653142"/>
            <a:ext cx="2775858" cy="237308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Collecting &amp; Weighing the material</a:t>
            </a:r>
          </a:p>
        </p:txBody>
      </p:sp>
    </p:spTree>
    <p:extLst>
      <p:ext uri="{BB962C8B-B14F-4D97-AF65-F5344CB8AC3E}">
        <p14:creationId xmlns:p14="http://schemas.microsoft.com/office/powerpoint/2010/main" val="204730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3481FF4-6180-7DD4-BCB8-4C580367E8B5}"/>
              </a:ext>
            </a:extLst>
          </p:cNvPr>
          <p:cNvGrpSpPr/>
          <p:nvPr/>
        </p:nvGrpSpPr>
        <p:grpSpPr>
          <a:xfrm>
            <a:off x="283028" y="170768"/>
            <a:ext cx="4093029" cy="6295346"/>
            <a:chOff x="108178" y="170769"/>
            <a:chExt cx="4267880" cy="405289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52475B5-D082-565F-ACEE-C054413A5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78" y="170769"/>
              <a:ext cx="4267880" cy="3258231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2E147E2-B720-B79B-A613-B1B24B5B7D2E}"/>
                </a:ext>
              </a:extLst>
            </p:cNvPr>
            <p:cNvSpPr/>
            <p:nvPr/>
          </p:nvSpPr>
          <p:spPr>
            <a:xfrm>
              <a:off x="211017" y="3525208"/>
              <a:ext cx="3860240" cy="698451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Compounding</a:t>
              </a:r>
            </a:p>
          </p:txBody>
        </p:sp>
      </p:grp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9190353-D03F-5905-2282-E95F981E45F7}"/>
              </a:ext>
            </a:extLst>
          </p:cNvPr>
          <p:cNvSpPr/>
          <p:nvPr/>
        </p:nvSpPr>
        <p:spPr>
          <a:xfrm>
            <a:off x="5977345" y="359229"/>
            <a:ext cx="2762793" cy="1534885"/>
          </a:xfrm>
          <a:custGeom>
            <a:avLst/>
            <a:gdLst>
              <a:gd name="connsiteX0" fmla="*/ 0 w 2762793"/>
              <a:gd name="connsiteY0" fmla="*/ 153489 h 1534885"/>
              <a:gd name="connsiteX1" fmla="*/ 153489 w 2762793"/>
              <a:gd name="connsiteY1" fmla="*/ 0 h 1534885"/>
              <a:gd name="connsiteX2" fmla="*/ 2609305 w 2762793"/>
              <a:gd name="connsiteY2" fmla="*/ 0 h 1534885"/>
              <a:gd name="connsiteX3" fmla="*/ 2762794 w 2762793"/>
              <a:gd name="connsiteY3" fmla="*/ 153489 h 1534885"/>
              <a:gd name="connsiteX4" fmla="*/ 2762793 w 2762793"/>
              <a:gd name="connsiteY4" fmla="*/ 1381397 h 1534885"/>
              <a:gd name="connsiteX5" fmla="*/ 2609304 w 2762793"/>
              <a:gd name="connsiteY5" fmla="*/ 1534886 h 1534885"/>
              <a:gd name="connsiteX6" fmla="*/ 153489 w 2762793"/>
              <a:gd name="connsiteY6" fmla="*/ 1534885 h 1534885"/>
              <a:gd name="connsiteX7" fmla="*/ 0 w 2762793"/>
              <a:gd name="connsiteY7" fmla="*/ 1381396 h 1534885"/>
              <a:gd name="connsiteX8" fmla="*/ 0 w 2762793"/>
              <a:gd name="connsiteY8" fmla="*/ 153489 h 153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793" h="1534885">
                <a:moveTo>
                  <a:pt x="0" y="153489"/>
                </a:moveTo>
                <a:cubicBezTo>
                  <a:pt x="0" y="68719"/>
                  <a:pt x="68719" y="0"/>
                  <a:pt x="153489" y="0"/>
                </a:cubicBezTo>
                <a:lnTo>
                  <a:pt x="2609305" y="0"/>
                </a:lnTo>
                <a:cubicBezTo>
                  <a:pt x="2694075" y="0"/>
                  <a:pt x="2762794" y="68719"/>
                  <a:pt x="2762794" y="153489"/>
                </a:cubicBezTo>
                <a:cubicBezTo>
                  <a:pt x="2762794" y="562792"/>
                  <a:pt x="2762793" y="972094"/>
                  <a:pt x="2762793" y="1381397"/>
                </a:cubicBezTo>
                <a:cubicBezTo>
                  <a:pt x="2762793" y="1466167"/>
                  <a:pt x="2694074" y="1534886"/>
                  <a:pt x="2609304" y="1534886"/>
                </a:cubicBezTo>
                <a:lnTo>
                  <a:pt x="153489" y="1534885"/>
                </a:lnTo>
                <a:cubicBezTo>
                  <a:pt x="68719" y="1534885"/>
                  <a:pt x="0" y="1466166"/>
                  <a:pt x="0" y="1381396"/>
                </a:cubicBezTo>
                <a:lnTo>
                  <a:pt x="0" y="15348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6395" tIns="136395" rIns="136395" bIns="13639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N" sz="2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Carried out in neat place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D762C15-6275-6AF3-7342-35DC309A7BEF}"/>
              </a:ext>
            </a:extLst>
          </p:cNvPr>
          <p:cNvSpPr/>
          <p:nvPr/>
        </p:nvSpPr>
        <p:spPr>
          <a:xfrm>
            <a:off x="7013392" y="1990044"/>
            <a:ext cx="690698" cy="575582"/>
          </a:xfrm>
          <a:custGeom>
            <a:avLst/>
            <a:gdLst>
              <a:gd name="connsiteX0" fmla="*/ 0 w 575582"/>
              <a:gd name="connsiteY0" fmla="*/ 138140 h 690698"/>
              <a:gd name="connsiteX1" fmla="*/ 287791 w 575582"/>
              <a:gd name="connsiteY1" fmla="*/ 138140 h 690698"/>
              <a:gd name="connsiteX2" fmla="*/ 287791 w 575582"/>
              <a:gd name="connsiteY2" fmla="*/ 0 h 690698"/>
              <a:gd name="connsiteX3" fmla="*/ 575582 w 575582"/>
              <a:gd name="connsiteY3" fmla="*/ 345349 h 690698"/>
              <a:gd name="connsiteX4" fmla="*/ 287791 w 575582"/>
              <a:gd name="connsiteY4" fmla="*/ 690698 h 690698"/>
              <a:gd name="connsiteX5" fmla="*/ 287791 w 575582"/>
              <a:gd name="connsiteY5" fmla="*/ 552558 h 690698"/>
              <a:gd name="connsiteX6" fmla="*/ 0 w 575582"/>
              <a:gd name="connsiteY6" fmla="*/ 552558 h 690698"/>
              <a:gd name="connsiteX7" fmla="*/ 0 w 575582"/>
              <a:gd name="connsiteY7" fmla="*/ 138140 h 690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582" h="690698">
                <a:moveTo>
                  <a:pt x="460465" y="0"/>
                </a:moveTo>
                <a:lnTo>
                  <a:pt x="460465" y="345349"/>
                </a:lnTo>
                <a:lnTo>
                  <a:pt x="575582" y="345349"/>
                </a:lnTo>
                <a:lnTo>
                  <a:pt x="287791" y="690698"/>
                </a:lnTo>
                <a:lnTo>
                  <a:pt x="0" y="345349"/>
                </a:lnTo>
                <a:lnTo>
                  <a:pt x="115117" y="345349"/>
                </a:lnTo>
                <a:lnTo>
                  <a:pt x="115117" y="0"/>
                </a:lnTo>
                <a:lnTo>
                  <a:pt x="460465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8141" tIns="0" rIns="138139" bIns="172675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IN" sz="19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5A7346E-C255-2929-2044-D2FE9E4C4858}"/>
              </a:ext>
            </a:extLst>
          </p:cNvPr>
          <p:cNvSpPr/>
          <p:nvPr/>
        </p:nvSpPr>
        <p:spPr>
          <a:xfrm>
            <a:off x="5977345" y="2661557"/>
            <a:ext cx="2762793" cy="1534885"/>
          </a:xfrm>
          <a:custGeom>
            <a:avLst/>
            <a:gdLst>
              <a:gd name="connsiteX0" fmla="*/ 0 w 2762793"/>
              <a:gd name="connsiteY0" fmla="*/ 153489 h 1534885"/>
              <a:gd name="connsiteX1" fmla="*/ 153489 w 2762793"/>
              <a:gd name="connsiteY1" fmla="*/ 0 h 1534885"/>
              <a:gd name="connsiteX2" fmla="*/ 2609305 w 2762793"/>
              <a:gd name="connsiteY2" fmla="*/ 0 h 1534885"/>
              <a:gd name="connsiteX3" fmla="*/ 2762794 w 2762793"/>
              <a:gd name="connsiteY3" fmla="*/ 153489 h 1534885"/>
              <a:gd name="connsiteX4" fmla="*/ 2762793 w 2762793"/>
              <a:gd name="connsiteY4" fmla="*/ 1381397 h 1534885"/>
              <a:gd name="connsiteX5" fmla="*/ 2609304 w 2762793"/>
              <a:gd name="connsiteY5" fmla="*/ 1534886 h 1534885"/>
              <a:gd name="connsiteX6" fmla="*/ 153489 w 2762793"/>
              <a:gd name="connsiteY6" fmla="*/ 1534885 h 1534885"/>
              <a:gd name="connsiteX7" fmla="*/ 0 w 2762793"/>
              <a:gd name="connsiteY7" fmla="*/ 1381396 h 1534885"/>
              <a:gd name="connsiteX8" fmla="*/ 0 w 2762793"/>
              <a:gd name="connsiteY8" fmla="*/ 153489 h 153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793" h="1534885">
                <a:moveTo>
                  <a:pt x="0" y="153489"/>
                </a:moveTo>
                <a:cubicBezTo>
                  <a:pt x="0" y="68719"/>
                  <a:pt x="68719" y="0"/>
                  <a:pt x="153489" y="0"/>
                </a:cubicBezTo>
                <a:lnTo>
                  <a:pt x="2609305" y="0"/>
                </a:lnTo>
                <a:cubicBezTo>
                  <a:pt x="2694075" y="0"/>
                  <a:pt x="2762794" y="68719"/>
                  <a:pt x="2762794" y="153489"/>
                </a:cubicBezTo>
                <a:cubicBezTo>
                  <a:pt x="2762794" y="562792"/>
                  <a:pt x="2762793" y="972094"/>
                  <a:pt x="2762793" y="1381397"/>
                </a:cubicBezTo>
                <a:cubicBezTo>
                  <a:pt x="2762793" y="1466167"/>
                  <a:pt x="2694074" y="1534886"/>
                  <a:pt x="2609304" y="1534886"/>
                </a:cubicBezTo>
                <a:lnTo>
                  <a:pt x="153489" y="1534885"/>
                </a:lnTo>
                <a:cubicBezTo>
                  <a:pt x="68719" y="1534885"/>
                  <a:pt x="0" y="1466166"/>
                  <a:pt x="0" y="1381396"/>
                </a:cubicBezTo>
                <a:lnTo>
                  <a:pt x="0" y="15348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4900445"/>
              <a:satOff val="-20388"/>
              <a:lumOff val="4804"/>
              <a:alphaOff val="0"/>
            </a:schemeClr>
          </a:fillRef>
          <a:effectRef idx="0">
            <a:schemeClr val="accent4">
              <a:hueOff val="4900445"/>
              <a:satOff val="-20388"/>
              <a:lumOff val="480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6395" tIns="136395" rIns="136395" bIns="13639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N" sz="2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Equipment should cleaned and dried thoroughly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05FA562-4A6E-F11C-8747-67DEA8E1E6CD}"/>
              </a:ext>
            </a:extLst>
          </p:cNvPr>
          <p:cNvSpPr/>
          <p:nvPr/>
        </p:nvSpPr>
        <p:spPr>
          <a:xfrm>
            <a:off x="7013392" y="4292372"/>
            <a:ext cx="690699" cy="575582"/>
          </a:xfrm>
          <a:custGeom>
            <a:avLst/>
            <a:gdLst>
              <a:gd name="connsiteX0" fmla="*/ 0 w 575582"/>
              <a:gd name="connsiteY0" fmla="*/ 138140 h 690698"/>
              <a:gd name="connsiteX1" fmla="*/ 287791 w 575582"/>
              <a:gd name="connsiteY1" fmla="*/ 138140 h 690698"/>
              <a:gd name="connsiteX2" fmla="*/ 287791 w 575582"/>
              <a:gd name="connsiteY2" fmla="*/ 0 h 690698"/>
              <a:gd name="connsiteX3" fmla="*/ 575582 w 575582"/>
              <a:gd name="connsiteY3" fmla="*/ 345349 h 690698"/>
              <a:gd name="connsiteX4" fmla="*/ 287791 w 575582"/>
              <a:gd name="connsiteY4" fmla="*/ 690698 h 690698"/>
              <a:gd name="connsiteX5" fmla="*/ 287791 w 575582"/>
              <a:gd name="connsiteY5" fmla="*/ 552558 h 690698"/>
              <a:gd name="connsiteX6" fmla="*/ 0 w 575582"/>
              <a:gd name="connsiteY6" fmla="*/ 552558 h 690698"/>
              <a:gd name="connsiteX7" fmla="*/ 0 w 575582"/>
              <a:gd name="connsiteY7" fmla="*/ 138140 h 690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582" h="690698">
                <a:moveTo>
                  <a:pt x="460465" y="0"/>
                </a:moveTo>
                <a:lnTo>
                  <a:pt x="460465" y="345349"/>
                </a:lnTo>
                <a:lnTo>
                  <a:pt x="575582" y="345349"/>
                </a:lnTo>
                <a:lnTo>
                  <a:pt x="287791" y="690698"/>
                </a:lnTo>
                <a:lnTo>
                  <a:pt x="0" y="345349"/>
                </a:lnTo>
                <a:lnTo>
                  <a:pt x="115117" y="345349"/>
                </a:lnTo>
                <a:lnTo>
                  <a:pt x="115117" y="0"/>
                </a:lnTo>
                <a:lnTo>
                  <a:pt x="460465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9800891"/>
              <a:satOff val="-40777"/>
              <a:lumOff val="9608"/>
              <a:alphaOff val="0"/>
            </a:schemeClr>
          </a:fillRef>
          <a:effectRef idx="0">
            <a:schemeClr val="accent4">
              <a:hueOff val="9800891"/>
              <a:satOff val="-40777"/>
              <a:lumOff val="960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8141" tIns="0" rIns="138140" bIns="172675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IN" sz="19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5003CEA-F4DC-85E0-BED7-FBA7CAB0D309}"/>
              </a:ext>
            </a:extLst>
          </p:cNvPr>
          <p:cNvSpPr/>
          <p:nvPr/>
        </p:nvSpPr>
        <p:spPr>
          <a:xfrm>
            <a:off x="5977345" y="4963885"/>
            <a:ext cx="2762793" cy="1534885"/>
          </a:xfrm>
          <a:custGeom>
            <a:avLst/>
            <a:gdLst>
              <a:gd name="connsiteX0" fmla="*/ 0 w 2762793"/>
              <a:gd name="connsiteY0" fmla="*/ 153489 h 1534885"/>
              <a:gd name="connsiteX1" fmla="*/ 153489 w 2762793"/>
              <a:gd name="connsiteY1" fmla="*/ 0 h 1534885"/>
              <a:gd name="connsiteX2" fmla="*/ 2609305 w 2762793"/>
              <a:gd name="connsiteY2" fmla="*/ 0 h 1534885"/>
              <a:gd name="connsiteX3" fmla="*/ 2762794 w 2762793"/>
              <a:gd name="connsiteY3" fmla="*/ 153489 h 1534885"/>
              <a:gd name="connsiteX4" fmla="*/ 2762793 w 2762793"/>
              <a:gd name="connsiteY4" fmla="*/ 1381397 h 1534885"/>
              <a:gd name="connsiteX5" fmla="*/ 2609304 w 2762793"/>
              <a:gd name="connsiteY5" fmla="*/ 1534886 h 1534885"/>
              <a:gd name="connsiteX6" fmla="*/ 153489 w 2762793"/>
              <a:gd name="connsiteY6" fmla="*/ 1534885 h 1534885"/>
              <a:gd name="connsiteX7" fmla="*/ 0 w 2762793"/>
              <a:gd name="connsiteY7" fmla="*/ 1381396 h 1534885"/>
              <a:gd name="connsiteX8" fmla="*/ 0 w 2762793"/>
              <a:gd name="connsiteY8" fmla="*/ 153489 h 153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793" h="1534885">
                <a:moveTo>
                  <a:pt x="0" y="153489"/>
                </a:moveTo>
                <a:cubicBezTo>
                  <a:pt x="0" y="68719"/>
                  <a:pt x="68719" y="0"/>
                  <a:pt x="153489" y="0"/>
                </a:cubicBezTo>
                <a:lnTo>
                  <a:pt x="2609305" y="0"/>
                </a:lnTo>
                <a:cubicBezTo>
                  <a:pt x="2694075" y="0"/>
                  <a:pt x="2762794" y="68719"/>
                  <a:pt x="2762794" y="153489"/>
                </a:cubicBezTo>
                <a:cubicBezTo>
                  <a:pt x="2762794" y="562792"/>
                  <a:pt x="2762793" y="972094"/>
                  <a:pt x="2762793" y="1381397"/>
                </a:cubicBezTo>
                <a:cubicBezTo>
                  <a:pt x="2762793" y="1466167"/>
                  <a:pt x="2694074" y="1534886"/>
                  <a:pt x="2609304" y="1534886"/>
                </a:cubicBezTo>
                <a:lnTo>
                  <a:pt x="153489" y="1534885"/>
                </a:lnTo>
                <a:cubicBezTo>
                  <a:pt x="68719" y="1534885"/>
                  <a:pt x="0" y="1466166"/>
                  <a:pt x="0" y="1381396"/>
                </a:cubicBezTo>
                <a:lnTo>
                  <a:pt x="0" y="15348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9800891"/>
              <a:satOff val="-40777"/>
              <a:lumOff val="9608"/>
              <a:alphaOff val="0"/>
            </a:schemeClr>
          </a:fillRef>
          <a:effectRef idx="0">
            <a:schemeClr val="accent4">
              <a:hueOff val="9800891"/>
              <a:satOff val="-40777"/>
              <a:lumOff val="960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6395" tIns="136395" rIns="136395" bIns="13639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N" sz="2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one compound should be compounded at a time</a:t>
            </a:r>
          </a:p>
        </p:txBody>
      </p:sp>
    </p:spTree>
    <p:extLst>
      <p:ext uri="{BB962C8B-B14F-4D97-AF65-F5344CB8AC3E}">
        <p14:creationId xmlns:p14="http://schemas.microsoft.com/office/powerpoint/2010/main" val="107341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1605E6F-B838-4C1C-C619-13013D582128}"/>
              </a:ext>
            </a:extLst>
          </p:cNvPr>
          <p:cNvSpPr/>
          <p:nvPr/>
        </p:nvSpPr>
        <p:spPr>
          <a:xfrm>
            <a:off x="5149046" y="359978"/>
            <a:ext cx="4419391" cy="2455217"/>
          </a:xfrm>
          <a:custGeom>
            <a:avLst/>
            <a:gdLst>
              <a:gd name="connsiteX0" fmla="*/ 0 w 4419391"/>
              <a:gd name="connsiteY0" fmla="*/ 245522 h 2455217"/>
              <a:gd name="connsiteX1" fmla="*/ 245522 w 4419391"/>
              <a:gd name="connsiteY1" fmla="*/ 0 h 2455217"/>
              <a:gd name="connsiteX2" fmla="*/ 4173869 w 4419391"/>
              <a:gd name="connsiteY2" fmla="*/ 0 h 2455217"/>
              <a:gd name="connsiteX3" fmla="*/ 4419391 w 4419391"/>
              <a:gd name="connsiteY3" fmla="*/ 245522 h 2455217"/>
              <a:gd name="connsiteX4" fmla="*/ 4419391 w 4419391"/>
              <a:gd name="connsiteY4" fmla="*/ 2209695 h 2455217"/>
              <a:gd name="connsiteX5" fmla="*/ 4173869 w 4419391"/>
              <a:gd name="connsiteY5" fmla="*/ 2455217 h 2455217"/>
              <a:gd name="connsiteX6" fmla="*/ 245522 w 4419391"/>
              <a:gd name="connsiteY6" fmla="*/ 2455217 h 2455217"/>
              <a:gd name="connsiteX7" fmla="*/ 0 w 4419391"/>
              <a:gd name="connsiteY7" fmla="*/ 2209695 h 2455217"/>
              <a:gd name="connsiteX8" fmla="*/ 0 w 4419391"/>
              <a:gd name="connsiteY8" fmla="*/ 245522 h 2455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19391" h="2455217">
                <a:moveTo>
                  <a:pt x="0" y="245522"/>
                </a:moveTo>
                <a:cubicBezTo>
                  <a:pt x="0" y="109924"/>
                  <a:pt x="109924" y="0"/>
                  <a:pt x="245522" y="0"/>
                </a:cubicBezTo>
                <a:lnTo>
                  <a:pt x="4173869" y="0"/>
                </a:lnTo>
                <a:cubicBezTo>
                  <a:pt x="4309467" y="0"/>
                  <a:pt x="4419391" y="109924"/>
                  <a:pt x="4419391" y="245522"/>
                </a:cubicBezTo>
                <a:lnTo>
                  <a:pt x="4419391" y="2209695"/>
                </a:lnTo>
                <a:cubicBezTo>
                  <a:pt x="4419391" y="2345293"/>
                  <a:pt x="4309467" y="2455217"/>
                  <a:pt x="4173869" y="2455217"/>
                </a:cubicBezTo>
                <a:lnTo>
                  <a:pt x="245522" y="2455217"/>
                </a:lnTo>
                <a:cubicBezTo>
                  <a:pt x="109924" y="2455217"/>
                  <a:pt x="0" y="2345293"/>
                  <a:pt x="0" y="2209695"/>
                </a:cubicBezTo>
                <a:lnTo>
                  <a:pt x="0" y="24552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1451" tIns="201451" rIns="201451" bIns="201451" numCol="1" spcCol="1270" anchor="ctr" anchorCtr="0">
            <a:noAutofit/>
          </a:bodyPr>
          <a:lstStyle/>
          <a:p>
            <a:pPr marL="0" lvl="0" indent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N" sz="3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Filled in a suitable container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823B92E-77D2-C35B-2D33-58F171BC4337}"/>
              </a:ext>
            </a:extLst>
          </p:cNvPr>
          <p:cNvSpPr/>
          <p:nvPr/>
        </p:nvSpPr>
        <p:spPr>
          <a:xfrm>
            <a:off x="6806317" y="2968646"/>
            <a:ext cx="1104848" cy="920707"/>
          </a:xfrm>
          <a:custGeom>
            <a:avLst/>
            <a:gdLst>
              <a:gd name="connsiteX0" fmla="*/ 0 w 920706"/>
              <a:gd name="connsiteY0" fmla="*/ 220969 h 1104847"/>
              <a:gd name="connsiteX1" fmla="*/ 460353 w 920706"/>
              <a:gd name="connsiteY1" fmla="*/ 220969 h 1104847"/>
              <a:gd name="connsiteX2" fmla="*/ 460353 w 920706"/>
              <a:gd name="connsiteY2" fmla="*/ 0 h 1104847"/>
              <a:gd name="connsiteX3" fmla="*/ 920706 w 920706"/>
              <a:gd name="connsiteY3" fmla="*/ 552424 h 1104847"/>
              <a:gd name="connsiteX4" fmla="*/ 460353 w 920706"/>
              <a:gd name="connsiteY4" fmla="*/ 1104847 h 1104847"/>
              <a:gd name="connsiteX5" fmla="*/ 460353 w 920706"/>
              <a:gd name="connsiteY5" fmla="*/ 883878 h 1104847"/>
              <a:gd name="connsiteX6" fmla="*/ 0 w 920706"/>
              <a:gd name="connsiteY6" fmla="*/ 883878 h 1104847"/>
              <a:gd name="connsiteX7" fmla="*/ 0 w 920706"/>
              <a:gd name="connsiteY7" fmla="*/ 220969 h 110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0706" h="1104847">
                <a:moveTo>
                  <a:pt x="736565" y="1"/>
                </a:moveTo>
                <a:lnTo>
                  <a:pt x="736565" y="552424"/>
                </a:lnTo>
                <a:lnTo>
                  <a:pt x="920706" y="552424"/>
                </a:lnTo>
                <a:lnTo>
                  <a:pt x="460353" y="1104846"/>
                </a:lnTo>
                <a:lnTo>
                  <a:pt x="0" y="552424"/>
                </a:lnTo>
                <a:lnTo>
                  <a:pt x="184141" y="552424"/>
                </a:lnTo>
                <a:lnTo>
                  <a:pt x="184141" y="1"/>
                </a:lnTo>
                <a:lnTo>
                  <a:pt x="736565" y="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970" tIns="0" rIns="220969" bIns="276213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IN" sz="28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1211282-4F9C-D418-063A-71B3442BBB6E}"/>
              </a:ext>
            </a:extLst>
          </p:cNvPr>
          <p:cNvSpPr/>
          <p:nvPr/>
        </p:nvSpPr>
        <p:spPr>
          <a:xfrm>
            <a:off x="5149046" y="4042804"/>
            <a:ext cx="4419391" cy="2455217"/>
          </a:xfrm>
          <a:custGeom>
            <a:avLst/>
            <a:gdLst>
              <a:gd name="connsiteX0" fmla="*/ 0 w 4419391"/>
              <a:gd name="connsiteY0" fmla="*/ 245522 h 2455217"/>
              <a:gd name="connsiteX1" fmla="*/ 245522 w 4419391"/>
              <a:gd name="connsiteY1" fmla="*/ 0 h 2455217"/>
              <a:gd name="connsiteX2" fmla="*/ 4173869 w 4419391"/>
              <a:gd name="connsiteY2" fmla="*/ 0 h 2455217"/>
              <a:gd name="connsiteX3" fmla="*/ 4419391 w 4419391"/>
              <a:gd name="connsiteY3" fmla="*/ 245522 h 2455217"/>
              <a:gd name="connsiteX4" fmla="*/ 4419391 w 4419391"/>
              <a:gd name="connsiteY4" fmla="*/ 2209695 h 2455217"/>
              <a:gd name="connsiteX5" fmla="*/ 4173869 w 4419391"/>
              <a:gd name="connsiteY5" fmla="*/ 2455217 h 2455217"/>
              <a:gd name="connsiteX6" fmla="*/ 245522 w 4419391"/>
              <a:gd name="connsiteY6" fmla="*/ 2455217 h 2455217"/>
              <a:gd name="connsiteX7" fmla="*/ 0 w 4419391"/>
              <a:gd name="connsiteY7" fmla="*/ 2209695 h 2455217"/>
              <a:gd name="connsiteX8" fmla="*/ 0 w 4419391"/>
              <a:gd name="connsiteY8" fmla="*/ 245522 h 2455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19391" h="2455217">
                <a:moveTo>
                  <a:pt x="0" y="245522"/>
                </a:moveTo>
                <a:cubicBezTo>
                  <a:pt x="0" y="109924"/>
                  <a:pt x="109924" y="0"/>
                  <a:pt x="245522" y="0"/>
                </a:cubicBezTo>
                <a:lnTo>
                  <a:pt x="4173869" y="0"/>
                </a:lnTo>
                <a:cubicBezTo>
                  <a:pt x="4309467" y="0"/>
                  <a:pt x="4419391" y="109924"/>
                  <a:pt x="4419391" y="245522"/>
                </a:cubicBezTo>
                <a:lnTo>
                  <a:pt x="4419391" y="2209695"/>
                </a:lnTo>
                <a:cubicBezTo>
                  <a:pt x="4419391" y="2345293"/>
                  <a:pt x="4309467" y="2455217"/>
                  <a:pt x="4173869" y="2455217"/>
                </a:cubicBezTo>
                <a:lnTo>
                  <a:pt x="245522" y="2455217"/>
                </a:lnTo>
                <a:cubicBezTo>
                  <a:pt x="109924" y="2455217"/>
                  <a:pt x="0" y="2345293"/>
                  <a:pt x="0" y="2209695"/>
                </a:cubicBezTo>
                <a:lnTo>
                  <a:pt x="0" y="24552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9800891"/>
              <a:satOff val="-40777"/>
              <a:lumOff val="9608"/>
              <a:alphaOff val="0"/>
            </a:schemeClr>
          </a:fillRef>
          <a:effectRef idx="0">
            <a:schemeClr val="accent4">
              <a:hueOff val="9800891"/>
              <a:satOff val="-40777"/>
              <a:lumOff val="960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1451" tIns="201451" rIns="201451" bIns="201451" numCol="1" spcCol="1270" anchor="ctr" anchorCtr="0">
            <a:noAutofit/>
          </a:bodyPr>
          <a:lstStyle/>
          <a:p>
            <a:pPr marL="0" lvl="0" indent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N" sz="3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Container should tightly closed, free from microorganisms and moisture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CB4500-86CB-F752-110E-B4C0F7E35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49" y="749073"/>
            <a:ext cx="4204384" cy="491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88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F197AEB-B94A-4986-FA37-B5A406638771}"/>
              </a:ext>
            </a:extLst>
          </p:cNvPr>
          <p:cNvSpPr/>
          <p:nvPr/>
        </p:nvSpPr>
        <p:spPr>
          <a:xfrm>
            <a:off x="5977345" y="359229"/>
            <a:ext cx="2762793" cy="1534885"/>
          </a:xfrm>
          <a:custGeom>
            <a:avLst/>
            <a:gdLst>
              <a:gd name="connsiteX0" fmla="*/ 0 w 2762793"/>
              <a:gd name="connsiteY0" fmla="*/ 153489 h 1534885"/>
              <a:gd name="connsiteX1" fmla="*/ 153489 w 2762793"/>
              <a:gd name="connsiteY1" fmla="*/ 0 h 1534885"/>
              <a:gd name="connsiteX2" fmla="*/ 2609305 w 2762793"/>
              <a:gd name="connsiteY2" fmla="*/ 0 h 1534885"/>
              <a:gd name="connsiteX3" fmla="*/ 2762794 w 2762793"/>
              <a:gd name="connsiteY3" fmla="*/ 153489 h 1534885"/>
              <a:gd name="connsiteX4" fmla="*/ 2762793 w 2762793"/>
              <a:gd name="connsiteY4" fmla="*/ 1381397 h 1534885"/>
              <a:gd name="connsiteX5" fmla="*/ 2609304 w 2762793"/>
              <a:gd name="connsiteY5" fmla="*/ 1534886 h 1534885"/>
              <a:gd name="connsiteX6" fmla="*/ 153489 w 2762793"/>
              <a:gd name="connsiteY6" fmla="*/ 1534885 h 1534885"/>
              <a:gd name="connsiteX7" fmla="*/ 0 w 2762793"/>
              <a:gd name="connsiteY7" fmla="*/ 1381396 h 1534885"/>
              <a:gd name="connsiteX8" fmla="*/ 0 w 2762793"/>
              <a:gd name="connsiteY8" fmla="*/ 153489 h 153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793" h="1534885">
                <a:moveTo>
                  <a:pt x="0" y="153489"/>
                </a:moveTo>
                <a:cubicBezTo>
                  <a:pt x="0" y="68719"/>
                  <a:pt x="68719" y="0"/>
                  <a:pt x="153489" y="0"/>
                </a:cubicBezTo>
                <a:lnTo>
                  <a:pt x="2609305" y="0"/>
                </a:lnTo>
                <a:cubicBezTo>
                  <a:pt x="2694075" y="0"/>
                  <a:pt x="2762794" y="68719"/>
                  <a:pt x="2762794" y="153489"/>
                </a:cubicBezTo>
                <a:cubicBezTo>
                  <a:pt x="2762794" y="562792"/>
                  <a:pt x="2762793" y="972094"/>
                  <a:pt x="2762793" y="1381397"/>
                </a:cubicBezTo>
                <a:cubicBezTo>
                  <a:pt x="2762793" y="1466167"/>
                  <a:pt x="2694074" y="1534886"/>
                  <a:pt x="2609304" y="1534886"/>
                </a:cubicBezTo>
                <a:lnTo>
                  <a:pt x="153489" y="1534885"/>
                </a:lnTo>
                <a:cubicBezTo>
                  <a:pt x="68719" y="1534885"/>
                  <a:pt x="0" y="1466166"/>
                  <a:pt x="0" y="1381396"/>
                </a:cubicBezTo>
                <a:lnTo>
                  <a:pt x="0" y="15348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6395" tIns="136395" rIns="136395" bIns="13639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N" sz="2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Size of label a container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DAA1243-4DF8-D69F-B8F2-1D9B283831C6}"/>
              </a:ext>
            </a:extLst>
          </p:cNvPr>
          <p:cNvSpPr/>
          <p:nvPr/>
        </p:nvSpPr>
        <p:spPr>
          <a:xfrm>
            <a:off x="7013392" y="1990044"/>
            <a:ext cx="690698" cy="575582"/>
          </a:xfrm>
          <a:custGeom>
            <a:avLst/>
            <a:gdLst>
              <a:gd name="connsiteX0" fmla="*/ 0 w 575582"/>
              <a:gd name="connsiteY0" fmla="*/ 138140 h 690698"/>
              <a:gd name="connsiteX1" fmla="*/ 287791 w 575582"/>
              <a:gd name="connsiteY1" fmla="*/ 138140 h 690698"/>
              <a:gd name="connsiteX2" fmla="*/ 287791 w 575582"/>
              <a:gd name="connsiteY2" fmla="*/ 0 h 690698"/>
              <a:gd name="connsiteX3" fmla="*/ 575582 w 575582"/>
              <a:gd name="connsiteY3" fmla="*/ 345349 h 690698"/>
              <a:gd name="connsiteX4" fmla="*/ 287791 w 575582"/>
              <a:gd name="connsiteY4" fmla="*/ 690698 h 690698"/>
              <a:gd name="connsiteX5" fmla="*/ 287791 w 575582"/>
              <a:gd name="connsiteY5" fmla="*/ 552558 h 690698"/>
              <a:gd name="connsiteX6" fmla="*/ 0 w 575582"/>
              <a:gd name="connsiteY6" fmla="*/ 552558 h 690698"/>
              <a:gd name="connsiteX7" fmla="*/ 0 w 575582"/>
              <a:gd name="connsiteY7" fmla="*/ 138140 h 690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582" h="690698">
                <a:moveTo>
                  <a:pt x="460465" y="0"/>
                </a:moveTo>
                <a:lnTo>
                  <a:pt x="460465" y="345349"/>
                </a:lnTo>
                <a:lnTo>
                  <a:pt x="575582" y="345349"/>
                </a:lnTo>
                <a:lnTo>
                  <a:pt x="287791" y="690698"/>
                </a:lnTo>
                <a:lnTo>
                  <a:pt x="0" y="345349"/>
                </a:lnTo>
                <a:lnTo>
                  <a:pt x="115117" y="345349"/>
                </a:lnTo>
                <a:lnTo>
                  <a:pt x="115117" y="0"/>
                </a:lnTo>
                <a:lnTo>
                  <a:pt x="460465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8141" tIns="0" rIns="138139" bIns="172675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IN" sz="19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689F0AC-41AF-AC01-B0D8-800774405AB5}"/>
              </a:ext>
            </a:extLst>
          </p:cNvPr>
          <p:cNvSpPr/>
          <p:nvPr/>
        </p:nvSpPr>
        <p:spPr>
          <a:xfrm>
            <a:off x="5977345" y="2661557"/>
            <a:ext cx="2762793" cy="1534885"/>
          </a:xfrm>
          <a:custGeom>
            <a:avLst/>
            <a:gdLst>
              <a:gd name="connsiteX0" fmla="*/ 0 w 2762793"/>
              <a:gd name="connsiteY0" fmla="*/ 153489 h 1534885"/>
              <a:gd name="connsiteX1" fmla="*/ 153489 w 2762793"/>
              <a:gd name="connsiteY1" fmla="*/ 0 h 1534885"/>
              <a:gd name="connsiteX2" fmla="*/ 2609305 w 2762793"/>
              <a:gd name="connsiteY2" fmla="*/ 0 h 1534885"/>
              <a:gd name="connsiteX3" fmla="*/ 2762794 w 2762793"/>
              <a:gd name="connsiteY3" fmla="*/ 153489 h 1534885"/>
              <a:gd name="connsiteX4" fmla="*/ 2762793 w 2762793"/>
              <a:gd name="connsiteY4" fmla="*/ 1381397 h 1534885"/>
              <a:gd name="connsiteX5" fmla="*/ 2609304 w 2762793"/>
              <a:gd name="connsiteY5" fmla="*/ 1534886 h 1534885"/>
              <a:gd name="connsiteX6" fmla="*/ 153489 w 2762793"/>
              <a:gd name="connsiteY6" fmla="*/ 1534885 h 1534885"/>
              <a:gd name="connsiteX7" fmla="*/ 0 w 2762793"/>
              <a:gd name="connsiteY7" fmla="*/ 1381396 h 1534885"/>
              <a:gd name="connsiteX8" fmla="*/ 0 w 2762793"/>
              <a:gd name="connsiteY8" fmla="*/ 153489 h 153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793" h="1534885">
                <a:moveTo>
                  <a:pt x="0" y="153489"/>
                </a:moveTo>
                <a:cubicBezTo>
                  <a:pt x="0" y="68719"/>
                  <a:pt x="68719" y="0"/>
                  <a:pt x="153489" y="0"/>
                </a:cubicBezTo>
                <a:lnTo>
                  <a:pt x="2609305" y="0"/>
                </a:lnTo>
                <a:cubicBezTo>
                  <a:pt x="2694075" y="0"/>
                  <a:pt x="2762794" y="68719"/>
                  <a:pt x="2762794" y="153489"/>
                </a:cubicBezTo>
                <a:cubicBezTo>
                  <a:pt x="2762794" y="562792"/>
                  <a:pt x="2762793" y="972094"/>
                  <a:pt x="2762793" y="1381397"/>
                </a:cubicBezTo>
                <a:cubicBezTo>
                  <a:pt x="2762793" y="1466167"/>
                  <a:pt x="2694074" y="1534886"/>
                  <a:pt x="2609304" y="1534886"/>
                </a:cubicBezTo>
                <a:lnTo>
                  <a:pt x="153489" y="1534885"/>
                </a:lnTo>
                <a:cubicBezTo>
                  <a:pt x="68719" y="1534885"/>
                  <a:pt x="0" y="1466166"/>
                  <a:pt x="0" y="1381396"/>
                </a:cubicBezTo>
                <a:lnTo>
                  <a:pt x="0" y="15348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4900445"/>
              <a:satOff val="-20388"/>
              <a:lumOff val="4804"/>
              <a:alphaOff val="0"/>
            </a:schemeClr>
          </a:fillRef>
          <a:effectRef idx="0">
            <a:schemeClr val="accent4">
              <a:hueOff val="4900445"/>
              <a:satOff val="-20388"/>
              <a:lumOff val="480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6395" tIns="136395" rIns="136395" bIns="13639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N" sz="2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Directions to  the patients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999B008-3C22-E008-84A4-ECC73E945AF3}"/>
              </a:ext>
            </a:extLst>
          </p:cNvPr>
          <p:cNvSpPr/>
          <p:nvPr/>
        </p:nvSpPr>
        <p:spPr>
          <a:xfrm>
            <a:off x="7013392" y="4292372"/>
            <a:ext cx="690699" cy="575582"/>
          </a:xfrm>
          <a:custGeom>
            <a:avLst/>
            <a:gdLst>
              <a:gd name="connsiteX0" fmla="*/ 0 w 575582"/>
              <a:gd name="connsiteY0" fmla="*/ 138140 h 690698"/>
              <a:gd name="connsiteX1" fmla="*/ 287791 w 575582"/>
              <a:gd name="connsiteY1" fmla="*/ 138140 h 690698"/>
              <a:gd name="connsiteX2" fmla="*/ 287791 w 575582"/>
              <a:gd name="connsiteY2" fmla="*/ 0 h 690698"/>
              <a:gd name="connsiteX3" fmla="*/ 575582 w 575582"/>
              <a:gd name="connsiteY3" fmla="*/ 345349 h 690698"/>
              <a:gd name="connsiteX4" fmla="*/ 287791 w 575582"/>
              <a:gd name="connsiteY4" fmla="*/ 690698 h 690698"/>
              <a:gd name="connsiteX5" fmla="*/ 287791 w 575582"/>
              <a:gd name="connsiteY5" fmla="*/ 552558 h 690698"/>
              <a:gd name="connsiteX6" fmla="*/ 0 w 575582"/>
              <a:gd name="connsiteY6" fmla="*/ 552558 h 690698"/>
              <a:gd name="connsiteX7" fmla="*/ 0 w 575582"/>
              <a:gd name="connsiteY7" fmla="*/ 138140 h 690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582" h="690698">
                <a:moveTo>
                  <a:pt x="460465" y="0"/>
                </a:moveTo>
                <a:lnTo>
                  <a:pt x="460465" y="345349"/>
                </a:lnTo>
                <a:lnTo>
                  <a:pt x="575582" y="345349"/>
                </a:lnTo>
                <a:lnTo>
                  <a:pt x="287791" y="690698"/>
                </a:lnTo>
                <a:lnTo>
                  <a:pt x="0" y="345349"/>
                </a:lnTo>
                <a:lnTo>
                  <a:pt x="115117" y="345349"/>
                </a:lnTo>
                <a:lnTo>
                  <a:pt x="115117" y="0"/>
                </a:lnTo>
                <a:lnTo>
                  <a:pt x="460465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9800891"/>
              <a:satOff val="-40777"/>
              <a:lumOff val="9608"/>
              <a:alphaOff val="0"/>
            </a:schemeClr>
          </a:fillRef>
          <a:effectRef idx="0">
            <a:schemeClr val="accent4">
              <a:hueOff val="9800891"/>
              <a:satOff val="-40777"/>
              <a:lumOff val="960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8141" tIns="0" rIns="138140" bIns="172675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IN" sz="19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D2B18A8-63DA-9B08-C6DC-4E59B7901B27}"/>
              </a:ext>
            </a:extLst>
          </p:cNvPr>
          <p:cNvSpPr/>
          <p:nvPr/>
        </p:nvSpPr>
        <p:spPr>
          <a:xfrm>
            <a:off x="5977345" y="4963885"/>
            <a:ext cx="2762793" cy="1534885"/>
          </a:xfrm>
          <a:custGeom>
            <a:avLst/>
            <a:gdLst>
              <a:gd name="connsiteX0" fmla="*/ 0 w 2762793"/>
              <a:gd name="connsiteY0" fmla="*/ 153489 h 1534885"/>
              <a:gd name="connsiteX1" fmla="*/ 153489 w 2762793"/>
              <a:gd name="connsiteY1" fmla="*/ 0 h 1534885"/>
              <a:gd name="connsiteX2" fmla="*/ 2609305 w 2762793"/>
              <a:gd name="connsiteY2" fmla="*/ 0 h 1534885"/>
              <a:gd name="connsiteX3" fmla="*/ 2762794 w 2762793"/>
              <a:gd name="connsiteY3" fmla="*/ 153489 h 1534885"/>
              <a:gd name="connsiteX4" fmla="*/ 2762793 w 2762793"/>
              <a:gd name="connsiteY4" fmla="*/ 1381397 h 1534885"/>
              <a:gd name="connsiteX5" fmla="*/ 2609304 w 2762793"/>
              <a:gd name="connsiteY5" fmla="*/ 1534886 h 1534885"/>
              <a:gd name="connsiteX6" fmla="*/ 153489 w 2762793"/>
              <a:gd name="connsiteY6" fmla="*/ 1534885 h 1534885"/>
              <a:gd name="connsiteX7" fmla="*/ 0 w 2762793"/>
              <a:gd name="connsiteY7" fmla="*/ 1381396 h 1534885"/>
              <a:gd name="connsiteX8" fmla="*/ 0 w 2762793"/>
              <a:gd name="connsiteY8" fmla="*/ 153489 h 153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793" h="1534885">
                <a:moveTo>
                  <a:pt x="0" y="153489"/>
                </a:moveTo>
                <a:cubicBezTo>
                  <a:pt x="0" y="68719"/>
                  <a:pt x="68719" y="0"/>
                  <a:pt x="153489" y="0"/>
                </a:cubicBezTo>
                <a:lnTo>
                  <a:pt x="2609305" y="0"/>
                </a:lnTo>
                <a:cubicBezTo>
                  <a:pt x="2694075" y="0"/>
                  <a:pt x="2762794" y="68719"/>
                  <a:pt x="2762794" y="153489"/>
                </a:cubicBezTo>
                <a:cubicBezTo>
                  <a:pt x="2762794" y="562792"/>
                  <a:pt x="2762793" y="972094"/>
                  <a:pt x="2762793" y="1381397"/>
                </a:cubicBezTo>
                <a:cubicBezTo>
                  <a:pt x="2762793" y="1466167"/>
                  <a:pt x="2694074" y="1534886"/>
                  <a:pt x="2609304" y="1534886"/>
                </a:cubicBezTo>
                <a:lnTo>
                  <a:pt x="153489" y="1534885"/>
                </a:lnTo>
                <a:cubicBezTo>
                  <a:pt x="68719" y="1534885"/>
                  <a:pt x="0" y="1466166"/>
                  <a:pt x="0" y="1381396"/>
                </a:cubicBezTo>
                <a:lnTo>
                  <a:pt x="0" y="15348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9800891"/>
              <a:satOff val="-40777"/>
              <a:lumOff val="9608"/>
              <a:alphaOff val="0"/>
            </a:schemeClr>
          </a:fillRef>
          <a:effectRef idx="0">
            <a:schemeClr val="accent4">
              <a:hueOff val="9800891"/>
              <a:satOff val="-40777"/>
              <a:lumOff val="960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6395" tIns="136395" rIns="136395" bIns="13639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N" sz="2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 of administration, direction for use and storage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E27DF7A-624B-A60B-1FB8-8B51708666E0}"/>
              </a:ext>
            </a:extLst>
          </p:cNvPr>
          <p:cNvGrpSpPr/>
          <p:nvPr/>
        </p:nvGrpSpPr>
        <p:grpSpPr>
          <a:xfrm>
            <a:off x="-61636" y="87085"/>
            <a:ext cx="5352093" cy="6567568"/>
            <a:chOff x="-38538" y="157404"/>
            <a:chExt cx="5027460" cy="548861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059080A-E33F-5014-A928-48CD411898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538" y="157404"/>
              <a:ext cx="5027460" cy="440371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B360D92-DA9F-4D02-E1D0-B0156346ABAD}"/>
                </a:ext>
              </a:extLst>
            </p:cNvPr>
            <p:cNvSpPr/>
            <p:nvPr/>
          </p:nvSpPr>
          <p:spPr>
            <a:xfrm>
              <a:off x="319169" y="4561114"/>
              <a:ext cx="4046002" cy="1084903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Labelling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680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AA70C0-C201-EC8C-A690-110824718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636" y="87084"/>
            <a:ext cx="5678665" cy="60198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27948BF-698D-4EC1-2FBF-3ACAD7C5ACE0}"/>
              </a:ext>
            </a:extLst>
          </p:cNvPr>
          <p:cNvSpPr/>
          <p:nvPr/>
        </p:nvSpPr>
        <p:spPr>
          <a:xfrm>
            <a:off x="6306312" y="2447897"/>
            <a:ext cx="4307259" cy="216764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Labelling of Dispensed Medications</a:t>
            </a:r>
          </a:p>
        </p:txBody>
      </p:sp>
    </p:spTree>
    <p:extLst>
      <p:ext uri="{BB962C8B-B14F-4D97-AF65-F5344CB8AC3E}">
        <p14:creationId xmlns:p14="http://schemas.microsoft.com/office/powerpoint/2010/main" val="293185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1B9656-67C7-2727-F765-8DED215D9A70}"/>
              </a:ext>
            </a:extLst>
          </p:cNvPr>
          <p:cNvSpPr/>
          <p:nvPr/>
        </p:nvSpPr>
        <p:spPr>
          <a:xfrm>
            <a:off x="308283" y="303411"/>
            <a:ext cx="11361203" cy="99198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Labelling of Dispensed Medications: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DC3A69-5E93-06DB-31A1-C79EB26DAC6F}"/>
              </a:ext>
            </a:extLst>
          </p:cNvPr>
          <p:cNvSpPr txBox="1"/>
          <p:nvPr/>
        </p:nvSpPr>
        <p:spPr>
          <a:xfrm>
            <a:off x="308283" y="1451484"/>
            <a:ext cx="11625943" cy="4435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b="1" dirty="0">
                <a:solidFill>
                  <a:srgbClr val="C123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Labels for dispensed medicines are important for communicating medicine-related information to consumers and ensuring effective medicine use.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b="1" dirty="0">
                <a:solidFill>
                  <a:srgbClr val="C123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dispensed medicine label must include the essential information the consumer needs to take their medicines safely and effectively.</a:t>
            </a:r>
            <a:endParaRPr lang="en-IN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20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1B9656-67C7-2727-F765-8DED215D9A70}"/>
              </a:ext>
            </a:extLst>
          </p:cNvPr>
          <p:cNvSpPr/>
          <p:nvPr/>
        </p:nvSpPr>
        <p:spPr>
          <a:xfrm>
            <a:off x="308283" y="303411"/>
            <a:ext cx="11361203" cy="99198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Dispensing Labels: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75DCB28-3DE9-5176-2893-2A9BC68C07F4}"/>
              </a:ext>
            </a:extLst>
          </p:cNvPr>
          <p:cNvSpPr/>
          <p:nvPr/>
        </p:nvSpPr>
        <p:spPr>
          <a:xfrm>
            <a:off x="308283" y="2481943"/>
            <a:ext cx="3722914" cy="3004457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Label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123B108-8B79-D443-A93B-2921315E22BD}"/>
              </a:ext>
            </a:extLst>
          </p:cNvPr>
          <p:cNvSpPr/>
          <p:nvPr/>
        </p:nvSpPr>
        <p:spPr>
          <a:xfrm>
            <a:off x="4339699" y="2481942"/>
            <a:ext cx="3722914" cy="3004457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Ancillary Label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E48DF43-AE02-C310-675D-111AB2A5AC9B}"/>
              </a:ext>
            </a:extLst>
          </p:cNvPr>
          <p:cNvSpPr/>
          <p:nvPr/>
        </p:nvSpPr>
        <p:spPr>
          <a:xfrm>
            <a:off x="8371115" y="2404353"/>
            <a:ext cx="3722914" cy="3004457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Pictograms</a:t>
            </a:r>
          </a:p>
        </p:txBody>
      </p:sp>
    </p:spTree>
    <p:extLst>
      <p:ext uri="{BB962C8B-B14F-4D97-AF65-F5344CB8AC3E}">
        <p14:creationId xmlns:p14="http://schemas.microsoft.com/office/powerpoint/2010/main" val="165711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 animBg="1"/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1B9656-67C7-2727-F765-8DED215D9A70}"/>
              </a:ext>
            </a:extLst>
          </p:cNvPr>
          <p:cNvSpPr/>
          <p:nvPr/>
        </p:nvSpPr>
        <p:spPr>
          <a:xfrm>
            <a:off x="308283" y="303411"/>
            <a:ext cx="11361203" cy="99198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Label: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DC3A69-5E93-06DB-31A1-C79EB26DAC6F}"/>
              </a:ext>
            </a:extLst>
          </p:cNvPr>
          <p:cNvSpPr txBox="1"/>
          <p:nvPr/>
        </p:nvSpPr>
        <p:spPr>
          <a:xfrm>
            <a:off x="308283" y="1451484"/>
            <a:ext cx="11625943" cy="4435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b="1" dirty="0">
                <a:solidFill>
                  <a:srgbClr val="C123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label indicates a brand name or brand logo of the company that sources and sells drugs. Brand labels play a big role for customers as because, customer only know the brand name.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b="1" dirty="0">
                <a:solidFill>
                  <a:srgbClr val="C123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brand level is associated with the product quality, stability and feeling good . </a:t>
            </a:r>
            <a:endParaRPr lang="en-IN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10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13202E-8877-8CBA-D60E-E10E681B2515}"/>
              </a:ext>
            </a:extLst>
          </p:cNvPr>
          <p:cNvSpPr txBox="1"/>
          <p:nvPr/>
        </p:nvSpPr>
        <p:spPr>
          <a:xfrm>
            <a:off x="402771" y="130629"/>
            <a:ext cx="9851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Parts of a Prescription: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B3EE4A-5D66-1622-F0E7-BC8E7F04C134}"/>
              </a:ext>
            </a:extLst>
          </p:cNvPr>
          <p:cNvSpPr txBox="1"/>
          <p:nvPr/>
        </p:nvSpPr>
        <p:spPr>
          <a:xfrm>
            <a:off x="239485" y="920593"/>
            <a:ext cx="11876314" cy="5831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Prescriber office information.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 data (Name, Age, Sex, and address of the patient)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66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Superscription (Symbol R</a:t>
            </a:r>
            <a:r>
              <a:rPr lang="en-US" sz="2800" b="1" baseline="-25000" dirty="0">
                <a:solidFill>
                  <a:srgbClr val="66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dirty="0">
                <a:solidFill>
                  <a:srgbClr val="66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Inscription (Medication Prescribed)-Main part of a prescription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Subscription (Direction to pharmacist/dispenser)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Signatura or Transcription (Direction for Patients)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Renewal instructions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Prescriber’s </a:t>
            </a:r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signatura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registration number</a:t>
            </a:r>
            <a:endParaRPr lang="en-IN" sz="28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49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1B9656-67C7-2727-F765-8DED215D9A70}"/>
              </a:ext>
            </a:extLst>
          </p:cNvPr>
          <p:cNvSpPr/>
          <p:nvPr/>
        </p:nvSpPr>
        <p:spPr>
          <a:xfrm>
            <a:off x="308283" y="303411"/>
            <a:ext cx="11361203" cy="99198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Ancillary Label: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DC3A69-5E93-06DB-31A1-C79EB26DAC6F}"/>
              </a:ext>
            </a:extLst>
          </p:cNvPr>
          <p:cNvSpPr txBox="1"/>
          <p:nvPr/>
        </p:nvSpPr>
        <p:spPr>
          <a:xfrm>
            <a:off x="308283" y="1451484"/>
            <a:ext cx="11625943" cy="5185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800" b="1" dirty="0">
                <a:solidFill>
                  <a:srgbClr val="C123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a level added on a dispensed medication package by a pharmacist in addition to the usual prescriptions label.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800" b="1" dirty="0">
                <a:solidFill>
                  <a:srgbClr val="C123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ancillary information can include the route of medication, what to avoid, how to take it, etc.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800" b="1" dirty="0">
                <a:solidFill>
                  <a:srgbClr val="C123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list of common example includes: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800" b="1" dirty="0">
                <a:solidFill>
                  <a:srgbClr val="C123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medication with a full glass of water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800" b="1" dirty="0">
                <a:solidFill>
                  <a:srgbClr val="C123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not take alcohol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800" b="1" dirty="0">
                <a:solidFill>
                  <a:srgbClr val="C123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not chew or crush </a:t>
            </a:r>
          </a:p>
        </p:txBody>
      </p:sp>
    </p:spTree>
    <p:extLst>
      <p:ext uri="{BB962C8B-B14F-4D97-AF65-F5344CB8AC3E}">
        <p14:creationId xmlns:p14="http://schemas.microsoft.com/office/powerpoint/2010/main" val="240225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1B9656-67C7-2727-F765-8DED215D9A70}"/>
              </a:ext>
            </a:extLst>
          </p:cNvPr>
          <p:cNvSpPr/>
          <p:nvPr/>
        </p:nvSpPr>
        <p:spPr>
          <a:xfrm>
            <a:off x="308283" y="303411"/>
            <a:ext cx="11361203" cy="99198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Pictograms: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DC3A69-5E93-06DB-31A1-C79EB26DAC6F}"/>
              </a:ext>
            </a:extLst>
          </p:cNvPr>
          <p:cNvSpPr txBox="1"/>
          <p:nvPr/>
        </p:nvSpPr>
        <p:spPr>
          <a:xfrm>
            <a:off x="308283" y="1451484"/>
            <a:ext cx="11625943" cy="5174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b="1" dirty="0">
                <a:solidFill>
                  <a:srgbClr val="C123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are the images representing proper way to take or store medications, precautions, and other important information regarding a medication that a health care provider should provide to his/her patient.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b="1" dirty="0">
                <a:solidFill>
                  <a:srgbClr val="C123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Pictograms are graphic images that immediately show the use of hazardous products, what type of hazard is present with a big glance. For example, The product is flammable.</a:t>
            </a:r>
            <a:endParaRPr lang="en-IN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6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109BD-0D71-DDEF-4CBE-20F34E80D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143"/>
            <a:ext cx="10515600" cy="5904820"/>
          </a:xfrm>
        </p:spPr>
        <p:txBody>
          <a:bodyPr/>
          <a:lstStyle/>
          <a:p>
            <a:pPr algn="just">
              <a:lnSpc>
                <a:spcPct val="200000"/>
              </a:lnSpc>
            </a:pP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pictograms have a distinct Red “Square set on one of its points” border.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D4B8EE-10A1-A9D0-375C-97F1AB9CE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75" y="2100942"/>
            <a:ext cx="8096250" cy="458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3540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7625E9-F607-5152-7B62-906ECF71D486}"/>
              </a:ext>
            </a:extLst>
          </p:cNvPr>
          <p:cNvSpPr/>
          <p:nvPr/>
        </p:nvSpPr>
        <p:spPr>
          <a:xfrm>
            <a:off x="308283" y="108857"/>
            <a:ext cx="11720431" cy="118654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Brief instructions regarding Usage of Medications 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D7BDE3-A3ED-012F-7E54-12956ED0BBEE}"/>
              </a:ext>
            </a:extLst>
          </p:cNvPr>
          <p:cNvSpPr txBox="1"/>
          <p:nvPr/>
        </p:nvSpPr>
        <p:spPr>
          <a:xfrm>
            <a:off x="308283" y="1451484"/>
            <a:ext cx="11625943" cy="3697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3200" b="1" dirty="0">
                <a:solidFill>
                  <a:srgbClr val="C123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given on label should be :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3200" b="1" dirty="0">
                <a:solidFill>
                  <a:srgbClr val="C123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Accurate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3200" b="1" dirty="0">
                <a:solidFill>
                  <a:srgbClr val="C123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Legible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3200" b="1" dirty="0">
                <a:solidFill>
                  <a:srgbClr val="C123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Intelligible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3200" b="1" dirty="0">
                <a:solidFill>
                  <a:srgbClr val="C123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Adequate and relevant</a:t>
            </a:r>
            <a:endParaRPr lang="en-IN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28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7625E9-F607-5152-7B62-906ECF71D486}"/>
              </a:ext>
            </a:extLst>
          </p:cNvPr>
          <p:cNvSpPr/>
          <p:nvPr/>
        </p:nvSpPr>
        <p:spPr>
          <a:xfrm>
            <a:off x="308283" y="108857"/>
            <a:ext cx="11720431" cy="118654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Importance of Label: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D7BDE3-A3ED-012F-7E54-12956ED0BBEE}"/>
              </a:ext>
            </a:extLst>
          </p:cNvPr>
          <p:cNvSpPr txBox="1"/>
          <p:nvPr/>
        </p:nvSpPr>
        <p:spPr>
          <a:xfrm>
            <a:off x="308283" y="1451484"/>
            <a:ext cx="11625943" cy="3697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provide consumers information regarding the product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ensure the appropriate and safe use of approved products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distinguish the product from that of competitors established a brand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legal requirement</a:t>
            </a:r>
          </a:p>
        </p:txBody>
      </p:sp>
    </p:spTree>
    <p:extLst>
      <p:ext uri="{BB962C8B-B14F-4D97-AF65-F5344CB8AC3E}">
        <p14:creationId xmlns:p14="http://schemas.microsoft.com/office/powerpoint/2010/main" val="405763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7625E9-F607-5152-7B62-906ECF71D486}"/>
              </a:ext>
            </a:extLst>
          </p:cNvPr>
          <p:cNvSpPr/>
          <p:nvPr/>
        </p:nvSpPr>
        <p:spPr>
          <a:xfrm>
            <a:off x="308283" y="108857"/>
            <a:ext cx="11720431" cy="118654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parts of a Label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D7BDE3-A3ED-012F-7E54-12956ED0BBEE}"/>
              </a:ext>
            </a:extLst>
          </p:cNvPr>
          <p:cNvSpPr txBox="1"/>
          <p:nvPr/>
        </p:nvSpPr>
        <p:spPr>
          <a:xfrm>
            <a:off x="308283" y="1451484"/>
            <a:ext cx="11625943" cy="5174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b="1" dirty="0">
                <a:solidFill>
                  <a:srgbClr val="C123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 Ingredients (A)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b="1" dirty="0">
                <a:solidFill>
                  <a:srgbClr val="C123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Purpose (B)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b="1" dirty="0">
                <a:solidFill>
                  <a:srgbClr val="C123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Uses (C)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b="1" dirty="0">
                <a:solidFill>
                  <a:srgbClr val="C123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Warnings (D)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b="1" dirty="0">
                <a:solidFill>
                  <a:srgbClr val="C123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Directions (E)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b="1" dirty="0">
                <a:solidFill>
                  <a:srgbClr val="C123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Information (F)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b="1" dirty="0">
                <a:solidFill>
                  <a:srgbClr val="C123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Inactive Ingredients (G)</a:t>
            </a:r>
            <a:endParaRPr lang="en-IN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26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C5E288-C36F-F445-C12B-63A6104C9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61157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8874D0-D5A9-F77E-E62C-40A83B3AA1D9}"/>
              </a:ext>
            </a:extLst>
          </p:cNvPr>
          <p:cNvSpPr txBox="1"/>
          <p:nvPr/>
        </p:nvSpPr>
        <p:spPr>
          <a:xfrm>
            <a:off x="2514600" y="76200"/>
            <a:ext cx="6792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Parts of a Prescription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946AF5-DFBB-A5A6-CC4F-69F09DC85C67}"/>
              </a:ext>
            </a:extLst>
          </p:cNvPr>
          <p:cNvSpPr txBox="1"/>
          <p:nvPr/>
        </p:nvSpPr>
        <p:spPr>
          <a:xfrm>
            <a:off x="9307286" y="620486"/>
            <a:ext cx="3820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Date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8E5FB-86D3-D9E0-46BD-E9EA5CF7E589}"/>
              </a:ext>
            </a:extLst>
          </p:cNvPr>
          <p:cNvSpPr txBox="1"/>
          <p:nvPr/>
        </p:nvSpPr>
        <p:spPr>
          <a:xfrm>
            <a:off x="468094" y="1143706"/>
            <a:ext cx="38208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Name……..</a:t>
            </a:r>
          </a:p>
          <a:p>
            <a:r>
              <a:rPr lang="en-I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Age………</a:t>
            </a:r>
          </a:p>
          <a:p>
            <a:r>
              <a:rPr lang="en-I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Weight……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8FB6F6D-0662-C66E-F3DD-263D4B455C89}"/>
              </a:ext>
            </a:extLst>
          </p:cNvPr>
          <p:cNvGrpSpPr/>
          <p:nvPr/>
        </p:nvGrpSpPr>
        <p:grpSpPr>
          <a:xfrm>
            <a:off x="2841170" y="2521498"/>
            <a:ext cx="4724403" cy="856756"/>
            <a:chOff x="2841170" y="2521498"/>
            <a:chExt cx="4724403" cy="85675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3C41A4D-2D40-8A3A-C3B8-6A12D232C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1170" y="2521498"/>
              <a:ext cx="1128631" cy="85675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71CD00E-3EF7-C19B-265D-DB4D33CDD815}"/>
                </a:ext>
              </a:extLst>
            </p:cNvPr>
            <p:cNvSpPr txBox="1"/>
            <p:nvPr/>
          </p:nvSpPr>
          <p:spPr>
            <a:xfrm>
              <a:off x="3744686" y="2521498"/>
              <a:ext cx="38208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Superscription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93C8344-BAAE-C111-ED47-1FC57731A3B3}"/>
              </a:ext>
            </a:extLst>
          </p:cNvPr>
          <p:cNvSpPr txBox="1"/>
          <p:nvPr/>
        </p:nvSpPr>
        <p:spPr>
          <a:xfrm>
            <a:off x="3744685" y="3218137"/>
            <a:ext cx="38208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Paracetamol – 500mg</a:t>
            </a:r>
          </a:p>
          <a:p>
            <a:pPr algn="ctr"/>
            <a:r>
              <a:rPr lang="en-I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Inscription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8E54C1-D519-9FB2-638A-833E1E1D452E}"/>
              </a:ext>
            </a:extLst>
          </p:cNvPr>
          <p:cNvSpPr txBox="1"/>
          <p:nvPr/>
        </p:nvSpPr>
        <p:spPr>
          <a:xfrm>
            <a:off x="3744684" y="4067690"/>
            <a:ext cx="38208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 </a:t>
            </a:r>
            <a:r>
              <a:rPr lang="en-IN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Pacaretamol</a:t>
            </a:r>
            <a:r>
              <a:rPr lang="en-I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  <a:p>
            <a:pPr algn="ctr"/>
            <a:r>
              <a:rPr lang="en-I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Subscription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E9A07D-83BF-9730-93A3-099C00E3629B}"/>
              </a:ext>
            </a:extLst>
          </p:cNvPr>
          <p:cNvSpPr txBox="1"/>
          <p:nvPr/>
        </p:nvSpPr>
        <p:spPr>
          <a:xfrm>
            <a:off x="3744684" y="4934168"/>
            <a:ext cx="38208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BID for 5 days</a:t>
            </a:r>
          </a:p>
          <a:p>
            <a:r>
              <a:rPr lang="en-I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I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Signatura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59CB67-05A8-0566-6191-0485A6DA37CA}"/>
              </a:ext>
            </a:extLst>
          </p:cNvPr>
          <p:cNvSpPr txBox="1"/>
          <p:nvPr/>
        </p:nvSpPr>
        <p:spPr>
          <a:xfrm>
            <a:off x="8458198" y="5411221"/>
            <a:ext cx="3820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Signature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7BE456-26E6-6A8D-8C2B-F2C01915EF5F}"/>
              </a:ext>
            </a:extLst>
          </p:cNvPr>
          <p:cNvSpPr txBox="1"/>
          <p:nvPr/>
        </p:nvSpPr>
        <p:spPr>
          <a:xfrm>
            <a:off x="8458198" y="6237514"/>
            <a:ext cx="3820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Reg No. &amp; Seal</a:t>
            </a:r>
          </a:p>
        </p:txBody>
      </p:sp>
    </p:spTree>
    <p:extLst>
      <p:ext uri="{BB962C8B-B14F-4D97-AF65-F5344CB8AC3E}">
        <p14:creationId xmlns:p14="http://schemas.microsoft.com/office/powerpoint/2010/main" val="191896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18DB7B-B63F-7440-F7D7-4C20991C2BD2}"/>
              </a:ext>
            </a:extLst>
          </p:cNvPr>
          <p:cNvSpPr txBox="1"/>
          <p:nvPr/>
        </p:nvSpPr>
        <p:spPr>
          <a:xfrm>
            <a:off x="402771" y="130629"/>
            <a:ext cx="9851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Prescribers office address: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F1FCB8-07A5-E1F0-93C8-D85637E9767B}"/>
              </a:ext>
            </a:extLst>
          </p:cNvPr>
          <p:cNvSpPr txBox="1"/>
          <p:nvPr/>
        </p:nvSpPr>
        <p:spPr>
          <a:xfrm>
            <a:off x="250371" y="983398"/>
            <a:ext cx="1162594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a patient becomes ill, having information on their physician is vital to being able to reach them in an urgent situation.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4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prescription contains the following information: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I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 of the Doctor or Office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I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Address with phone number and e-mail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I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Prescription No; (required when calling the pharmacy for a refill) </a:t>
            </a:r>
          </a:p>
        </p:txBody>
      </p:sp>
    </p:spTree>
    <p:extLst>
      <p:ext uri="{BB962C8B-B14F-4D97-AF65-F5344CB8AC3E}">
        <p14:creationId xmlns:p14="http://schemas.microsoft.com/office/powerpoint/2010/main" val="288776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56F968-6EC2-B3B2-759B-F22F7B542641}"/>
              </a:ext>
            </a:extLst>
          </p:cNvPr>
          <p:cNvSpPr txBox="1"/>
          <p:nvPr/>
        </p:nvSpPr>
        <p:spPr>
          <a:xfrm>
            <a:off x="402771" y="130629"/>
            <a:ext cx="9851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Date: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BB4885-D7A8-31EE-B64C-777AEE50DE0B}"/>
              </a:ext>
            </a:extLst>
          </p:cNvPr>
          <p:cNvSpPr txBox="1"/>
          <p:nvPr/>
        </p:nvSpPr>
        <p:spPr>
          <a:xfrm>
            <a:off x="250371" y="983398"/>
            <a:ext cx="1162594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top of the prescription, the date should be mentioned.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 result, a pharmacist can quickly determine the date of the prescription.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prescription is being refilled, knowing when the last time drug was dispensed, It may be helpful.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date protects the patients from abusing a medication that is habit forming.</a:t>
            </a:r>
          </a:p>
        </p:txBody>
      </p:sp>
    </p:spTree>
    <p:extLst>
      <p:ext uri="{BB962C8B-B14F-4D97-AF65-F5344CB8AC3E}">
        <p14:creationId xmlns:p14="http://schemas.microsoft.com/office/powerpoint/2010/main" val="358356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CB1888-2C2C-9EB5-40F7-795E176E66B5}"/>
              </a:ext>
            </a:extLst>
          </p:cNvPr>
          <p:cNvSpPr txBox="1"/>
          <p:nvPr/>
        </p:nvSpPr>
        <p:spPr>
          <a:xfrm>
            <a:off x="402771" y="130629"/>
            <a:ext cx="9851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Patient Details: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4318ED-13F6-E82B-4005-2FF6178CB139}"/>
              </a:ext>
            </a:extLst>
          </p:cNvPr>
          <p:cNvSpPr txBox="1"/>
          <p:nvPr/>
        </p:nvSpPr>
        <p:spPr>
          <a:xfrm>
            <a:off x="250371" y="983398"/>
            <a:ext cx="1162594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section should contain the patient’s name, age, weight, gender, and address.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a very necessary feature since it is used to identify the person.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Identifying information such as the patient’s name and address is required.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 patients must provide their age, weight, and gender in order to determine the necessary dose.</a:t>
            </a:r>
          </a:p>
        </p:txBody>
      </p:sp>
    </p:spTree>
    <p:extLst>
      <p:ext uri="{BB962C8B-B14F-4D97-AF65-F5344CB8AC3E}">
        <p14:creationId xmlns:p14="http://schemas.microsoft.com/office/powerpoint/2010/main" val="416765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1047</TotalTime>
  <Words>1830</Words>
  <Application>Microsoft Office PowerPoint</Application>
  <PresentationFormat>Widescreen</PresentationFormat>
  <Paragraphs>278</Paragraphs>
  <Slides>56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5" baseType="lpstr">
      <vt:lpstr>Algerian</vt:lpstr>
      <vt:lpstr>Arial</vt:lpstr>
      <vt:lpstr>Book Antiqua</vt:lpstr>
      <vt:lpstr>Calibri</vt:lpstr>
      <vt:lpstr>Calibri Light</vt:lpstr>
      <vt:lpstr>Sitka Subheading Semibold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Dr.Kirtimaya Mishra</dc:creator>
  <cp:lastModifiedBy>Dr.Kirtimaya Mishra</cp:lastModifiedBy>
  <cp:revision>37</cp:revision>
  <dcterms:created xsi:type="dcterms:W3CDTF">2024-08-28T19:41:26Z</dcterms:created>
  <dcterms:modified xsi:type="dcterms:W3CDTF">2025-07-22T03:53:40Z</dcterms:modified>
</cp:coreProperties>
</file>