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80" r:id="rId14"/>
    <p:sldId id="272" r:id="rId15"/>
    <p:sldId id="273" r:id="rId16"/>
    <p:sldId id="275" r:id="rId17"/>
    <p:sldId id="274" r:id="rId18"/>
    <p:sldId id="279" r:id="rId19"/>
    <p:sldId id="278" r:id="rId20"/>
    <p:sldId id="281" r:id="rId21"/>
    <p:sldId id="282" r:id="rId22"/>
    <p:sldId id="283" r:id="rId23"/>
    <p:sldId id="284" r:id="rId24"/>
    <p:sldId id="285" r:id="rId25"/>
    <p:sldId id="286" r:id="rId26"/>
    <p:sldId id="287" r:id="rId27"/>
    <p:sldId id="288" r:id="rId28"/>
    <p:sldId id="289" r:id="rId29"/>
    <p:sldId id="290" r:id="rId30"/>
    <p:sldId id="26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D8C29-9C1A-1172-59AC-FBF50FBF9A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BAE215B-2047-CC48-8F62-BCF9948325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0CE89A0-7025-BC72-2552-8CC27B43AD69}"/>
              </a:ext>
            </a:extLst>
          </p:cNvPr>
          <p:cNvSpPr>
            <a:spLocks noGrp="1"/>
          </p:cNvSpPr>
          <p:nvPr>
            <p:ph type="dt" sz="half" idx="10"/>
          </p:nvPr>
        </p:nvSpPr>
        <p:spPr/>
        <p:txBody>
          <a:bodyPr/>
          <a:lstStyle/>
          <a:p>
            <a:fld id="{DB928193-A3B8-4420-825E-4521053AD1A3}" type="datetimeFigureOut">
              <a:rPr lang="en-IN" smtClean="0"/>
              <a:pPr/>
              <a:t>2025-07-24</a:t>
            </a:fld>
            <a:endParaRPr lang="en-IN"/>
          </a:p>
        </p:txBody>
      </p:sp>
      <p:sp>
        <p:nvSpPr>
          <p:cNvPr id="5" name="Footer Placeholder 4">
            <a:extLst>
              <a:ext uri="{FF2B5EF4-FFF2-40B4-BE49-F238E27FC236}">
                <a16:creationId xmlns:a16="http://schemas.microsoft.com/office/drawing/2014/main" id="{2900AA26-1347-DEF2-703E-2053522D99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ADF2D2A-7680-6784-2A7B-D282C82354F8}"/>
              </a:ext>
            </a:extLst>
          </p:cNvPr>
          <p:cNvSpPr>
            <a:spLocks noGrp="1"/>
          </p:cNvSpPr>
          <p:nvPr>
            <p:ph type="sldNum" sz="quarter" idx="12"/>
          </p:nvPr>
        </p:nvSpPr>
        <p:spPr/>
        <p:txBody>
          <a:bodyPr/>
          <a:lstStyle/>
          <a:p>
            <a:fld id="{E7EFA725-676B-423B-AFE9-991513D5B0FC}" type="slidenum">
              <a:rPr lang="en-IN" smtClean="0"/>
              <a:pPr/>
              <a:t>‹#›</a:t>
            </a:fld>
            <a:endParaRPr lang="en-IN"/>
          </a:p>
        </p:txBody>
      </p:sp>
    </p:spTree>
    <p:extLst>
      <p:ext uri="{BB962C8B-B14F-4D97-AF65-F5344CB8AC3E}">
        <p14:creationId xmlns:p14="http://schemas.microsoft.com/office/powerpoint/2010/main" val="37143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653B-1A3F-2D96-99C3-EF70ECAD3FB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211BC22-6379-9221-7B9A-C42A3D134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7B8BBDB-23CC-5500-A7BF-6D3FEE65116C}"/>
              </a:ext>
            </a:extLst>
          </p:cNvPr>
          <p:cNvSpPr>
            <a:spLocks noGrp="1"/>
          </p:cNvSpPr>
          <p:nvPr>
            <p:ph type="dt" sz="half" idx="10"/>
          </p:nvPr>
        </p:nvSpPr>
        <p:spPr/>
        <p:txBody>
          <a:bodyPr/>
          <a:lstStyle/>
          <a:p>
            <a:fld id="{DB928193-A3B8-4420-825E-4521053AD1A3}" type="datetimeFigureOut">
              <a:rPr lang="en-IN" smtClean="0"/>
              <a:pPr/>
              <a:t>2025-07-24</a:t>
            </a:fld>
            <a:endParaRPr lang="en-IN"/>
          </a:p>
        </p:txBody>
      </p:sp>
      <p:sp>
        <p:nvSpPr>
          <p:cNvPr id="5" name="Footer Placeholder 4">
            <a:extLst>
              <a:ext uri="{FF2B5EF4-FFF2-40B4-BE49-F238E27FC236}">
                <a16:creationId xmlns:a16="http://schemas.microsoft.com/office/drawing/2014/main" id="{E80A4C57-9737-7D28-1F2E-F9B37966A88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626D958-6426-6404-F305-A2DD6EF54E34}"/>
              </a:ext>
            </a:extLst>
          </p:cNvPr>
          <p:cNvSpPr>
            <a:spLocks noGrp="1"/>
          </p:cNvSpPr>
          <p:nvPr>
            <p:ph type="sldNum" sz="quarter" idx="12"/>
          </p:nvPr>
        </p:nvSpPr>
        <p:spPr/>
        <p:txBody>
          <a:bodyPr/>
          <a:lstStyle/>
          <a:p>
            <a:fld id="{E7EFA725-676B-423B-AFE9-991513D5B0FC}" type="slidenum">
              <a:rPr lang="en-IN" smtClean="0"/>
              <a:pPr/>
              <a:t>‹#›</a:t>
            </a:fld>
            <a:endParaRPr lang="en-IN"/>
          </a:p>
        </p:txBody>
      </p:sp>
    </p:spTree>
    <p:extLst>
      <p:ext uri="{BB962C8B-B14F-4D97-AF65-F5344CB8AC3E}">
        <p14:creationId xmlns:p14="http://schemas.microsoft.com/office/powerpoint/2010/main" val="350755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6F6C4A-B656-4EA2-2AF6-69BC460B5B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B9C6884-1D17-42CA-2579-16098261D8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7F4F332-5C0F-6ED5-6D91-AF2DE287D437}"/>
              </a:ext>
            </a:extLst>
          </p:cNvPr>
          <p:cNvSpPr>
            <a:spLocks noGrp="1"/>
          </p:cNvSpPr>
          <p:nvPr>
            <p:ph type="dt" sz="half" idx="10"/>
          </p:nvPr>
        </p:nvSpPr>
        <p:spPr/>
        <p:txBody>
          <a:bodyPr/>
          <a:lstStyle/>
          <a:p>
            <a:fld id="{DB928193-A3B8-4420-825E-4521053AD1A3}" type="datetimeFigureOut">
              <a:rPr lang="en-IN" smtClean="0"/>
              <a:pPr/>
              <a:t>2025-07-24</a:t>
            </a:fld>
            <a:endParaRPr lang="en-IN"/>
          </a:p>
        </p:txBody>
      </p:sp>
      <p:sp>
        <p:nvSpPr>
          <p:cNvPr id="5" name="Footer Placeholder 4">
            <a:extLst>
              <a:ext uri="{FF2B5EF4-FFF2-40B4-BE49-F238E27FC236}">
                <a16:creationId xmlns:a16="http://schemas.microsoft.com/office/drawing/2014/main" id="{D268E4A5-FBE4-3B40-E7E3-616CE868689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BE1E875-EAF8-757B-00A7-0FC8E4A6E387}"/>
              </a:ext>
            </a:extLst>
          </p:cNvPr>
          <p:cNvSpPr>
            <a:spLocks noGrp="1"/>
          </p:cNvSpPr>
          <p:nvPr>
            <p:ph type="sldNum" sz="quarter" idx="12"/>
          </p:nvPr>
        </p:nvSpPr>
        <p:spPr/>
        <p:txBody>
          <a:bodyPr/>
          <a:lstStyle/>
          <a:p>
            <a:fld id="{E7EFA725-676B-423B-AFE9-991513D5B0FC}" type="slidenum">
              <a:rPr lang="en-IN" smtClean="0"/>
              <a:pPr/>
              <a:t>‹#›</a:t>
            </a:fld>
            <a:endParaRPr lang="en-IN"/>
          </a:p>
        </p:txBody>
      </p:sp>
    </p:spTree>
    <p:extLst>
      <p:ext uri="{BB962C8B-B14F-4D97-AF65-F5344CB8AC3E}">
        <p14:creationId xmlns:p14="http://schemas.microsoft.com/office/powerpoint/2010/main" val="427914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5DFA-7E9B-5EA0-20C3-9C5AB1787C3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3036505-7B7D-BC20-D892-44D6BA61E3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D1E5C9-A5FD-7FCB-397D-47B07100A59A}"/>
              </a:ext>
            </a:extLst>
          </p:cNvPr>
          <p:cNvSpPr>
            <a:spLocks noGrp="1"/>
          </p:cNvSpPr>
          <p:nvPr>
            <p:ph type="dt" sz="half" idx="10"/>
          </p:nvPr>
        </p:nvSpPr>
        <p:spPr/>
        <p:txBody>
          <a:bodyPr/>
          <a:lstStyle/>
          <a:p>
            <a:fld id="{DB928193-A3B8-4420-825E-4521053AD1A3}" type="datetimeFigureOut">
              <a:rPr lang="en-IN" smtClean="0"/>
              <a:pPr/>
              <a:t>2025-07-24</a:t>
            </a:fld>
            <a:endParaRPr lang="en-IN"/>
          </a:p>
        </p:txBody>
      </p:sp>
      <p:sp>
        <p:nvSpPr>
          <p:cNvPr id="5" name="Footer Placeholder 4">
            <a:extLst>
              <a:ext uri="{FF2B5EF4-FFF2-40B4-BE49-F238E27FC236}">
                <a16:creationId xmlns:a16="http://schemas.microsoft.com/office/drawing/2014/main" id="{D4467F2D-2827-A4A0-8C20-32F29B86D3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2643A1A-061B-6B49-DB40-71BA26023F07}"/>
              </a:ext>
            </a:extLst>
          </p:cNvPr>
          <p:cNvSpPr>
            <a:spLocks noGrp="1"/>
          </p:cNvSpPr>
          <p:nvPr>
            <p:ph type="sldNum" sz="quarter" idx="12"/>
          </p:nvPr>
        </p:nvSpPr>
        <p:spPr/>
        <p:txBody>
          <a:bodyPr/>
          <a:lstStyle/>
          <a:p>
            <a:fld id="{E7EFA725-676B-423B-AFE9-991513D5B0FC}" type="slidenum">
              <a:rPr lang="en-IN" smtClean="0"/>
              <a:pPr/>
              <a:t>‹#›</a:t>
            </a:fld>
            <a:endParaRPr lang="en-IN"/>
          </a:p>
        </p:txBody>
      </p:sp>
    </p:spTree>
    <p:extLst>
      <p:ext uri="{BB962C8B-B14F-4D97-AF65-F5344CB8AC3E}">
        <p14:creationId xmlns:p14="http://schemas.microsoft.com/office/powerpoint/2010/main" val="88934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CB37-B520-A32A-3DA4-813ABE5010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13E934E-D1A6-63B5-A238-3425778713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93047-E9ED-22A9-09D1-8D722F867467}"/>
              </a:ext>
            </a:extLst>
          </p:cNvPr>
          <p:cNvSpPr>
            <a:spLocks noGrp="1"/>
          </p:cNvSpPr>
          <p:nvPr>
            <p:ph type="dt" sz="half" idx="10"/>
          </p:nvPr>
        </p:nvSpPr>
        <p:spPr/>
        <p:txBody>
          <a:bodyPr/>
          <a:lstStyle/>
          <a:p>
            <a:fld id="{DB928193-A3B8-4420-825E-4521053AD1A3}" type="datetimeFigureOut">
              <a:rPr lang="en-IN" smtClean="0"/>
              <a:pPr/>
              <a:t>2025-07-24</a:t>
            </a:fld>
            <a:endParaRPr lang="en-IN"/>
          </a:p>
        </p:txBody>
      </p:sp>
      <p:sp>
        <p:nvSpPr>
          <p:cNvPr id="5" name="Footer Placeholder 4">
            <a:extLst>
              <a:ext uri="{FF2B5EF4-FFF2-40B4-BE49-F238E27FC236}">
                <a16:creationId xmlns:a16="http://schemas.microsoft.com/office/drawing/2014/main" id="{860E8DD0-C73F-12F0-0501-1A6C64B5DA3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7920A70-F6FC-4C88-1AAC-3CE0727D813C}"/>
              </a:ext>
            </a:extLst>
          </p:cNvPr>
          <p:cNvSpPr>
            <a:spLocks noGrp="1"/>
          </p:cNvSpPr>
          <p:nvPr>
            <p:ph type="sldNum" sz="quarter" idx="12"/>
          </p:nvPr>
        </p:nvSpPr>
        <p:spPr/>
        <p:txBody>
          <a:bodyPr/>
          <a:lstStyle/>
          <a:p>
            <a:fld id="{E7EFA725-676B-423B-AFE9-991513D5B0FC}" type="slidenum">
              <a:rPr lang="en-IN" smtClean="0"/>
              <a:pPr/>
              <a:t>‹#›</a:t>
            </a:fld>
            <a:endParaRPr lang="en-IN"/>
          </a:p>
        </p:txBody>
      </p:sp>
    </p:spTree>
    <p:extLst>
      <p:ext uri="{BB962C8B-B14F-4D97-AF65-F5344CB8AC3E}">
        <p14:creationId xmlns:p14="http://schemas.microsoft.com/office/powerpoint/2010/main" val="109489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0B244-907A-E1A8-9E03-135F9EC648E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9313148-5B93-3EA0-9D24-47971397AA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7C4BD32-9291-A694-A46C-ABBE9C6A77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775B591-F175-7ACC-6B17-AD0795B1E185}"/>
              </a:ext>
            </a:extLst>
          </p:cNvPr>
          <p:cNvSpPr>
            <a:spLocks noGrp="1"/>
          </p:cNvSpPr>
          <p:nvPr>
            <p:ph type="dt" sz="half" idx="10"/>
          </p:nvPr>
        </p:nvSpPr>
        <p:spPr/>
        <p:txBody>
          <a:bodyPr/>
          <a:lstStyle/>
          <a:p>
            <a:fld id="{DB928193-A3B8-4420-825E-4521053AD1A3}" type="datetimeFigureOut">
              <a:rPr lang="en-IN" smtClean="0"/>
              <a:pPr/>
              <a:t>2025-07-24</a:t>
            </a:fld>
            <a:endParaRPr lang="en-IN"/>
          </a:p>
        </p:txBody>
      </p:sp>
      <p:sp>
        <p:nvSpPr>
          <p:cNvPr id="6" name="Footer Placeholder 5">
            <a:extLst>
              <a:ext uri="{FF2B5EF4-FFF2-40B4-BE49-F238E27FC236}">
                <a16:creationId xmlns:a16="http://schemas.microsoft.com/office/drawing/2014/main" id="{2C7867CE-51E7-0F47-873A-1540D15C594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3FE6E7A-FBF3-50C2-2346-DB0FBD20A23C}"/>
              </a:ext>
            </a:extLst>
          </p:cNvPr>
          <p:cNvSpPr>
            <a:spLocks noGrp="1"/>
          </p:cNvSpPr>
          <p:nvPr>
            <p:ph type="sldNum" sz="quarter" idx="12"/>
          </p:nvPr>
        </p:nvSpPr>
        <p:spPr/>
        <p:txBody>
          <a:bodyPr/>
          <a:lstStyle/>
          <a:p>
            <a:fld id="{E7EFA725-676B-423B-AFE9-991513D5B0FC}" type="slidenum">
              <a:rPr lang="en-IN" smtClean="0"/>
              <a:pPr/>
              <a:t>‹#›</a:t>
            </a:fld>
            <a:endParaRPr lang="en-IN"/>
          </a:p>
        </p:txBody>
      </p:sp>
    </p:spTree>
    <p:extLst>
      <p:ext uri="{BB962C8B-B14F-4D97-AF65-F5344CB8AC3E}">
        <p14:creationId xmlns:p14="http://schemas.microsoft.com/office/powerpoint/2010/main" val="54905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EF3E-67A4-AA52-1DEF-5A313D4948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BABE087-153F-71B1-4E5A-D48151954E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127514-2AC9-127B-03D6-D25D03A4E2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E87E32D-6D5D-C9F7-F239-FAA35C8EA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1C73B5-6B1F-E83A-8F65-93E42B75E4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B50B868-23CA-4EBE-1349-02782CD1D6FF}"/>
              </a:ext>
            </a:extLst>
          </p:cNvPr>
          <p:cNvSpPr>
            <a:spLocks noGrp="1"/>
          </p:cNvSpPr>
          <p:nvPr>
            <p:ph type="dt" sz="half" idx="10"/>
          </p:nvPr>
        </p:nvSpPr>
        <p:spPr/>
        <p:txBody>
          <a:bodyPr/>
          <a:lstStyle/>
          <a:p>
            <a:fld id="{DB928193-A3B8-4420-825E-4521053AD1A3}" type="datetimeFigureOut">
              <a:rPr lang="en-IN" smtClean="0"/>
              <a:pPr/>
              <a:t>2025-07-24</a:t>
            </a:fld>
            <a:endParaRPr lang="en-IN"/>
          </a:p>
        </p:txBody>
      </p:sp>
      <p:sp>
        <p:nvSpPr>
          <p:cNvPr id="8" name="Footer Placeholder 7">
            <a:extLst>
              <a:ext uri="{FF2B5EF4-FFF2-40B4-BE49-F238E27FC236}">
                <a16:creationId xmlns:a16="http://schemas.microsoft.com/office/drawing/2014/main" id="{0C8ED361-D11E-09A4-1CEE-E4B01A818F2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5186ED0-4595-3BA7-9972-5F8F9182F117}"/>
              </a:ext>
            </a:extLst>
          </p:cNvPr>
          <p:cNvSpPr>
            <a:spLocks noGrp="1"/>
          </p:cNvSpPr>
          <p:nvPr>
            <p:ph type="sldNum" sz="quarter" idx="12"/>
          </p:nvPr>
        </p:nvSpPr>
        <p:spPr/>
        <p:txBody>
          <a:bodyPr/>
          <a:lstStyle/>
          <a:p>
            <a:fld id="{E7EFA725-676B-423B-AFE9-991513D5B0FC}" type="slidenum">
              <a:rPr lang="en-IN" smtClean="0"/>
              <a:pPr/>
              <a:t>‹#›</a:t>
            </a:fld>
            <a:endParaRPr lang="en-IN"/>
          </a:p>
        </p:txBody>
      </p:sp>
    </p:spTree>
    <p:extLst>
      <p:ext uri="{BB962C8B-B14F-4D97-AF65-F5344CB8AC3E}">
        <p14:creationId xmlns:p14="http://schemas.microsoft.com/office/powerpoint/2010/main" val="88628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6D1D-65B9-DB27-8DF6-27E9E458EC9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142479D-24EF-1355-78C3-611280689DBC}"/>
              </a:ext>
            </a:extLst>
          </p:cNvPr>
          <p:cNvSpPr>
            <a:spLocks noGrp="1"/>
          </p:cNvSpPr>
          <p:nvPr>
            <p:ph type="dt" sz="half" idx="10"/>
          </p:nvPr>
        </p:nvSpPr>
        <p:spPr/>
        <p:txBody>
          <a:bodyPr/>
          <a:lstStyle/>
          <a:p>
            <a:fld id="{DB928193-A3B8-4420-825E-4521053AD1A3}" type="datetimeFigureOut">
              <a:rPr lang="en-IN" smtClean="0"/>
              <a:pPr/>
              <a:t>2025-07-24</a:t>
            </a:fld>
            <a:endParaRPr lang="en-IN"/>
          </a:p>
        </p:txBody>
      </p:sp>
      <p:sp>
        <p:nvSpPr>
          <p:cNvPr id="4" name="Footer Placeholder 3">
            <a:extLst>
              <a:ext uri="{FF2B5EF4-FFF2-40B4-BE49-F238E27FC236}">
                <a16:creationId xmlns:a16="http://schemas.microsoft.com/office/drawing/2014/main" id="{3DA39735-CA75-F470-8196-A7657CA8A84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AE28940-14CB-BE5B-79EC-9378A9B46859}"/>
              </a:ext>
            </a:extLst>
          </p:cNvPr>
          <p:cNvSpPr>
            <a:spLocks noGrp="1"/>
          </p:cNvSpPr>
          <p:nvPr>
            <p:ph type="sldNum" sz="quarter" idx="12"/>
          </p:nvPr>
        </p:nvSpPr>
        <p:spPr/>
        <p:txBody>
          <a:bodyPr/>
          <a:lstStyle/>
          <a:p>
            <a:fld id="{E7EFA725-676B-423B-AFE9-991513D5B0FC}" type="slidenum">
              <a:rPr lang="en-IN" smtClean="0"/>
              <a:pPr/>
              <a:t>‹#›</a:t>
            </a:fld>
            <a:endParaRPr lang="en-IN"/>
          </a:p>
        </p:txBody>
      </p:sp>
    </p:spTree>
    <p:extLst>
      <p:ext uri="{BB962C8B-B14F-4D97-AF65-F5344CB8AC3E}">
        <p14:creationId xmlns:p14="http://schemas.microsoft.com/office/powerpoint/2010/main" val="266560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569E8A-D8D6-6732-D4DC-04B736A465D0}"/>
              </a:ext>
            </a:extLst>
          </p:cNvPr>
          <p:cNvSpPr>
            <a:spLocks noGrp="1"/>
          </p:cNvSpPr>
          <p:nvPr>
            <p:ph type="dt" sz="half" idx="10"/>
          </p:nvPr>
        </p:nvSpPr>
        <p:spPr/>
        <p:txBody>
          <a:bodyPr/>
          <a:lstStyle/>
          <a:p>
            <a:fld id="{DB928193-A3B8-4420-825E-4521053AD1A3}" type="datetimeFigureOut">
              <a:rPr lang="en-IN" smtClean="0"/>
              <a:pPr/>
              <a:t>2025-07-24</a:t>
            </a:fld>
            <a:endParaRPr lang="en-IN"/>
          </a:p>
        </p:txBody>
      </p:sp>
      <p:sp>
        <p:nvSpPr>
          <p:cNvPr id="3" name="Footer Placeholder 2">
            <a:extLst>
              <a:ext uri="{FF2B5EF4-FFF2-40B4-BE49-F238E27FC236}">
                <a16:creationId xmlns:a16="http://schemas.microsoft.com/office/drawing/2014/main" id="{A4D5354A-7539-3852-DA52-E27785C5963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9F58E43-0D98-9D47-4870-741395D20E45}"/>
              </a:ext>
            </a:extLst>
          </p:cNvPr>
          <p:cNvSpPr>
            <a:spLocks noGrp="1"/>
          </p:cNvSpPr>
          <p:nvPr>
            <p:ph type="sldNum" sz="quarter" idx="12"/>
          </p:nvPr>
        </p:nvSpPr>
        <p:spPr/>
        <p:txBody>
          <a:bodyPr/>
          <a:lstStyle/>
          <a:p>
            <a:fld id="{E7EFA725-676B-423B-AFE9-991513D5B0FC}" type="slidenum">
              <a:rPr lang="en-IN" smtClean="0"/>
              <a:pPr/>
              <a:t>‹#›</a:t>
            </a:fld>
            <a:endParaRPr lang="en-IN"/>
          </a:p>
        </p:txBody>
      </p:sp>
    </p:spTree>
    <p:extLst>
      <p:ext uri="{BB962C8B-B14F-4D97-AF65-F5344CB8AC3E}">
        <p14:creationId xmlns:p14="http://schemas.microsoft.com/office/powerpoint/2010/main" val="227365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334D-DDB4-81B7-EA55-86A0F0327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CC73120-EC03-30C5-3806-0DCF1B6191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D649FE0-EC4C-0E3D-BE10-C648DCA64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5E2F3B-DEDA-24C8-D9ED-A87034FADEC6}"/>
              </a:ext>
            </a:extLst>
          </p:cNvPr>
          <p:cNvSpPr>
            <a:spLocks noGrp="1"/>
          </p:cNvSpPr>
          <p:nvPr>
            <p:ph type="dt" sz="half" idx="10"/>
          </p:nvPr>
        </p:nvSpPr>
        <p:spPr/>
        <p:txBody>
          <a:bodyPr/>
          <a:lstStyle/>
          <a:p>
            <a:fld id="{DB928193-A3B8-4420-825E-4521053AD1A3}" type="datetimeFigureOut">
              <a:rPr lang="en-IN" smtClean="0"/>
              <a:pPr/>
              <a:t>2025-07-24</a:t>
            </a:fld>
            <a:endParaRPr lang="en-IN"/>
          </a:p>
        </p:txBody>
      </p:sp>
      <p:sp>
        <p:nvSpPr>
          <p:cNvPr id="6" name="Footer Placeholder 5">
            <a:extLst>
              <a:ext uri="{FF2B5EF4-FFF2-40B4-BE49-F238E27FC236}">
                <a16:creationId xmlns:a16="http://schemas.microsoft.com/office/drawing/2014/main" id="{C4C64A5A-89C7-C040-04EA-80B38411FB8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D1E154B-0666-C7AE-25C0-A979F3D9B3E4}"/>
              </a:ext>
            </a:extLst>
          </p:cNvPr>
          <p:cNvSpPr>
            <a:spLocks noGrp="1"/>
          </p:cNvSpPr>
          <p:nvPr>
            <p:ph type="sldNum" sz="quarter" idx="12"/>
          </p:nvPr>
        </p:nvSpPr>
        <p:spPr/>
        <p:txBody>
          <a:bodyPr/>
          <a:lstStyle/>
          <a:p>
            <a:fld id="{E7EFA725-676B-423B-AFE9-991513D5B0FC}" type="slidenum">
              <a:rPr lang="en-IN" smtClean="0"/>
              <a:pPr/>
              <a:t>‹#›</a:t>
            </a:fld>
            <a:endParaRPr lang="en-IN"/>
          </a:p>
        </p:txBody>
      </p:sp>
    </p:spTree>
    <p:extLst>
      <p:ext uri="{BB962C8B-B14F-4D97-AF65-F5344CB8AC3E}">
        <p14:creationId xmlns:p14="http://schemas.microsoft.com/office/powerpoint/2010/main" val="177625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E392-684B-137B-9C75-4635CCE0DB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DE66E80-970D-740A-8D81-BB3915A594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2744988-6E64-03F1-FB0F-1A9A98C3DC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16DF04-613B-EDA4-C650-4C6CF6A4029E}"/>
              </a:ext>
            </a:extLst>
          </p:cNvPr>
          <p:cNvSpPr>
            <a:spLocks noGrp="1"/>
          </p:cNvSpPr>
          <p:nvPr>
            <p:ph type="dt" sz="half" idx="10"/>
          </p:nvPr>
        </p:nvSpPr>
        <p:spPr/>
        <p:txBody>
          <a:bodyPr/>
          <a:lstStyle/>
          <a:p>
            <a:fld id="{DB928193-A3B8-4420-825E-4521053AD1A3}" type="datetimeFigureOut">
              <a:rPr lang="en-IN" smtClean="0"/>
              <a:pPr/>
              <a:t>2025-07-24</a:t>
            </a:fld>
            <a:endParaRPr lang="en-IN"/>
          </a:p>
        </p:txBody>
      </p:sp>
      <p:sp>
        <p:nvSpPr>
          <p:cNvPr id="6" name="Footer Placeholder 5">
            <a:extLst>
              <a:ext uri="{FF2B5EF4-FFF2-40B4-BE49-F238E27FC236}">
                <a16:creationId xmlns:a16="http://schemas.microsoft.com/office/drawing/2014/main" id="{866EE20D-4C52-1088-0323-DC4A8B29999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4646727-3C62-9029-1164-4D0B450013A4}"/>
              </a:ext>
            </a:extLst>
          </p:cNvPr>
          <p:cNvSpPr>
            <a:spLocks noGrp="1"/>
          </p:cNvSpPr>
          <p:nvPr>
            <p:ph type="sldNum" sz="quarter" idx="12"/>
          </p:nvPr>
        </p:nvSpPr>
        <p:spPr/>
        <p:txBody>
          <a:bodyPr/>
          <a:lstStyle/>
          <a:p>
            <a:fld id="{E7EFA725-676B-423B-AFE9-991513D5B0FC}" type="slidenum">
              <a:rPr lang="en-IN" smtClean="0"/>
              <a:pPr/>
              <a:t>‹#›</a:t>
            </a:fld>
            <a:endParaRPr lang="en-IN"/>
          </a:p>
        </p:txBody>
      </p:sp>
    </p:spTree>
    <p:extLst>
      <p:ext uri="{BB962C8B-B14F-4D97-AF65-F5344CB8AC3E}">
        <p14:creationId xmlns:p14="http://schemas.microsoft.com/office/powerpoint/2010/main" val="34432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A2C65F-C0F3-3E94-97B3-7A0A26B7B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91869C8-B6F6-6A2A-37A4-E53D3ABC5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652371D-FA1E-20BC-5D54-6E44BE36C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28193-A3B8-4420-825E-4521053AD1A3}" type="datetimeFigureOut">
              <a:rPr lang="en-IN" smtClean="0"/>
              <a:pPr/>
              <a:t>2025-07-24</a:t>
            </a:fld>
            <a:endParaRPr lang="en-IN"/>
          </a:p>
        </p:txBody>
      </p:sp>
      <p:sp>
        <p:nvSpPr>
          <p:cNvPr id="5" name="Footer Placeholder 4">
            <a:extLst>
              <a:ext uri="{FF2B5EF4-FFF2-40B4-BE49-F238E27FC236}">
                <a16:creationId xmlns:a16="http://schemas.microsoft.com/office/drawing/2014/main" id="{B0593943-A1AC-5634-E102-9DD047147D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77BA12B-7077-4F50-4D06-7547A4EFB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FA725-676B-423B-AFE9-991513D5B0FC}" type="slidenum">
              <a:rPr lang="en-IN" smtClean="0"/>
              <a:pPr/>
              <a:t>‹#›</a:t>
            </a:fld>
            <a:endParaRPr lang="en-IN"/>
          </a:p>
        </p:txBody>
      </p:sp>
    </p:spTree>
    <p:extLst>
      <p:ext uri="{BB962C8B-B14F-4D97-AF65-F5344CB8AC3E}">
        <p14:creationId xmlns:p14="http://schemas.microsoft.com/office/powerpoint/2010/main" val="1309210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killsyouneed.com/ips/effective-speaking.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killsyouneed.com/ips/active-listening.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223339-EEC6-EDF0-CC37-E0A43BDB7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 y="1045029"/>
            <a:ext cx="7819027" cy="5812972"/>
          </a:xfrm>
          <a:prstGeom prst="rect">
            <a:avLst/>
          </a:prstGeom>
        </p:spPr>
      </p:pic>
      <p:sp>
        <p:nvSpPr>
          <p:cNvPr id="6" name="Rectangle 5">
            <a:extLst>
              <a:ext uri="{FF2B5EF4-FFF2-40B4-BE49-F238E27FC236}">
                <a16:creationId xmlns:a16="http://schemas.microsoft.com/office/drawing/2014/main" id="{C369289A-1928-4C07-DA34-0E11E26CF22A}"/>
              </a:ext>
            </a:extLst>
          </p:cNvPr>
          <p:cNvSpPr/>
          <p:nvPr/>
        </p:nvSpPr>
        <p:spPr>
          <a:xfrm>
            <a:off x="6436" y="32656"/>
            <a:ext cx="12185564" cy="101237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800" b="1" dirty="0">
                <a:solidFill>
                  <a:sysClr val="windowText" lastClr="000000"/>
                </a:solidFill>
                <a:latin typeface="Bradley Hand ITC" panose="03070402050302030203" pitchFamily="66" charset="0"/>
              </a:rPr>
              <a:t>Communication Skills</a:t>
            </a:r>
          </a:p>
        </p:txBody>
      </p:sp>
      <p:sp>
        <p:nvSpPr>
          <p:cNvPr id="7" name="Oval 6">
            <a:extLst>
              <a:ext uri="{FF2B5EF4-FFF2-40B4-BE49-F238E27FC236}">
                <a16:creationId xmlns:a16="http://schemas.microsoft.com/office/drawing/2014/main" id="{C0B96958-1D1B-4CF0-7740-2F7F2AC77FB7}"/>
              </a:ext>
            </a:extLst>
          </p:cNvPr>
          <p:cNvSpPr/>
          <p:nvPr/>
        </p:nvSpPr>
        <p:spPr>
          <a:xfrm>
            <a:off x="8098288" y="2405742"/>
            <a:ext cx="3820886" cy="2939143"/>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b="1" dirty="0">
                <a:solidFill>
                  <a:sysClr val="windowText" lastClr="000000"/>
                </a:solidFill>
                <a:latin typeface="Californian FB" panose="0207040306080B030204" pitchFamily="18" charset="0"/>
              </a:rPr>
              <a:t>Presented By:</a:t>
            </a:r>
          </a:p>
          <a:p>
            <a:pPr algn="ctr"/>
            <a:r>
              <a:rPr lang="en-IN" sz="2000" b="1" dirty="0">
                <a:solidFill>
                  <a:sysClr val="windowText" lastClr="000000"/>
                </a:solidFill>
                <a:latin typeface="Californian FB" panose="0207040306080B030204" pitchFamily="18" charset="0"/>
              </a:rPr>
              <a:t>Miss </a:t>
            </a:r>
            <a:r>
              <a:rPr lang="en-IN" sz="2000" b="1" dirty="0" err="1">
                <a:solidFill>
                  <a:sysClr val="windowText" lastClr="000000"/>
                </a:solidFill>
                <a:latin typeface="Californian FB" panose="0207040306080B030204" pitchFamily="18" charset="0"/>
              </a:rPr>
              <a:t>Diptimayee</a:t>
            </a:r>
            <a:r>
              <a:rPr lang="en-IN" sz="2000" b="1" dirty="0">
                <a:solidFill>
                  <a:sysClr val="windowText" lastClr="000000"/>
                </a:solidFill>
                <a:latin typeface="Californian FB" panose="0207040306080B030204" pitchFamily="18" charset="0"/>
              </a:rPr>
              <a:t> Jena</a:t>
            </a:r>
          </a:p>
          <a:p>
            <a:pPr algn="ctr"/>
            <a:r>
              <a:rPr lang="en-IN" sz="2000" b="1" dirty="0">
                <a:solidFill>
                  <a:sysClr val="windowText" lastClr="000000"/>
                </a:solidFill>
                <a:latin typeface="Californian FB" panose="0207040306080B030204" pitchFamily="18" charset="0"/>
              </a:rPr>
              <a:t>Assistant Professor</a:t>
            </a:r>
          </a:p>
        </p:txBody>
      </p:sp>
    </p:spTree>
    <p:extLst>
      <p:ext uri="{BB962C8B-B14F-4D97-AF65-F5344CB8AC3E}">
        <p14:creationId xmlns:p14="http://schemas.microsoft.com/office/powerpoint/2010/main" val="38502276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LL_E_2024-07-11_19.17.03_-_A_detailed_portrait_of_Hippocrates_the_ancient_Greek_physician_known_as_the_Father_of_Medicine_._He_is_depicted_as_an_elderly_man_with_a_bald_head.jpg"/>
          <p:cNvPicPr>
            <a:picLocks noGrp="1" noChangeAspect="1"/>
          </p:cNvPicPr>
          <p:nvPr>
            <p:ph idx="1"/>
          </p:nvPr>
        </p:nvPicPr>
        <p:blipFill>
          <a:blip r:embed="rId2"/>
          <a:stretch>
            <a:fillRect/>
          </a:stretch>
        </p:blipFill>
        <p:spPr>
          <a:xfrm flipH="1">
            <a:off x="308973" y="294468"/>
            <a:ext cx="4232027" cy="4912963"/>
          </a:xfrm>
        </p:spPr>
      </p:pic>
      <p:sp>
        <p:nvSpPr>
          <p:cNvPr id="5" name="Rectangle 4"/>
          <p:cNvSpPr/>
          <p:nvPr/>
        </p:nvSpPr>
        <p:spPr>
          <a:xfrm>
            <a:off x="335795" y="5369572"/>
            <a:ext cx="4871636" cy="646331"/>
          </a:xfrm>
          <a:prstGeom prst="rect">
            <a:avLst/>
          </a:prstGeom>
        </p:spPr>
        <p:txBody>
          <a:bodyPr wrap="square">
            <a:spAutoFit/>
          </a:bodyPr>
          <a:lstStyle/>
          <a:p>
            <a:pPr algn="ctr"/>
            <a:r>
              <a:rPr lang="en-GB" sz="3600" b="1" dirty="0">
                <a:latin typeface="Times New Roman" pitchFamily="18" charset="0"/>
                <a:cs typeface="Times New Roman" pitchFamily="18" charset="0"/>
              </a:rPr>
              <a:t>Hippocrates</a:t>
            </a:r>
            <a:endParaRPr lang="en-US" sz="3600" b="1" dirty="0">
              <a:latin typeface="Times New Roman" pitchFamily="18" charset="0"/>
              <a:cs typeface="Times New Roman" pitchFamily="18" charset="0"/>
            </a:endParaRPr>
          </a:p>
        </p:txBody>
      </p:sp>
      <p:sp>
        <p:nvSpPr>
          <p:cNvPr id="6" name="Oval Callout 5"/>
          <p:cNvSpPr/>
          <p:nvPr/>
        </p:nvSpPr>
        <p:spPr>
          <a:xfrm>
            <a:off x="4850970" y="1069383"/>
            <a:ext cx="2712203" cy="1673817"/>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latin typeface="Times New Roman" pitchFamily="18" charset="0"/>
                <a:cs typeface="Times New Roman" pitchFamily="18" charset="0"/>
              </a:rPr>
              <a:t>Says</a:t>
            </a:r>
            <a:endParaRPr lang="en-US" b="1" dirty="0">
              <a:latin typeface="Times New Roman" pitchFamily="18" charset="0"/>
              <a:cs typeface="Times New Roman" pitchFamily="18" charset="0"/>
            </a:endParaRPr>
          </a:p>
        </p:txBody>
      </p:sp>
      <p:sp>
        <p:nvSpPr>
          <p:cNvPr id="7" name="Horizontal Scroll 6"/>
          <p:cNvSpPr/>
          <p:nvPr/>
        </p:nvSpPr>
        <p:spPr>
          <a:xfrm>
            <a:off x="8028121" y="0"/>
            <a:ext cx="3766089" cy="3223647"/>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solidFill>
                  <a:schemeClr val="tx1"/>
                </a:solidFill>
                <a:latin typeface="Times New Roman" pitchFamily="18" charset="0"/>
                <a:cs typeface="Times New Roman" pitchFamily="18" charset="0"/>
              </a:rPr>
              <a:t>Healing arts has three components.</a:t>
            </a:r>
          </a:p>
          <a:p>
            <a:pPr algn="ctr">
              <a:buFont typeface="Arial" pitchFamily="34" charset="0"/>
              <a:buChar char="•"/>
            </a:pPr>
            <a:r>
              <a:rPr lang="en-GB" sz="2400" b="1" dirty="0">
                <a:solidFill>
                  <a:schemeClr val="tx1"/>
                </a:solidFill>
                <a:latin typeface="Times New Roman" pitchFamily="18" charset="0"/>
                <a:cs typeface="Times New Roman" pitchFamily="18" charset="0"/>
              </a:rPr>
              <a:t>  A disease</a:t>
            </a:r>
          </a:p>
          <a:p>
            <a:pPr algn="ctr">
              <a:buFont typeface="Arial" pitchFamily="34" charset="0"/>
              <a:buChar char="•"/>
            </a:pPr>
            <a:r>
              <a:rPr lang="en-GB" sz="2400" b="1" dirty="0">
                <a:solidFill>
                  <a:schemeClr val="tx1"/>
                </a:solidFill>
                <a:latin typeface="Times New Roman" pitchFamily="18" charset="0"/>
                <a:cs typeface="Times New Roman" pitchFamily="18" charset="0"/>
              </a:rPr>
              <a:t>  A patient</a:t>
            </a:r>
          </a:p>
          <a:p>
            <a:pPr algn="ctr">
              <a:buFont typeface="Arial" pitchFamily="34" charset="0"/>
              <a:buChar char="•"/>
            </a:pPr>
            <a:r>
              <a:rPr lang="en-GB" sz="2400" b="1" dirty="0">
                <a:solidFill>
                  <a:schemeClr val="tx1"/>
                </a:solidFill>
                <a:latin typeface="Times New Roman" pitchFamily="18" charset="0"/>
                <a:cs typeface="Times New Roman" pitchFamily="18" charset="0"/>
              </a:rPr>
              <a:t>  A physician</a:t>
            </a:r>
            <a:endParaRPr lang="en-US" sz="2400" b="1" dirty="0">
              <a:solidFill>
                <a:schemeClr val="tx1"/>
              </a:solidFill>
              <a:latin typeface="Times New Roman" pitchFamily="18" charset="0"/>
              <a:cs typeface="Times New Roman" pitchFamily="18" charset="0"/>
            </a:endParaRPr>
          </a:p>
        </p:txBody>
      </p:sp>
      <p:sp>
        <p:nvSpPr>
          <p:cNvPr id="8" name="Horizontal Scroll 7"/>
          <p:cNvSpPr/>
          <p:nvPr/>
        </p:nvSpPr>
        <p:spPr>
          <a:xfrm>
            <a:off x="8165023" y="3143573"/>
            <a:ext cx="3766089" cy="3223647"/>
          </a:xfrm>
          <a:prstGeom prst="horizontalScroll">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400" b="1" dirty="0">
                <a:solidFill>
                  <a:schemeClr val="tx1"/>
                </a:solidFill>
                <a:latin typeface="Times New Roman" pitchFamily="18" charset="0"/>
                <a:cs typeface="Times New Roman" pitchFamily="18" charset="0"/>
              </a:rPr>
              <a:t>The physician is the servant of healing arts.</a:t>
            </a:r>
          </a:p>
          <a:p>
            <a:pPr algn="ctr"/>
            <a:r>
              <a:rPr lang="en-GB" sz="2400" b="1" dirty="0">
                <a:solidFill>
                  <a:schemeClr val="tx1"/>
                </a:solidFill>
                <a:latin typeface="Times New Roman" pitchFamily="18" charset="0"/>
                <a:cs typeface="Times New Roman" pitchFamily="18" charset="0"/>
              </a:rPr>
              <a:t>The patient must face to the disease together with the physician.</a:t>
            </a:r>
            <a:endParaRPr lang="en-US"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956" y="232475"/>
            <a:ext cx="11406752" cy="6431796"/>
          </a:xfrm>
        </p:spPr>
        <p:txBody>
          <a:bodyPr>
            <a:normAutofit/>
          </a:bodyPr>
          <a:lstStyle/>
          <a:p>
            <a:pPr>
              <a:lnSpc>
                <a:spcPct val="200000"/>
              </a:lnSpc>
            </a:pPr>
            <a:r>
              <a:rPr lang="en-GB" dirty="0">
                <a:latin typeface="Times New Roman" pitchFamily="18" charset="0"/>
                <a:cs typeface="Times New Roman" pitchFamily="18" charset="0"/>
              </a:rPr>
              <a:t>To communicate in healthcare means, </a:t>
            </a:r>
          </a:p>
          <a:p>
            <a:pPr algn="just">
              <a:lnSpc>
                <a:spcPct val="200000"/>
              </a:lnSpc>
              <a:buFont typeface="Wingdings" pitchFamily="2" charset="2"/>
              <a:buChar char="v"/>
            </a:pPr>
            <a:r>
              <a:rPr lang="en-GB" dirty="0">
                <a:latin typeface="Times New Roman" pitchFamily="18" charset="0"/>
                <a:cs typeface="Times New Roman" pitchFamily="18" charset="0"/>
              </a:rPr>
              <a:t>To communicate and obtain information on which patient’s health depended.</a:t>
            </a:r>
          </a:p>
          <a:p>
            <a:pPr algn="just">
              <a:lnSpc>
                <a:spcPct val="200000"/>
              </a:lnSpc>
            </a:pPr>
            <a:r>
              <a:rPr lang="en-GB" dirty="0">
                <a:latin typeface="Times New Roman" pitchFamily="18" charset="0"/>
                <a:cs typeface="Times New Roman" pitchFamily="18" charset="0"/>
              </a:rPr>
              <a:t>In healthcare, the normal communication boundaries move along</a:t>
            </a:r>
          </a:p>
          <a:p>
            <a:pPr algn="just">
              <a:lnSpc>
                <a:spcPct val="200000"/>
              </a:lnSpc>
              <a:buFont typeface="Wingdings" pitchFamily="2" charset="2"/>
              <a:buChar char="v"/>
            </a:pPr>
            <a:r>
              <a:rPr lang="en-GB" dirty="0">
                <a:latin typeface="Times New Roman" pitchFamily="18" charset="0"/>
                <a:cs typeface="Times New Roman" pitchFamily="18" charset="0"/>
              </a:rPr>
              <a:t>Baring of intimate body parts.</a:t>
            </a:r>
          </a:p>
          <a:p>
            <a:pPr algn="just">
              <a:lnSpc>
                <a:spcPct val="200000"/>
              </a:lnSpc>
              <a:buNone/>
            </a:pPr>
            <a:endParaRPr lang="en-GB" dirty="0">
              <a:latin typeface="Times New Roman" pitchFamily="18" charset="0"/>
              <a:cs typeface="Times New Roman" pitchFamily="18" charset="0"/>
            </a:endParaRPr>
          </a:p>
          <a:p>
            <a:pPr algn="just">
              <a:lnSpc>
                <a:spcPct val="200000"/>
              </a:lnSpc>
              <a:buNone/>
            </a:pPr>
            <a:endParaRPr lang="en-GB" dirty="0">
              <a:latin typeface="Times New Roman" pitchFamily="18" charset="0"/>
              <a:cs typeface="Times New Roman" pitchFamily="18" charset="0"/>
            </a:endParaRPr>
          </a:p>
          <a:p>
            <a:pPr algn="just">
              <a:lnSpc>
                <a:spcPct val="200000"/>
              </a:lnSpc>
              <a:buNone/>
            </a:pPr>
            <a:endParaRPr lang="en-GB" dirty="0">
              <a:latin typeface="Times New Roman" pitchFamily="18" charset="0"/>
              <a:cs typeface="Times New Roman" pitchFamily="18" charset="0"/>
            </a:endParaRPr>
          </a:p>
          <a:p>
            <a:pPr algn="just">
              <a:lnSpc>
                <a:spcPct val="200000"/>
              </a:lnSpc>
              <a:buNone/>
            </a:pPr>
            <a:endParaRPr lang="en-GB"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l="2451" t="21087" r="36243" b="17295"/>
          <a:stretch>
            <a:fillRect/>
          </a:stretch>
        </p:blipFill>
        <p:spPr bwMode="auto">
          <a:xfrm>
            <a:off x="2991174" y="4176793"/>
            <a:ext cx="4742481" cy="2440983"/>
          </a:xfrm>
          <a:prstGeom prst="rect">
            <a:avLst/>
          </a:prstGeom>
          <a:noFill/>
          <a:ln w="9525">
            <a:noFill/>
            <a:miter lim="800000"/>
            <a:headEnd/>
            <a:tailEnd/>
          </a:ln>
          <a:effectLst/>
        </p:spPr>
      </p:pic>
      <p:sp>
        <p:nvSpPr>
          <p:cNvPr id="7" name="TextBox 6"/>
          <p:cNvSpPr txBox="1"/>
          <p:nvPr/>
        </p:nvSpPr>
        <p:spPr>
          <a:xfrm>
            <a:off x="4060556" y="5207431"/>
            <a:ext cx="2758698"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80">
                                          <p:stCondLst>
                                            <p:cond delay="0"/>
                                          </p:stCondLst>
                                        </p:cTn>
                                        <p:tgtEl>
                                          <p:spTgt spid="3">
                                            <p:txEl>
                                              <p:pRg st="2" end="2"/>
                                            </p:txEl>
                                          </p:spTgt>
                                        </p:tgtEl>
                                      </p:cBhvr>
                                    </p:animEffect>
                                    <p:anim calcmode="lin" valueType="num">
                                      <p:cBhvr>
                                        <p:cTn id="1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2" end="2"/>
                                            </p:txEl>
                                          </p:spTgt>
                                        </p:tgtEl>
                                      </p:cBhvr>
                                      <p:to x="100000" y="60000"/>
                                    </p:animScale>
                                    <p:animScale>
                                      <p:cBhvr>
                                        <p:cTn id="21" dur="166" decel="50000">
                                          <p:stCondLst>
                                            <p:cond delay="676"/>
                                          </p:stCondLst>
                                        </p:cTn>
                                        <p:tgtEl>
                                          <p:spTgt spid="3">
                                            <p:txEl>
                                              <p:pRg st="2" end="2"/>
                                            </p:txEl>
                                          </p:spTgt>
                                        </p:tgtEl>
                                      </p:cBhvr>
                                      <p:to x="100000" y="100000"/>
                                    </p:animScale>
                                    <p:animScale>
                                      <p:cBhvr>
                                        <p:cTn id="22" dur="26">
                                          <p:stCondLst>
                                            <p:cond delay="1312"/>
                                          </p:stCondLst>
                                        </p:cTn>
                                        <p:tgtEl>
                                          <p:spTgt spid="3">
                                            <p:txEl>
                                              <p:pRg st="2" end="2"/>
                                            </p:txEl>
                                          </p:spTgt>
                                        </p:tgtEl>
                                      </p:cBhvr>
                                      <p:to x="100000" y="80000"/>
                                    </p:animScale>
                                    <p:animScale>
                                      <p:cBhvr>
                                        <p:cTn id="23" dur="166" decel="50000">
                                          <p:stCondLst>
                                            <p:cond delay="1338"/>
                                          </p:stCondLst>
                                        </p:cTn>
                                        <p:tgtEl>
                                          <p:spTgt spid="3">
                                            <p:txEl>
                                              <p:pRg st="2" end="2"/>
                                            </p:txEl>
                                          </p:spTgt>
                                        </p:tgtEl>
                                      </p:cBhvr>
                                      <p:to x="100000" y="100000"/>
                                    </p:animScale>
                                    <p:animScale>
                                      <p:cBhvr>
                                        <p:cTn id="24" dur="26">
                                          <p:stCondLst>
                                            <p:cond delay="1642"/>
                                          </p:stCondLst>
                                        </p:cTn>
                                        <p:tgtEl>
                                          <p:spTgt spid="3">
                                            <p:txEl>
                                              <p:pRg st="2" end="2"/>
                                            </p:txEl>
                                          </p:spTgt>
                                        </p:tgtEl>
                                      </p:cBhvr>
                                      <p:to x="100000" y="90000"/>
                                    </p:animScale>
                                    <p:animScale>
                                      <p:cBhvr>
                                        <p:cTn id="25" dur="166" decel="50000">
                                          <p:stCondLst>
                                            <p:cond delay="1668"/>
                                          </p:stCondLst>
                                        </p:cTn>
                                        <p:tgtEl>
                                          <p:spTgt spid="3">
                                            <p:txEl>
                                              <p:pRg st="2" end="2"/>
                                            </p:txEl>
                                          </p:spTgt>
                                        </p:tgtEl>
                                      </p:cBhvr>
                                      <p:to x="100000" y="100000"/>
                                    </p:animScale>
                                    <p:animScale>
                                      <p:cBhvr>
                                        <p:cTn id="26" dur="26">
                                          <p:stCondLst>
                                            <p:cond delay="1808"/>
                                          </p:stCondLst>
                                        </p:cTn>
                                        <p:tgtEl>
                                          <p:spTgt spid="3">
                                            <p:txEl>
                                              <p:pRg st="2" end="2"/>
                                            </p:txEl>
                                          </p:spTgt>
                                        </p:tgtEl>
                                      </p:cBhvr>
                                      <p:to x="100000" y="95000"/>
                                    </p:animScale>
                                    <p:animScale>
                                      <p:cBhvr>
                                        <p:cTn id="27" dur="166" decel="50000">
                                          <p:stCondLst>
                                            <p:cond delay="1834"/>
                                          </p:stCondLst>
                                        </p:cTn>
                                        <p:tgtEl>
                                          <p:spTgt spid="3">
                                            <p:txEl>
                                              <p:pRg st="2" end="2"/>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2956"/>
            <a:ext cx="10515600" cy="5774007"/>
          </a:xfrm>
        </p:spPr>
        <p:txBody>
          <a:bodyPr/>
          <a:lstStyle/>
          <a:p>
            <a:pPr algn="just">
              <a:lnSpc>
                <a:spcPct val="200000"/>
              </a:lnSpc>
              <a:buFont typeface="Wingdings" pitchFamily="2" charset="2"/>
              <a:buChar char="v"/>
            </a:pPr>
            <a:r>
              <a:rPr lang="en-GB" dirty="0">
                <a:latin typeface="Times New Roman" pitchFamily="18" charset="0"/>
                <a:cs typeface="Times New Roman" pitchFamily="18" charset="0"/>
              </a:rPr>
              <a:t>Touching of different parts of the body</a:t>
            </a:r>
          </a:p>
          <a:p>
            <a:pPr algn="just">
              <a:lnSpc>
                <a:spcPct val="200000"/>
              </a:lnSpc>
              <a:buNone/>
            </a:pPr>
            <a:endParaRPr lang="en-GB" dirty="0">
              <a:latin typeface="Times New Roman" pitchFamily="18" charset="0"/>
              <a:cs typeface="Times New Roman" pitchFamily="18" charset="0"/>
            </a:endParaRPr>
          </a:p>
          <a:p>
            <a:pPr algn="just">
              <a:lnSpc>
                <a:spcPct val="200000"/>
              </a:lnSpc>
              <a:buFont typeface="Wingdings" pitchFamily="2" charset="2"/>
              <a:buChar char="v"/>
            </a:pPr>
            <a:r>
              <a:rPr lang="en-GB" dirty="0">
                <a:latin typeface="Times New Roman" pitchFamily="18" charset="0"/>
                <a:cs typeface="Times New Roman" pitchFamily="18" charset="0"/>
              </a:rPr>
              <a:t> Implementation of painful procedures</a:t>
            </a:r>
          </a:p>
          <a:p>
            <a:pPr algn="just">
              <a:lnSpc>
                <a:spcPct val="200000"/>
              </a:lnSpc>
              <a:buNone/>
            </a:pPr>
            <a:endParaRPr lang="en-US" dirty="0">
              <a:latin typeface="Times New Roman" pitchFamily="18" charset="0"/>
              <a:cs typeface="Times New Roman" pitchFamily="18" charset="0"/>
            </a:endParaRPr>
          </a:p>
          <a:p>
            <a:endParaRPr lang="en-US" dirty="0"/>
          </a:p>
        </p:txBody>
      </p:sp>
      <p:pic>
        <p:nvPicPr>
          <p:cNvPr id="5" name="Picture 4" descr="7022f06db7c59e2879e2be06cb836603.jpg"/>
          <p:cNvPicPr>
            <a:picLocks noChangeAspect="1"/>
          </p:cNvPicPr>
          <p:nvPr/>
        </p:nvPicPr>
        <p:blipFill>
          <a:blip r:embed="rId2"/>
          <a:stretch>
            <a:fillRect/>
          </a:stretch>
        </p:blipFill>
        <p:spPr>
          <a:xfrm>
            <a:off x="7865003" y="0"/>
            <a:ext cx="3820719" cy="2944678"/>
          </a:xfrm>
          <a:prstGeom prst="rect">
            <a:avLst/>
          </a:prstGeom>
        </p:spPr>
      </p:pic>
      <p:pic>
        <p:nvPicPr>
          <p:cNvPr id="6" name="Picture 5" descr="images.jpg"/>
          <p:cNvPicPr>
            <a:picLocks noChangeAspect="1"/>
          </p:cNvPicPr>
          <p:nvPr/>
        </p:nvPicPr>
        <p:blipFill>
          <a:blip r:embed="rId3"/>
          <a:stretch>
            <a:fillRect/>
          </a:stretch>
        </p:blipFill>
        <p:spPr>
          <a:xfrm>
            <a:off x="8087451" y="3363374"/>
            <a:ext cx="3830746" cy="3238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A28F0-BBA1-DCD1-498C-D26D5FF39F91}"/>
            </a:ext>
          </a:extLst>
        </p:cNvPr>
        <p:cNvGrpSpPr/>
        <p:nvPr/>
      </p:nvGrpSpPr>
      <p:grpSpPr>
        <a:xfrm>
          <a:off x="0" y="0"/>
          <a:ext cx="0" cy="0"/>
          <a:chOff x="0" y="0"/>
          <a:chExt cx="0" cy="0"/>
        </a:xfrm>
      </p:grpSpPr>
      <p:sp>
        <p:nvSpPr>
          <p:cNvPr id="4" name="Block Arc 3">
            <a:extLst>
              <a:ext uri="{FF2B5EF4-FFF2-40B4-BE49-F238E27FC236}">
                <a16:creationId xmlns:a16="http://schemas.microsoft.com/office/drawing/2014/main" id="{9E99C484-E755-BCA7-CB80-5E87E71A4551}"/>
              </a:ext>
            </a:extLst>
          </p:cNvPr>
          <p:cNvSpPr/>
          <p:nvPr/>
        </p:nvSpPr>
        <p:spPr>
          <a:xfrm>
            <a:off x="3610503" y="913023"/>
            <a:ext cx="4997663" cy="4997663"/>
          </a:xfrm>
          <a:prstGeom prst="blockArc">
            <a:avLst>
              <a:gd name="adj1" fmla="val 12600000"/>
              <a:gd name="adj2" fmla="val 16200000"/>
              <a:gd name="adj3" fmla="val 4526"/>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5">
              <a:hueOff val="-6758543"/>
              <a:satOff val="-17419"/>
              <a:lumOff val="-11765"/>
              <a:alphaOff val="0"/>
            </a:schemeClr>
          </a:fillRef>
          <a:effectRef idx="2">
            <a:schemeClr val="accent5">
              <a:hueOff val="-6758543"/>
              <a:satOff val="-17419"/>
              <a:lumOff val="-11765"/>
              <a:alphaOff val="0"/>
            </a:schemeClr>
          </a:effectRef>
          <a:fontRef idx="minor">
            <a:schemeClr val="lt1"/>
          </a:fontRef>
        </p:style>
      </p:sp>
      <p:sp>
        <p:nvSpPr>
          <p:cNvPr id="5" name="Block Arc 4">
            <a:extLst>
              <a:ext uri="{FF2B5EF4-FFF2-40B4-BE49-F238E27FC236}">
                <a16:creationId xmlns:a16="http://schemas.microsoft.com/office/drawing/2014/main" id="{15AB47BC-F636-9C14-EB37-5C87C4623C4F}"/>
              </a:ext>
            </a:extLst>
          </p:cNvPr>
          <p:cNvSpPr/>
          <p:nvPr/>
        </p:nvSpPr>
        <p:spPr>
          <a:xfrm>
            <a:off x="3610503" y="913023"/>
            <a:ext cx="4997663" cy="4997663"/>
          </a:xfrm>
          <a:prstGeom prst="blockArc">
            <a:avLst>
              <a:gd name="adj1" fmla="val 9000000"/>
              <a:gd name="adj2" fmla="val 12600000"/>
              <a:gd name="adj3" fmla="val 4526"/>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5">
              <a:hueOff val="-5406834"/>
              <a:satOff val="-13935"/>
              <a:lumOff val="-9412"/>
              <a:alphaOff val="0"/>
            </a:schemeClr>
          </a:fillRef>
          <a:effectRef idx="2">
            <a:schemeClr val="accent5">
              <a:hueOff val="-5406834"/>
              <a:satOff val="-13935"/>
              <a:lumOff val="-9412"/>
              <a:alphaOff val="0"/>
            </a:schemeClr>
          </a:effectRef>
          <a:fontRef idx="minor">
            <a:schemeClr val="lt1"/>
          </a:fontRef>
        </p:style>
      </p:sp>
      <p:sp>
        <p:nvSpPr>
          <p:cNvPr id="6" name="Block Arc 5">
            <a:extLst>
              <a:ext uri="{FF2B5EF4-FFF2-40B4-BE49-F238E27FC236}">
                <a16:creationId xmlns:a16="http://schemas.microsoft.com/office/drawing/2014/main" id="{1FDC81B3-70E7-0693-BFDF-79AE2F337E26}"/>
              </a:ext>
            </a:extLst>
          </p:cNvPr>
          <p:cNvSpPr/>
          <p:nvPr/>
        </p:nvSpPr>
        <p:spPr>
          <a:xfrm>
            <a:off x="3610503" y="913023"/>
            <a:ext cx="4997663" cy="4997663"/>
          </a:xfrm>
          <a:prstGeom prst="blockArc">
            <a:avLst>
              <a:gd name="adj1" fmla="val 5400000"/>
              <a:gd name="adj2" fmla="val 9000000"/>
              <a:gd name="adj3" fmla="val 4526"/>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5">
              <a:hueOff val="-4055126"/>
              <a:satOff val="-10451"/>
              <a:lumOff val="-7059"/>
              <a:alphaOff val="0"/>
            </a:schemeClr>
          </a:fillRef>
          <a:effectRef idx="2">
            <a:schemeClr val="accent5">
              <a:hueOff val="-4055126"/>
              <a:satOff val="-10451"/>
              <a:lumOff val="-7059"/>
              <a:alphaOff val="0"/>
            </a:schemeClr>
          </a:effectRef>
          <a:fontRef idx="minor">
            <a:schemeClr val="lt1"/>
          </a:fontRef>
        </p:style>
      </p:sp>
      <p:sp>
        <p:nvSpPr>
          <p:cNvPr id="7" name="Block Arc 6">
            <a:extLst>
              <a:ext uri="{FF2B5EF4-FFF2-40B4-BE49-F238E27FC236}">
                <a16:creationId xmlns:a16="http://schemas.microsoft.com/office/drawing/2014/main" id="{FE6908D8-8755-3C45-160C-AA50D4FF51EE}"/>
              </a:ext>
            </a:extLst>
          </p:cNvPr>
          <p:cNvSpPr/>
          <p:nvPr/>
        </p:nvSpPr>
        <p:spPr>
          <a:xfrm>
            <a:off x="3610503" y="913023"/>
            <a:ext cx="4997663" cy="4997663"/>
          </a:xfrm>
          <a:prstGeom prst="blockArc">
            <a:avLst>
              <a:gd name="adj1" fmla="val 1800000"/>
              <a:gd name="adj2" fmla="val 5400000"/>
              <a:gd name="adj3" fmla="val 4526"/>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5">
              <a:hueOff val="-2703417"/>
              <a:satOff val="-6968"/>
              <a:lumOff val="-4706"/>
              <a:alphaOff val="0"/>
            </a:schemeClr>
          </a:fillRef>
          <a:effectRef idx="2">
            <a:schemeClr val="accent5">
              <a:hueOff val="-2703417"/>
              <a:satOff val="-6968"/>
              <a:lumOff val="-4706"/>
              <a:alphaOff val="0"/>
            </a:schemeClr>
          </a:effectRef>
          <a:fontRef idx="minor">
            <a:schemeClr val="lt1"/>
          </a:fontRef>
        </p:style>
      </p:sp>
      <p:sp>
        <p:nvSpPr>
          <p:cNvPr id="8" name="Block Arc 7">
            <a:extLst>
              <a:ext uri="{FF2B5EF4-FFF2-40B4-BE49-F238E27FC236}">
                <a16:creationId xmlns:a16="http://schemas.microsoft.com/office/drawing/2014/main" id="{C6421179-1D60-6FEC-0E2D-CC55246571CD}"/>
              </a:ext>
            </a:extLst>
          </p:cNvPr>
          <p:cNvSpPr/>
          <p:nvPr/>
        </p:nvSpPr>
        <p:spPr>
          <a:xfrm>
            <a:off x="3610503" y="913023"/>
            <a:ext cx="4997663" cy="4997663"/>
          </a:xfrm>
          <a:prstGeom prst="blockArc">
            <a:avLst>
              <a:gd name="adj1" fmla="val 19800000"/>
              <a:gd name="adj2" fmla="val 1800000"/>
              <a:gd name="adj3" fmla="val 4526"/>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5">
              <a:hueOff val="-1351709"/>
              <a:satOff val="-3484"/>
              <a:lumOff val="-2353"/>
              <a:alphaOff val="0"/>
            </a:schemeClr>
          </a:fillRef>
          <a:effectRef idx="2">
            <a:schemeClr val="accent5">
              <a:hueOff val="-1351709"/>
              <a:satOff val="-3484"/>
              <a:lumOff val="-2353"/>
              <a:alphaOff val="0"/>
            </a:schemeClr>
          </a:effectRef>
          <a:fontRef idx="minor">
            <a:schemeClr val="lt1"/>
          </a:fontRef>
        </p:style>
      </p:sp>
      <p:sp>
        <p:nvSpPr>
          <p:cNvPr id="9" name="Block Arc 8">
            <a:extLst>
              <a:ext uri="{FF2B5EF4-FFF2-40B4-BE49-F238E27FC236}">
                <a16:creationId xmlns:a16="http://schemas.microsoft.com/office/drawing/2014/main" id="{858A466A-207E-DF5A-D186-A697355837B7}"/>
              </a:ext>
            </a:extLst>
          </p:cNvPr>
          <p:cNvSpPr/>
          <p:nvPr/>
        </p:nvSpPr>
        <p:spPr>
          <a:xfrm>
            <a:off x="3610503" y="913023"/>
            <a:ext cx="4997663" cy="4997663"/>
          </a:xfrm>
          <a:prstGeom prst="blockArc">
            <a:avLst>
              <a:gd name="adj1" fmla="val 16200000"/>
              <a:gd name="adj2" fmla="val 19800000"/>
              <a:gd name="adj3" fmla="val 4526"/>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D5C2BCC5-7CD2-AAAE-81EE-DB5B7DA2CE4B}"/>
              </a:ext>
            </a:extLst>
          </p:cNvPr>
          <p:cNvSpPr/>
          <p:nvPr/>
        </p:nvSpPr>
        <p:spPr>
          <a:xfrm>
            <a:off x="4987283" y="2289803"/>
            <a:ext cx="2244103" cy="2244103"/>
          </a:xfrm>
          <a:custGeom>
            <a:avLst/>
            <a:gdLst>
              <a:gd name="connsiteX0" fmla="*/ 0 w 2244103"/>
              <a:gd name="connsiteY0" fmla="*/ 1122052 h 2244103"/>
              <a:gd name="connsiteX1" fmla="*/ 1122052 w 2244103"/>
              <a:gd name="connsiteY1" fmla="*/ 0 h 2244103"/>
              <a:gd name="connsiteX2" fmla="*/ 2244104 w 2244103"/>
              <a:gd name="connsiteY2" fmla="*/ 1122052 h 2244103"/>
              <a:gd name="connsiteX3" fmla="*/ 1122052 w 2244103"/>
              <a:gd name="connsiteY3" fmla="*/ 2244104 h 2244103"/>
              <a:gd name="connsiteX4" fmla="*/ 0 w 2244103"/>
              <a:gd name="connsiteY4" fmla="*/ 1122052 h 224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103" h="2244103">
                <a:moveTo>
                  <a:pt x="0" y="1122052"/>
                </a:moveTo>
                <a:cubicBezTo>
                  <a:pt x="0" y="502360"/>
                  <a:pt x="502360" y="0"/>
                  <a:pt x="1122052" y="0"/>
                </a:cubicBezTo>
                <a:cubicBezTo>
                  <a:pt x="1741744" y="0"/>
                  <a:pt x="2244104" y="502360"/>
                  <a:pt x="2244104" y="1122052"/>
                </a:cubicBezTo>
                <a:cubicBezTo>
                  <a:pt x="2244104" y="1741744"/>
                  <a:pt x="1741744" y="2244104"/>
                  <a:pt x="1122052" y="2244104"/>
                </a:cubicBezTo>
                <a:cubicBezTo>
                  <a:pt x="502360" y="2244104"/>
                  <a:pt x="0" y="1741744"/>
                  <a:pt x="0" y="1122052"/>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50231" tIns="350231" rIns="350231" bIns="350231" numCol="1" spcCol="1270" anchor="ctr" anchorCtr="0">
            <a:noAutofit/>
          </a:bodyPr>
          <a:lstStyle/>
          <a:p>
            <a:pPr marL="0" lvl="0" indent="0" algn="ctr" defTabSz="755650">
              <a:lnSpc>
                <a:spcPct val="90000"/>
              </a:lnSpc>
              <a:spcBef>
                <a:spcPct val="0"/>
              </a:spcBef>
              <a:spcAft>
                <a:spcPct val="35000"/>
              </a:spcAft>
              <a:buNone/>
            </a:pPr>
            <a:r>
              <a:rPr lang="en-GB" sz="1700" b="1" kern="1200">
                <a:latin typeface="Times New Roman" pitchFamily="18" charset="0"/>
                <a:cs typeface="Times New Roman" pitchFamily="18" charset="0"/>
              </a:rPr>
              <a:t>Communication skills in health care include:</a:t>
            </a:r>
            <a:endParaRPr lang="en-IN" sz="1700" b="1" kern="1200" dirty="0"/>
          </a:p>
        </p:txBody>
      </p:sp>
      <p:sp>
        <p:nvSpPr>
          <p:cNvPr id="11" name="Freeform: Shape 10">
            <a:extLst>
              <a:ext uri="{FF2B5EF4-FFF2-40B4-BE49-F238E27FC236}">
                <a16:creationId xmlns:a16="http://schemas.microsoft.com/office/drawing/2014/main" id="{A6F0426B-5C9E-7FD6-757A-18EA0DCA081E}"/>
              </a:ext>
            </a:extLst>
          </p:cNvPr>
          <p:cNvSpPr/>
          <p:nvPr/>
        </p:nvSpPr>
        <p:spPr>
          <a:xfrm>
            <a:off x="5323898" y="184138"/>
            <a:ext cx="1570872" cy="1570872"/>
          </a:xfrm>
          <a:custGeom>
            <a:avLst/>
            <a:gdLst>
              <a:gd name="connsiteX0" fmla="*/ 0 w 1570872"/>
              <a:gd name="connsiteY0" fmla="*/ 785436 h 1570872"/>
              <a:gd name="connsiteX1" fmla="*/ 785436 w 1570872"/>
              <a:gd name="connsiteY1" fmla="*/ 0 h 1570872"/>
              <a:gd name="connsiteX2" fmla="*/ 1570872 w 1570872"/>
              <a:gd name="connsiteY2" fmla="*/ 785436 h 1570872"/>
              <a:gd name="connsiteX3" fmla="*/ 785436 w 1570872"/>
              <a:gd name="connsiteY3" fmla="*/ 1570872 h 1570872"/>
              <a:gd name="connsiteX4" fmla="*/ 0 w 1570872"/>
              <a:gd name="connsiteY4" fmla="*/ 785436 h 157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872" h="1570872">
                <a:moveTo>
                  <a:pt x="0" y="785436"/>
                </a:moveTo>
                <a:cubicBezTo>
                  <a:pt x="0" y="351652"/>
                  <a:pt x="351652" y="0"/>
                  <a:pt x="785436" y="0"/>
                </a:cubicBezTo>
                <a:cubicBezTo>
                  <a:pt x="1219220" y="0"/>
                  <a:pt x="1570872" y="351652"/>
                  <a:pt x="1570872" y="785436"/>
                </a:cubicBezTo>
                <a:cubicBezTo>
                  <a:pt x="1570872" y="1219220"/>
                  <a:pt x="1219220" y="1570872"/>
                  <a:pt x="785436" y="1570872"/>
                </a:cubicBezTo>
                <a:cubicBezTo>
                  <a:pt x="351652" y="1570872"/>
                  <a:pt x="0" y="1219220"/>
                  <a:pt x="0" y="785436"/>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45289" tIns="245289" rIns="245289" bIns="245289"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1" kern="1200" dirty="0">
                <a:latin typeface="Times New Roman" pitchFamily="18" charset="0"/>
                <a:cs typeface="Times New Roman" pitchFamily="18" charset="0"/>
              </a:rPr>
              <a:t>Explanations of diagnosis, investigation and treatment.</a:t>
            </a:r>
            <a:endParaRPr lang="en-IN" sz="1200" b="1" kern="1200" dirty="0"/>
          </a:p>
        </p:txBody>
      </p:sp>
      <p:sp>
        <p:nvSpPr>
          <p:cNvPr id="12" name="Freeform: Shape 11">
            <a:extLst>
              <a:ext uri="{FF2B5EF4-FFF2-40B4-BE49-F238E27FC236}">
                <a16:creationId xmlns:a16="http://schemas.microsoft.com/office/drawing/2014/main" id="{5D849CF7-0FA1-6601-AAA8-CC40F945E2F1}"/>
              </a:ext>
            </a:extLst>
          </p:cNvPr>
          <p:cNvSpPr/>
          <p:nvPr/>
        </p:nvSpPr>
        <p:spPr>
          <a:xfrm>
            <a:off x="7438975" y="1405278"/>
            <a:ext cx="1570872" cy="1570872"/>
          </a:xfrm>
          <a:custGeom>
            <a:avLst/>
            <a:gdLst>
              <a:gd name="connsiteX0" fmla="*/ 0 w 1570872"/>
              <a:gd name="connsiteY0" fmla="*/ 785436 h 1570872"/>
              <a:gd name="connsiteX1" fmla="*/ 785436 w 1570872"/>
              <a:gd name="connsiteY1" fmla="*/ 0 h 1570872"/>
              <a:gd name="connsiteX2" fmla="*/ 1570872 w 1570872"/>
              <a:gd name="connsiteY2" fmla="*/ 785436 h 1570872"/>
              <a:gd name="connsiteX3" fmla="*/ 785436 w 1570872"/>
              <a:gd name="connsiteY3" fmla="*/ 1570872 h 1570872"/>
              <a:gd name="connsiteX4" fmla="*/ 0 w 1570872"/>
              <a:gd name="connsiteY4" fmla="*/ 785436 h 157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872" h="1570872">
                <a:moveTo>
                  <a:pt x="0" y="785436"/>
                </a:moveTo>
                <a:cubicBezTo>
                  <a:pt x="0" y="351652"/>
                  <a:pt x="351652" y="0"/>
                  <a:pt x="785436" y="0"/>
                </a:cubicBezTo>
                <a:cubicBezTo>
                  <a:pt x="1219220" y="0"/>
                  <a:pt x="1570872" y="351652"/>
                  <a:pt x="1570872" y="785436"/>
                </a:cubicBezTo>
                <a:cubicBezTo>
                  <a:pt x="1570872" y="1219220"/>
                  <a:pt x="1219220" y="1570872"/>
                  <a:pt x="785436" y="1570872"/>
                </a:cubicBezTo>
                <a:cubicBezTo>
                  <a:pt x="351652" y="1570872"/>
                  <a:pt x="0" y="1219220"/>
                  <a:pt x="0" y="785436"/>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1351709"/>
              <a:satOff val="-3484"/>
              <a:lumOff val="-2353"/>
              <a:alphaOff val="0"/>
            </a:schemeClr>
          </a:fillRef>
          <a:effectRef idx="2">
            <a:schemeClr val="accent5">
              <a:hueOff val="-1351709"/>
              <a:satOff val="-3484"/>
              <a:lumOff val="-2353"/>
              <a:alphaOff val="0"/>
            </a:schemeClr>
          </a:effectRef>
          <a:fontRef idx="minor">
            <a:schemeClr val="lt1"/>
          </a:fontRef>
        </p:style>
        <p:txBody>
          <a:bodyPr spcFirstLastPara="0" vert="horz" wrap="square" lIns="245289" tIns="245289" rIns="245289" bIns="245289"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1" kern="1200">
                <a:latin typeface="Times New Roman" pitchFamily="18" charset="0"/>
                <a:cs typeface="Times New Roman" pitchFamily="18" charset="0"/>
              </a:rPr>
              <a:t>Communication with other Health professionals</a:t>
            </a:r>
            <a:endParaRPr lang="en-IN" sz="1200" b="1" kern="1200" dirty="0"/>
          </a:p>
        </p:txBody>
      </p:sp>
      <p:sp>
        <p:nvSpPr>
          <p:cNvPr id="13" name="Freeform: Shape 12">
            <a:extLst>
              <a:ext uri="{FF2B5EF4-FFF2-40B4-BE49-F238E27FC236}">
                <a16:creationId xmlns:a16="http://schemas.microsoft.com/office/drawing/2014/main" id="{6BAAD3C0-B93E-08B2-F41F-86E40CD16E1B}"/>
              </a:ext>
            </a:extLst>
          </p:cNvPr>
          <p:cNvSpPr/>
          <p:nvPr/>
        </p:nvSpPr>
        <p:spPr>
          <a:xfrm>
            <a:off x="7438975" y="3847559"/>
            <a:ext cx="1570872" cy="1570872"/>
          </a:xfrm>
          <a:custGeom>
            <a:avLst/>
            <a:gdLst>
              <a:gd name="connsiteX0" fmla="*/ 0 w 1570872"/>
              <a:gd name="connsiteY0" fmla="*/ 785436 h 1570872"/>
              <a:gd name="connsiteX1" fmla="*/ 785436 w 1570872"/>
              <a:gd name="connsiteY1" fmla="*/ 0 h 1570872"/>
              <a:gd name="connsiteX2" fmla="*/ 1570872 w 1570872"/>
              <a:gd name="connsiteY2" fmla="*/ 785436 h 1570872"/>
              <a:gd name="connsiteX3" fmla="*/ 785436 w 1570872"/>
              <a:gd name="connsiteY3" fmla="*/ 1570872 h 1570872"/>
              <a:gd name="connsiteX4" fmla="*/ 0 w 1570872"/>
              <a:gd name="connsiteY4" fmla="*/ 785436 h 157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872" h="1570872">
                <a:moveTo>
                  <a:pt x="0" y="785436"/>
                </a:moveTo>
                <a:cubicBezTo>
                  <a:pt x="0" y="351652"/>
                  <a:pt x="351652" y="0"/>
                  <a:pt x="785436" y="0"/>
                </a:cubicBezTo>
                <a:cubicBezTo>
                  <a:pt x="1219220" y="0"/>
                  <a:pt x="1570872" y="351652"/>
                  <a:pt x="1570872" y="785436"/>
                </a:cubicBezTo>
                <a:cubicBezTo>
                  <a:pt x="1570872" y="1219220"/>
                  <a:pt x="1219220" y="1570872"/>
                  <a:pt x="785436" y="1570872"/>
                </a:cubicBezTo>
                <a:cubicBezTo>
                  <a:pt x="351652" y="1570872"/>
                  <a:pt x="0" y="1219220"/>
                  <a:pt x="0" y="785436"/>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2703417"/>
              <a:satOff val="-6968"/>
              <a:lumOff val="-4706"/>
              <a:alphaOff val="0"/>
            </a:schemeClr>
          </a:fillRef>
          <a:effectRef idx="2">
            <a:schemeClr val="accent5">
              <a:hueOff val="-2703417"/>
              <a:satOff val="-6968"/>
              <a:lumOff val="-4706"/>
              <a:alphaOff val="0"/>
            </a:schemeClr>
          </a:effectRef>
          <a:fontRef idx="minor">
            <a:schemeClr val="lt1"/>
          </a:fontRef>
        </p:style>
        <p:txBody>
          <a:bodyPr spcFirstLastPara="0" vert="horz" wrap="square" lIns="245289" tIns="245289" rIns="245289" bIns="245289"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1" kern="1200">
                <a:latin typeface="Times New Roman" pitchFamily="18" charset="0"/>
                <a:cs typeface="Times New Roman" pitchFamily="18" charset="0"/>
              </a:rPr>
              <a:t>Providing advice on lifestyle, health, or risk factors.</a:t>
            </a:r>
            <a:endParaRPr lang="en-GB" sz="1200" b="1" kern="1200" dirty="0">
              <a:latin typeface="Times New Roman" pitchFamily="18" charset="0"/>
              <a:cs typeface="Times New Roman" pitchFamily="18" charset="0"/>
            </a:endParaRPr>
          </a:p>
        </p:txBody>
      </p:sp>
      <p:sp>
        <p:nvSpPr>
          <p:cNvPr id="14" name="Freeform: Shape 13">
            <a:extLst>
              <a:ext uri="{FF2B5EF4-FFF2-40B4-BE49-F238E27FC236}">
                <a16:creationId xmlns:a16="http://schemas.microsoft.com/office/drawing/2014/main" id="{186B08C0-6104-0FC0-0AC2-7F2A3DD52C11}"/>
              </a:ext>
            </a:extLst>
          </p:cNvPr>
          <p:cNvSpPr/>
          <p:nvPr/>
        </p:nvSpPr>
        <p:spPr>
          <a:xfrm>
            <a:off x="5323898" y="5068699"/>
            <a:ext cx="1570872" cy="1570872"/>
          </a:xfrm>
          <a:custGeom>
            <a:avLst/>
            <a:gdLst>
              <a:gd name="connsiteX0" fmla="*/ 0 w 1570872"/>
              <a:gd name="connsiteY0" fmla="*/ 785436 h 1570872"/>
              <a:gd name="connsiteX1" fmla="*/ 785436 w 1570872"/>
              <a:gd name="connsiteY1" fmla="*/ 0 h 1570872"/>
              <a:gd name="connsiteX2" fmla="*/ 1570872 w 1570872"/>
              <a:gd name="connsiteY2" fmla="*/ 785436 h 1570872"/>
              <a:gd name="connsiteX3" fmla="*/ 785436 w 1570872"/>
              <a:gd name="connsiteY3" fmla="*/ 1570872 h 1570872"/>
              <a:gd name="connsiteX4" fmla="*/ 0 w 1570872"/>
              <a:gd name="connsiteY4" fmla="*/ 785436 h 157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872" h="1570872">
                <a:moveTo>
                  <a:pt x="0" y="785436"/>
                </a:moveTo>
                <a:cubicBezTo>
                  <a:pt x="0" y="351652"/>
                  <a:pt x="351652" y="0"/>
                  <a:pt x="785436" y="0"/>
                </a:cubicBezTo>
                <a:cubicBezTo>
                  <a:pt x="1219220" y="0"/>
                  <a:pt x="1570872" y="351652"/>
                  <a:pt x="1570872" y="785436"/>
                </a:cubicBezTo>
                <a:cubicBezTo>
                  <a:pt x="1570872" y="1219220"/>
                  <a:pt x="1219220" y="1570872"/>
                  <a:pt x="785436" y="1570872"/>
                </a:cubicBezTo>
                <a:cubicBezTo>
                  <a:pt x="351652" y="1570872"/>
                  <a:pt x="0" y="1219220"/>
                  <a:pt x="0" y="785436"/>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4055126"/>
              <a:satOff val="-10451"/>
              <a:lumOff val="-7059"/>
              <a:alphaOff val="0"/>
            </a:schemeClr>
          </a:fillRef>
          <a:effectRef idx="2">
            <a:schemeClr val="accent5">
              <a:hueOff val="-4055126"/>
              <a:satOff val="-10451"/>
              <a:lumOff val="-7059"/>
              <a:alphaOff val="0"/>
            </a:schemeClr>
          </a:effectRef>
          <a:fontRef idx="minor">
            <a:schemeClr val="lt1"/>
          </a:fontRef>
        </p:style>
        <p:txBody>
          <a:bodyPr spcFirstLastPara="0" vert="horz" wrap="square" lIns="245289" tIns="245289" rIns="245289" bIns="245289"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1" kern="1200">
                <a:latin typeface="Times New Roman" pitchFamily="18" charset="0"/>
                <a:cs typeface="Times New Roman" pitchFamily="18" charset="0"/>
              </a:rPr>
              <a:t>Searching for the informed consent, obtaining consent for post-mortem</a:t>
            </a:r>
            <a:endParaRPr lang="en-IN" sz="1200" b="1" kern="1200"/>
          </a:p>
        </p:txBody>
      </p:sp>
      <p:sp>
        <p:nvSpPr>
          <p:cNvPr id="15" name="Freeform: Shape 14">
            <a:extLst>
              <a:ext uri="{FF2B5EF4-FFF2-40B4-BE49-F238E27FC236}">
                <a16:creationId xmlns:a16="http://schemas.microsoft.com/office/drawing/2014/main" id="{42E05B5C-054A-B125-800C-040DA5D06677}"/>
              </a:ext>
            </a:extLst>
          </p:cNvPr>
          <p:cNvSpPr/>
          <p:nvPr/>
        </p:nvSpPr>
        <p:spPr>
          <a:xfrm>
            <a:off x="3208822" y="3847559"/>
            <a:ext cx="1570872" cy="1570872"/>
          </a:xfrm>
          <a:custGeom>
            <a:avLst/>
            <a:gdLst>
              <a:gd name="connsiteX0" fmla="*/ 0 w 1570872"/>
              <a:gd name="connsiteY0" fmla="*/ 785436 h 1570872"/>
              <a:gd name="connsiteX1" fmla="*/ 785436 w 1570872"/>
              <a:gd name="connsiteY1" fmla="*/ 0 h 1570872"/>
              <a:gd name="connsiteX2" fmla="*/ 1570872 w 1570872"/>
              <a:gd name="connsiteY2" fmla="*/ 785436 h 1570872"/>
              <a:gd name="connsiteX3" fmla="*/ 785436 w 1570872"/>
              <a:gd name="connsiteY3" fmla="*/ 1570872 h 1570872"/>
              <a:gd name="connsiteX4" fmla="*/ 0 w 1570872"/>
              <a:gd name="connsiteY4" fmla="*/ 785436 h 157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872" h="1570872">
                <a:moveTo>
                  <a:pt x="0" y="785436"/>
                </a:moveTo>
                <a:cubicBezTo>
                  <a:pt x="0" y="351652"/>
                  <a:pt x="351652" y="0"/>
                  <a:pt x="785436" y="0"/>
                </a:cubicBezTo>
                <a:cubicBezTo>
                  <a:pt x="1219220" y="0"/>
                  <a:pt x="1570872" y="351652"/>
                  <a:pt x="1570872" y="785436"/>
                </a:cubicBezTo>
                <a:cubicBezTo>
                  <a:pt x="1570872" y="1219220"/>
                  <a:pt x="1219220" y="1570872"/>
                  <a:pt x="785436" y="1570872"/>
                </a:cubicBezTo>
                <a:cubicBezTo>
                  <a:pt x="351652" y="1570872"/>
                  <a:pt x="0" y="1219220"/>
                  <a:pt x="0" y="785436"/>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5406834"/>
              <a:satOff val="-13935"/>
              <a:lumOff val="-9412"/>
              <a:alphaOff val="0"/>
            </a:schemeClr>
          </a:fillRef>
          <a:effectRef idx="2">
            <a:schemeClr val="accent5">
              <a:hueOff val="-5406834"/>
              <a:satOff val="-13935"/>
              <a:lumOff val="-9412"/>
              <a:alphaOff val="0"/>
            </a:schemeClr>
          </a:effectRef>
          <a:fontRef idx="minor">
            <a:schemeClr val="lt1"/>
          </a:fontRef>
        </p:style>
        <p:txBody>
          <a:bodyPr spcFirstLastPara="0" vert="horz" wrap="square" lIns="245289" tIns="245289" rIns="245289" bIns="245289"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1" kern="1200">
                <a:latin typeface="Times New Roman" pitchFamily="18" charset="0"/>
                <a:cs typeface="Times New Roman" pitchFamily="18" charset="0"/>
              </a:rPr>
              <a:t>Communication with relatives</a:t>
            </a:r>
            <a:endParaRPr lang="en-IN" sz="1200" b="1" kern="1200" dirty="0"/>
          </a:p>
        </p:txBody>
      </p:sp>
      <p:sp>
        <p:nvSpPr>
          <p:cNvPr id="16" name="Freeform: Shape 15">
            <a:extLst>
              <a:ext uri="{FF2B5EF4-FFF2-40B4-BE49-F238E27FC236}">
                <a16:creationId xmlns:a16="http://schemas.microsoft.com/office/drawing/2014/main" id="{1EBB8712-1CDB-0690-E08E-3AA857AD9D1C}"/>
              </a:ext>
            </a:extLst>
          </p:cNvPr>
          <p:cNvSpPr/>
          <p:nvPr/>
        </p:nvSpPr>
        <p:spPr>
          <a:xfrm>
            <a:off x="3208822" y="1405278"/>
            <a:ext cx="1570872" cy="1570872"/>
          </a:xfrm>
          <a:custGeom>
            <a:avLst/>
            <a:gdLst>
              <a:gd name="connsiteX0" fmla="*/ 0 w 1570872"/>
              <a:gd name="connsiteY0" fmla="*/ 785436 h 1570872"/>
              <a:gd name="connsiteX1" fmla="*/ 785436 w 1570872"/>
              <a:gd name="connsiteY1" fmla="*/ 0 h 1570872"/>
              <a:gd name="connsiteX2" fmla="*/ 1570872 w 1570872"/>
              <a:gd name="connsiteY2" fmla="*/ 785436 h 1570872"/>
              <a:gd name="connsiteX3" fmla="*/ 785436 w 1570872"/>
              <a:gd name="connsiteY3" fmla="*/ 1570872 h 1570872"/>
              <a:gd name="connsiteX4" fmla="*/ 0 w 1570872"/>
              <a:gd name="connsiteY4" fmla="*/ 785436 h 157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872" h="1570872">
                <a:moveTo>
                  <a:pt x="0" y="785436"/>
                </a:moveTo>
                <a:cubicBezTo>
                  <a:pt x="0" y="351652"/>
                  <a:pt x="351652" y="0"/>
                  <a:pt x="785436" y="0"/>
                </a:cubicBezTo>
                <a:cubicBezTo>
                  <a:pt x="1219220" y="0"/>
                  <a:pt x="1570872" y="351652"/>
                  <a:pt x="1570872" y="785436"/>
                </a:cubicBezTo>
                <a:cubicBezTo>
                  <a:pt x="1570872" y="1219220"/>
                  <a:pt x="1219220" y="1570872"/>
                  <a:pt x="785436" y="1570872"/>
                </a:cubicBezTo>
                <a:cubicBezTo>
                  <a:pt x="351652" y="1570872"/>
                  <a:pt x="0" y="1219220"/>
                  <a:pt x="0" y="785436"/>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6758543"/>
              <a:satOff val="-17419"/>
              <a:lumOff val="-11765"/>
              <a:alphaOff val="0"/>
            </a:schemeClr>
          </a:fillRef>
          <a:effectRef idx="2">
            <a:schemeClr val="accent5">
              <a:hueOff val="-6758543"/>
              <a:satOff val="-17419"/>
              <a:lumOff val="-11765"/>
              <a:alphaOff val="0"/>
            </a:schemeClr>
          </a:effectRef>
          <a:fontRef idx="minor">
            <a:schemeClr val="lt1"/>
          </a:fontRef>
        </p:style>
        <p:txBody>
          <a:bodyPr spcFirstLastPara="0" vert="horz" wrap="square" lIns="245289" tIns="245289" rIns="245289" bIns="245289"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1" kern="1200">
                <a:latin typeface="Times New Roman" pitchFamily="18" charset="0"/>
                <a:cs typeface="Times New Roman" pitchFamily="18" charset="0"/>
              </a:rPr>
              <a:t>Patient involvement in decision making.</a:t>
            </a:r>
            <a:endParaRPr lang="en-IN" sz="1200" b="1" kern="1200" dirty="0"/>
          </a:p>
        </p:txBody>
      </p:sp>
    </p:spTree>
    <p:extLst>
      <p:ext uri="{BB962C8B-B14F-4D97-AF65-F5344CB8AC3E}">
        <p14:creationId xmlns:p14="http://schemas.microsoft.com/office/powerpoint/2010/main" val="225924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E4D7C-85F1-87E1-2501-C59BDFD58FD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189A7C5-9005-7752-9FE1-F09B6D42567C}"/>
              </a:ext>
            </a:extLst>
          </p:cNvPr>
          <p:cNvSpPr txBox="1"/>
          <p:nvPr/>
        </p:nvSpPr>
        <p:spPr>
          <a:xfrm>
            <a:off x="258308" y="278969"/>
            <a:ext cx="11778712" cy="5970865"/>
          </a:xfrm>
          <a:prstGeom prst="rect">
            <a:avLst/>
          </a:prstGeom>
          <a:noFill/>
        </p:spPr>
        <p:txBody>
          <a:bodyPr wrap="square" rtlCol="0">
            <a:spAutoFit/>
          </a:bodyPr>
          <a:lstStyle/>
          <a:p>
            <a:pPr algn="just"/>
            <a:r>
              <a:rPr lang="en-GB" sz="2800" b="1" dirty="0">
                <a:latin typeface="Times New Roman" panose="02020603050405020304" pitchFamily="18" charset="0"/>
                <a:cs typeface="Times New Roman" pitchFamily="18" charset="0"/>
              </a:rPr>
              <a:t>Verbal Communication Skills (One-to-one, Over the telephone)</a:t>
            </a:r>
          </a:p>
          <a:p>
            <a:pPr algn="just">
              <a:lnSpc>
                <a:spcPct val="200000"/>
              </a:lnSpc>
              <a:buFont typeface="Arial" pitchFamily="34" charset="0"/>
              <a:buChar char="•"/>
            </a:pPr>
            <a:r>
              <a:rPr lang="en-GB" sz="2800" dirty="0">
                <a:latin typeface="Times New Roman" panose="02020603050405020304" pitchFamily="18" charset="0"/>
                <a:cs typeface="Times New Roman" pitchFamily="18" charset="0"/>
              </a:rPr>
              <a:t> </a:t>
            </a:r>
            <a:r>
              <a:rPr lang="en-US" sz="2800" b="0" i="0" dirty="0">
                <a:solidFill>
                  <a:schemeClr val="accent1"/>
                </a:solidFill>
                <a:effectLst/>
                <a:latin typeface="Times New Roman" panose="02020603050405020304" pitchFamily="18" charset="0"/>
                <a:cs typeface="Times New Roman" panose="02020603050405020304" pitchFamily="18" charset="0"/>
              </a:rPr>
              <a:t>Communication is about passing information from one person to another.</a:t>
            </a:r>
          </a:p>
          <a:p>
            <a:pPr indent="-457200" algn="just">
              <a:lnSpc>
                <a:spcPct val="200000"/>
              </a:lnSpc>
              <a:buFont typeface="Arial" pitchFamily="34" charset="0"/>
              <a:buChar char="•"/>
            </a:pPr>
            <a:r>
              <a:rPr lang="en-US" sz="2800" dirty="0">
                <a:solidFill>
                  <a:schemeClr val="accent1"/>
                </a:solidFill>
                <a:latin typeface="Times New Roman" pitchFamily="18" charset="0"/>
                <a:cs typeface="Times New Roman" pitchFamily="18" charset="0"/>
              </a:rPr>
              <a:t> This means that both the sending and the receiving of the message are equally important.</a:t>
            </a:r>
          </a:p>
          <a:p>
            <a:pPr indent="-457200" algn="just">
              <a:lnSpc>
                <a:spcPct val="200000"/>
              </a:lnSpc>
              <a:buFont typeface="Arial" pitchFamily="34" charset="0"/>
              <a:buChar char="•"/>
            </a:pPr>
            <a:r>
              <a:rPr lang="en-US" sz="2800" dirty="0">
                <a:solidFill>
                  <a:srgbClr val="FF0000"/>
                </a:solidFill>
                <a:latin typeface="Times New Roman" panose="02020603050405020304" pitchFamily="18" charset="0"/>
                <a:cs typeface="Times New Roman" pitchFamily="18" charset="0"/>
              </a:rPr>
              <a:t>Verbal communication therefore requires both a speaker (or writer) to transmit the message, and a listener (or reader) to make sense of the message.</a:t>
            </a:r>
          </a:p>
          <a:p>
            <a:pPr indent="-457200" algn="just">
              <a:lnSpc>
                <a:spcPct val="200000"/>
              </a:lnSpc>
              <a:buFont typeface="Arial" pitchFamily="34" charset="0"/>
              <a:buChar char="•"/>
            </a:pPr>
            <a:r>
              <a:rPr lang="en-US" sz="2800" b="1" i="0" dirty="0">
                <a:solidFill>
                  <a:schemeClr val="accent6">
                    <a:lumMod val="75000"/>
                  </a:schemeClr>
                </a:solidFill>
                <a:effectLst/>
                <a:latin typeface="Times New Roman" panose="02020603050405020304" pitchFamily="18" charset="0"/>
                <a:cs typeface="Times New Roman" panose="02020603050405020304" pitchFamily="18" charset="0"/>
              </a:rPr>
              <a:t>Basic Verbal Communication Skills: </a:t>
            </a:r>
            <a:r>
              <a:rPr lang="en-US" sz="2800" b="0" i="0" dirty="0">
                <a:solidFill>
                  <a:schemeClr val="accent6">
                    <a:lumMod val="75000"/>
                  </a:schemeClr>
                </a:solidFill>
                <a:effectLst/>
                <a:latin typeface="Times New Roman" panose="02020603050405020304" pitchFamily="18" charset="0"/>
                <a:cs typeface="Times New Roman" panose="02020603050405020304" pitchFamily="18" charset="0"/>
              </a:rPr>
              <a:t>Effective Speaking and Listening</a:t>
            </a:r>
            <a:endParaRPr lang="en-GB" sz="2800" dirty="0">
              <a:solidFill>
                <a:schemeClr val="accent6">
                  <a:lumMod val="75000"/>
                </a:schemeClr>
              </a:solidFill>
              <a:latin typeface="Times New Roman" panose="02020603050405020304" pitchFamily="18" charset="0"/>
              <a:cs typeface="Times New Roman"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9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FA4C7-C9C6-3F82-5553-0FF6D982AC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5D7F238-0708-49A6-E47F-730BB0832F80}"/>
              </a:ext>
            </a:extLst>
          </p:cNvPr>
          <p:cNvSpPr txBox="1"/>
          <p:nvPr/>
        </p:nvSpPr>
        <p:spPr>
          <a:xfrm>
            <a:off x="258308" y="278969"/>
            <a:ext cx="11571742" cy="5628720"/>
          </a:xfrm>
          <a:prstGeom prst="rect">
            <a:avLst/>
          </a:prstGeom>
          <a:noFill/>
        </p:spPr>
        <p:txBody>
          <a:bodyPr wrap="square" rtlCol="0">
            <a:spAutoFit/>
          </a:bodyPr>
          <a:lstStyle/>
          <a:p>
            <a:pPr indent="-285750" algn="just">
              <a:lnSpc>
                <a:spcPct val="150000"/>
              </a:lnSpc>
              <a:buFont typeface="Arial" pitchFamily="34" charset="0"/>
              <a:buChar char="•"/>
            </a:pPr>
            <a:r>
              <a:rPr lang="en-US" sz="2800" dirty="0">
                <a:latin typeface="Times New Roman" panose="02020603050405020304" pitchFamily="18" charset="0"/>
                <a:cs typeface="Times New Roman" pitchFamily="18" charset="0"/>
                <a:hlinkClick r:id="rId2">
                  <a:extLst>
                    <a:ext uri="{A12FA001-AC4F-418D-AE19-62706E023703}">
                      <ahyp:hlinkClr xmlns:ahyp="http://schemas.microsoft.com/office/drawing/2018/hyperlinkcolor" val="tx"/>
                    </a:ext>
                  </a:extLst>
                </a:hlinkClick>
              </a:rPr>
              <a:t>Effective speaking</a:t>
            </a:r>
            <a:r>
              <a:rPr lang="en-US" sz="2800" dirty="0">
                <a:latin typeface="Times New Roman" panose="02020603050405020304" pitchFamily="18" charset="0"/>
                <a:cs typeface="Times New Roman" pitchFamily="18" charset="0"/>
              </a:rPr>
              <a:t> involves three main areas: the words you choose, how you say them, and how you reinforce them with other non-verbal communications.</a:t>
            </a:r>
          </a:p>
          <a:p>
            <a:pPr indent="-285750" algn="just">
              <a:lnSpc>
                <a:spcPct val="150000"/>
              </a:lnSpc>
              <a:buFont typeface="Arial" pitchFamily="34" charset="0"/>
              <a:buChar char="•"/>
            </a:pPr>
            <a:r>
              <a:rPr lang="en-US" sz="2800" b="0" i="0" dirty="0">
                <a:solidFill>
                  <a:srgbClr val="2A2A2A"/>
                </a:solidFill>
                <a:effectLst/>
                <a:latin typeface="Times New Roman" pitchFamily="18" charset="0"/>
                <a:cs typeface="Times New Roman" pitchFamily="18" charset="0"/>
              </a:rPr>
              <a:t>All these affect the transmission of your message, and how it is received and understood by your audience.</a:t>
            </a:r>
          </a:p>
          <a:p>
            <a:pPr indent="-285750" algn="just">
              <a:lnSpc>
                <a:spcPct val="150000"/>
              </a:lnSpc>
              <a:buFont typeface="Arial" pitchFamily="34" charset="0"/>
              <a:buChar char="•"/>
            </a:pPr>
            <a:r>
              <a:rPr lang="en-US" sz="2800" b="0" i="0" dirty="0">
                <a:solidFill>
                  <a:srgbClr val="2A2A2A"/>
                </a:solidFill>
                <a:effectLst/>
                <a:latin typeface="Times New Roman" pitchFamily="18" charset="0"/>
                <a:cs typeface="Times New Roman" pitchFamily="18" charset="0"/>
              </a:rPr>
              <a:t>It is worth considering your choice of words carefully. You will probably need to use different words in different situations, even when discussing the same subject. For example, what you say to a close colleague will be very different from how you present a subject at a major conference.</a:t>
            </a:r>
            <a:endParaRPr lang="en-US" sz="2800" dirty="0">
              <a:latin typeface="Times New Roman" panose="02020603050405020304" pitchFamily="18" charset="0"/>
              <a:cs typeface="Times New Roman"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33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circle(in)">
                                      <p:cBhvr>
                                        <p:cTn id="13" dur="20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08116-D939-A56F-C97A-AFAAA4B0130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9FE3352-8663-381D-9891-4C7B04A170C9}"/>
              </a:ext>
            </a:extLst>
          </p:cNvPr>
          <p:cNvSpPr txBox="1"/>
          <p:nvPr/>
        </p:nvSpPr>
        <p:spPr>
          <a:xfrm>
            <a:off x="258308" y="278969"/>
            <a:ext cx="11571742" cy="5131661"/>
          </a:xfrm>
          <a:prstGeom prst="rect">
            <a:avLst/>
          </a:prstGeom>
          <a:noFill/>
        </p:spPr>
        <p:txBody>
          <a:bodyPr wrap="square" rtlCol="0">
            <a:spAutoFit/>
          </a:bodyPr>
          <a:lstStyle/>
          <a:p>
            <a:pPr indent="-285750" algn="just">
              <a:lnSpc>
                <a:spcPct val="200000"/>
              </a:lnSpc>
              <a:buFont typeface="Arial" pitchFamily="34" charset="0"/>
              <a:buChar char="•"/>
            </a:pPr>
            <a:r>
              <a:rPr lang="en-US" sz="2800" dirty="0">
                <a:latin typeface="Times New Roman" pitchFamily="18" charset="0"/>
                <a:cs typeface="Times New Roman" pitchFamily="18" charset="0"/>
                <a:hlinkClick r:id="rId2">
                  <a:extLst>
                    <a:ext uri="{A12FA001-AC4F-418D-AE19-62706E023703}">
                      <ahyp:hlinkClr xmlns:ahyp="http://schemas.microsoft.com/office/drawing/2018/hyperlinkcolor" val="tx"/>
                    </a:ext>
                  </a:extLst>
                </a:hlinkClick>
              </a:rPr>
              <a:t>Active listening</a:t>
            </a:r>
            <a:r>
              <a:rPr lang="en-US" sz="2800" dirty="0">
                <a:latin typeface="Times New Roman" pitchFamily="18" charset="0"/>
                <a:cs typeface="Times New Roman" pitchFamily="18" charset="0"/>
              </a:rPr>
              <a:t> is an important skill. However, when we communicate, we tend to spend far more energy considering what we are going to say than listening to the other person</a:t>
            </a:r>
          </a:p>
          <a:p>
            <a:pPr indent="-285750" algn="just">
              <a:lnSpc>
                <a:spcPct val="200000"/>
              </a:lnSpc>
              <a:buFont typeface="Arial" pitchFamily="34" charset="0"/>
              <a:buChar char="•"/>
            </a:pPr>
            <a:r>
              <a:rPr lang="en-US" sz="2800" dirty="0">
                <a:latin typeface="Times New Roman" pitchFamily="18" charset="0"/>
                <a:cs typeface="Times New Roman" pitchFamily="18" charset="0"/>
              </a:rPr>
              <a:t>Effective listening is vital for good verbal communication. There are a number of ways that you can ensure that you listen more effectively.</a:t>
            </a:r>
          </a:p>
          <a:p>
            <a:pPr indent="-285750" algn="just">
              <a:lnSpc>
                <a:spcPct val="200000"/>
              </a:lnSpc>
              <a:buFont typeface="Arial" pitchFamily="34" charset="0"/>
              <a:buChar char="•"/>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85906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04E6A-59C3-DC4C-49D7-EE3752EFCC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18219A-83B7-2108-5B74-90B595B08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22861"/>
            <a:ext cx="11292840" cy="6781744"/>
          </a:xfrm>
          <a:prstGeom prst="rect">
            <a:avLst/>
          </a:prstGeom>
        </p:spPr>
      </p:pic>
    </p:spTree>
    <p:extLst>
      <p:ext uri="{BB962C8B-B14F-4D97-AF65-F5344CB8AC3E}">
        <p14:creationId xmlns:p14="http://schemas.microsoft.com/office/powerpoint/2010/main" val="1890453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3A2384-9A18-62E6-E048-316B7C36F871}"/>
              </a:ext>
            </a:extLst>
          </p:cNvPr>
          <p:cNvSpPr>
            <a:spLocks noGrp="1"/>
          </p:cNvSpPr>
          <p:nvPr>
            <p:ph idx="1"/>
          </p:nvPr>
        </p:nvSpPr>
        <p:spPr>
          <a:xfrm>
            <a:off x="445770" y="205740"/>
            <a:ext cx="11384280" cy="6309360"/>
          </a:xfrm>
        </p:spPr>
        <p:txBody>
          <a:bodyPr>
            <a:normAutofit fontScale="92500" lnSpcReduction="10000"/>
          </a:bodyPr>
          <a:lstStyle/>
          <a:p>
            <a:pPr marL="0" indent="0" algn="just">
              <a:lnSpc>
                <a:spcPct val="200000"/>
              </a:lnSpc>
              <a:spcAft>
                <a:spcPts val="1125"/>
              </a:spcAft>
              <a:buNone/>
            </a:pPr>
            <a:r>
              <a:rPr lang="en-US" sz="2800" dirty="0">
                <a:latin typeface="Times New Roman" pitchFamily="18" charset="0"/>
                <a:cs typeface="Times New Roman" pitchFamily="18" charset="0"/>
              </a:rPr>
              <a:t>These include:</a:t>
            </a:r>
          </a:p>
          <a:p>
            <a:pPr indent="-457200" algn="just">
              <a:lnSpc>
                <a:spcPct val="200000"/>
              </a:lnSpc>
              <a:spcAft>
                <a:spcPts val="1125"/>
              </a:spcAft>
              <a:buFont typeface="Arial" pitchFamily="34" charset="0"/>
              <a:buChar char="•"/>
            </a:pPr>
            <a:r>
              <a:rPr lang="en-US" sz="2800" dirty="0">
                <a:latin typeface="Times New Roman" pitchFamily="18" charset="0"/>
                <a:cs typeface="Times New Roman" pitchFamily="18" charset="0"/>
              </a:rPr>
              <a:t>Be prepared to listen. Concentrate on the speaker, and not on how you are going to reply.</a:t>
            </a:r>
          </a:p>
          <a:p>
            <a:pPr indent="-457200" algn="just">
              <a:lnSpc>
                <a:spcPct val="200000"/>
              </a:lnSpc>
              <a:spcAft>
                <a:spcPts val="1125"/>
              </a:spcAft>
              <a:buFont typeface="Arial" pitchFamily="34" charset="0"/>
              <a:buChar char="•"/>
            </a:pPr>
            <a:r>
              <a:rPr lang="en-US" sz="2800" dirty="0">
                <a:latin typeface="Times New Roman" pitchFamily="18" charset="0"/>
                <a:cs typeface="Times New Roman" pitchFamily="18" charset="0"/>
              </a:rPr>
              <a:t>Keep an open mind and avoid making judgements about the speaker.</a:t>
            </a:r>
          </a:p>
          <a:p>
            <a:pPr indent="-457200" algn="just">
              <a:lnSpc>
                <a:spcPct val="200000"/>
              </a:lnSpc>
              <a:spcAft>
                <a:spcPts val="1125"/>
              </a:spcAft>
              <a:buFont typeface="Arial" pitchFamily="34" charset="0"/>
              <a:buChar char="•"/>
            </a:pPr>
            <a:r>
              <a:rPr lang="en-US" sz="2800" dirty="0">
                <a:latin typeface="Times New Roman" pitchFamily="18" charset="0"/>
                <a:cs typeface="Times New Roman" pitchFamily="18" charset="0"/>
              </a:rPr>
              <a:t>Concentrate on the main direction of the speaker’s message. Try to understand broadly what they are trying to say overall, as well as the detail of the words that they are using.</a:t>
            </a:r>
          </a:p>
        </p:txBody>
      </p:sp>
    </p:spTree>
    <p:extLst>
      <p:ext uri="{BB962C8B-B14F-4D97-AF65-F5344CB8AC3E}">
        <p14:creationId xmlns:p14="http://schemas.microsoft.com/office/powerpoint/2010/main" val="32509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68B93-C8D2-D2DB-C7F1-FC54353A836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B0F0318-05AE-E080-6769-5E6960456A05}"/>
              </a:ext>
            </a:extLst>
          </p:cNvPr>
          <p:cNvSpPr txBox="1"/>
          <p:nvPr/>
        </p:nvSpPr>
        <p:spPr>
          <a:xfrm>
            <a:off x="258308" y="278969"/>
            <a:ext cx="11571742" cy="5576206"/>
          </a:xfrm>
          <a:prstGeom prst="rect">
            <a:avLst/>
          </a:prstGeom>
          <a:noFill/>
        </p:spPr>
        <p:txBody>
          <a:bodyPr wrap="square" rtlCol="0">
            <a:spAutoFit/>
          </a:bodyPr>
          <a:lstStyle/>
          <a:p>
            <a:pPr indent="-457200" algn="just">
              <a:lnSpc>
                <a:spcPct val="150000"/>
              </a:lnSpc>
              <a:spcAft>
                <a:spcPts val="1125"/>
              </a:spcAft>
              <a:buFont typeface="Arial" pitchFamily="34" charset="0"/>
              <a:buChar char="•"/>
            </a:pPr>
            <a:r>
              <a:rPr lang="en-US" sz="2400" dirty="0">
                <a:latin typeface="Times New Roman" pitchFamily="18" charset="0"/>
                <a:cs typeface="Times New Roman" pitchFamily="18" charset="0"/>
              </a:rPr>
              <a:t>Avoid distractions if at all possible. For example, if there is a lot of background noise, you might suggest that you go somewhere else to talk.</a:t>
            </a:r>
          </a:p>
          <a:p>
            <a:pPr indent="-457200" algn="just">
              <a:lnSpc>
                <a:spcPct val="150000"/>
              </a:lnSpc>
              <a:spcAft>
                <a:spcPts val="1125"/>
              </a:spcAft>
              <a:buFont typeface="Arial" pitchFamily="34" charset="0"/>
              <a:buChar char="•"/>
            </a:pPr>
            <a:r>
              <a:rPr lang="en-US" sz="2400" dirty="0">
                <a:latin typeface="Times New Roman" pitchFamily="18" charset="0"/>
                <a:cs typeface="Times New Roman" pitchFamily="18" charset="0"/>
              </a:rPr>
              <a:t>Be objective.</a:t>
            </a:r>
          </a:p>
          <a:p>
            <a:pPr indent="-457200" algn="just">
              <a:lnSpc>
                <a:spcPct val="150000"/>
              </a:lnSpc>
              <a:spcAft>
                <a:spcPts val="1125"/>
              </a:spcAft>
              <a:buFont typeface="Arial" pitchFamily="34" charset="0"/>
              <a:buChar char="•"/>
            </a:pPr>
            <a:r>
              <a:rPr lang="en-US" sz="2400" dirty="0">
                <a:latin typeface="Times New Roman" pitchFamily="18" charset="0"/>
                <a:cs typeface="Times New Roman" pitchFamily="18" charset="0"/>
              </a:rPr>
              <a:t>Do not be trying to think of your next question while the other person is giving information.</a:t>
            </a:r>
          </a:p>
          <a:p>
            <a:pPr indent="-457200" algn="just">
              <a:lnSpc>
                <a:spcPct val="150000"/>
              </a:lnSpc>
              <a:spcAft>
                <a:spcPts val="1125"/>
              </a:spcAft>
              <a:buFont typeface="Arial" pitchFamily="34" charset="0"/>
              <a:buChar char="•"/>
            </a:pPr>
            <a:r>
              <a:rPr lang="en-US" sz="2400" dirty="0">
                <a:latin typeface="Times New Roman" pitchFamily="18" charset="0"/>
                <a:cs typeface="Times New Roman" pitchFamily="18" charset="0"/>
              </a:rPr>
              <a:t>Do not dwell on one or two points at the expense of others. Try to use the overall picture and all the information that you have.</a:t>
            </a:r>
          </a:p>
          <a:p>
            <a:pPr indent="-457200" algn="just">
              <a:lnSpc>
                <a:spcPct val="150000"/>
              </a:lnSpc>
              <a:spcAft>
                <a:spcPts val="1125"/>
              </a:spcAft>
              <a:buFont typeface="Arial" pitchFamily="34" charset="0"/>
              <a:buChar char="•"/>
            </a:pPr>
            <a:r>
              <a:rPr lang="en-US" sz="2400" dirty="0">
                <a:latin typeface="Times New Roman" pitchFamily="18" charset="0"/>
                <a:cs typeface="Times New Roman" pitchFamily="18" charset="0"/>
              </a:rPr>
              <a:t>Do not stereotype the speaker. Try not to let prejudices associated with, for example, gender, ethnicity, accent, social class, appearance or dress interfere with what is being said</a:t>
            </a:r>
          </a:p>
        </p:txBody>
      </p:sp>
    </p:spTree>
    <p:extLst>
      <p:ext uri="{BB962C8B-B14F-4D97-AF65-F5344CB8AC3E}">
        <p14:creationId xmlns:p14="http://schemas.microsoft.com/office/powerpoint/2010/main" val="410044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FE1609-55F6-5DBB-E583-290EAF29CA97}"/>
              </a:ext>
            </a:extLst>
          </p:cNvPr>
          <p:cNvSpPr>
            <a:spLocks noGrp="1"/>
          </p:cNvSpPr>
          <p:nvPr>
            <p:ph idx="1"/>
          </p:nvPr>
        </p:nvSpPr>
        <p:spPr>
          <a:xfrm>
            <a:off x="838200" y="272142"/>
            <a:ext cx="10515600" cy="6204857"/>
          </a:xfrm>
        </p:spPr>
        <p:txBody>
          <a:bodyPr/>
          <a:lstStyle/>
          <a:p>
            <a:pPr marL="0" indent="0">
              <a:buNone/>
            </a:pPr>
            <a:r>
              <a:rPr lang="en-IN" b="1" dirty="0">
                <a:latin typeface="Times New Roman" panose="02020603050405020304" pitchFamily="18" charset="0"/>
                <a:cs typeface="Times New Roman" panose="02020603050405020304" pitchFamily="18" charset="0"/>
              </a:rPr>
              <a:t>Definition:</a:t>
            </a:r>
          </a:p>
          <a:p>
            <a:pPr marL="0" indent="0">
              <a:buNone/>
            </a:pPr>
            <a:endParaRPr lang="en-IN" b="1" dirty="0"/>
          </a:p>
        </p:txBody>
      </p:sp>
      <p:sp>
        <p:nvSpPr>
          <p:cNvPr id="4" name="Oval 3">
            <a:extLst>
              <a:ext uri="{FF2B5EF4-FFF2-40B4-BE49-F238E27FC236}">
                <a16:creationId xmlns:a16="http://schemas.microsoft.com/office/drawing/2014/main" id="{D0430613-3A70-B9C0-6B98-DB2B702283A7}"/>
              </a:ext>
            </a:extLst>
          </p:cNvPr>
          <p:cNvSpPr/>
          <p:nvPr/>
        </p:nvSpPr>
        <p:spPr>
          <a:xfrm>
            <a:off x="938897" y="710186"/>
            <a:ext cx="3282043" cy="2634343"/>
          </a:xfrm>
          <a:prstGeom prst="ellips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solidFill>
                  <a:sysClr val="windowText" lastClr="000000"/>
                </a:solidFill>
                <a:latin typeface="Times New Roman" panose="02020603050405020304" pitchFamily="18" charset="0"/>
                <a:cs typeface="Times New Roman" panose="02020603050405020304" pitchFamily="18" charset="0"/>
              </a:rPr>
              <a:t>Communication</a:t>
            </a:r>
          </a:p>
        </p:txBody>
      </p:sp>
      <p:grpSp>
        <p:nvGrpSpPr>
          <p:cNvPr id="9" name="Group 8">
            <a:extLst>
              <a:ext uri="{FF2B5EF4-FFF2-40B4-BE49-F238E27FC236}">
                <a16:creationId xmlns:a16="http://schemas.microsoft.com/office/drawing/2014/main" id="{B4E65F32-C100-915E-70F0-5846C87328AA}"/>
              </a:ext>
            </a:extLst>
          </p:cNvPr>
          <p:cNvGrpSpPr/>
          <p:nvPr/>
        </p:nvGrpSpPr>
        <p:grpSpPr>
          <a:xfrm>
            <a:off x="4304380" y="2019090"/>
            <a:ext cx="1970319" cy="772884"/>
            <a:chOff x="4332512" y="1491343"/>
            <a:chExt cx="1970319" cy="772884"/>
          </a:xfrm>
        </p:grpSpPr>
        <p:sp>
          <p:nvSpPr>
            <p:cNvPr id="5" name="Arrow: Right 4">
              <a:extLst>
                <a:ext uri="{FF2B5EF4-FFF2-40B4-BE49-F238E27FC236}">
                  <a16:creationId xmlns:a16="http://schemas.microsoft.com/office/drawing/2014/main" id="{3279F1F0-8AAE-E023-F5CA-1157267942E9}"/>
                </a:ext>
              </a:extLst>
            </p:cNvPr>
            <p:cNvSpPr/>
            <p:nvPr/>
          </p:nvSpPr>
          <p:spPr>
            <a:xfrm>
              <a:off x="4757060" y="1491343"/>
              <a:ext cx="1545771" cy="772884"/>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002D4CD5-62CE-E50B-5899-AA62714B48ED}"/>
                </a:ext>
              </a:extLst>
            </p:cNvPr>
            <p:cNvSpPr txBox="1"/>
            <p:nvPr/>
          </p:nvSpPr>
          <p:spPr>
            <a:xfrm>
              <a:off x="4332512" y="1627805"/>
              <a:ext cx="1948543" cy="461665"/>
            </a:xfrm>
            <a:prstGeom prst="rect">
              <a:avLst/>
            </a:prstGeom>
            <a:noFill/>
          </p:spPr>
          <p:txBody>
            <a:bodyPr wrap="square" rtlCol="0">
              <a:spAutoFit/>
            </a:bodyPr>
            <a:lstStyle/>
            <a:p>
              <a:pPr algn="ctr"/>
              <a:r>
                <a:rPr lang="en-IN" sz="2400" b="1" dirty="0">
                  <a:latin typeface="Times New Roman" panose="02020603050405020304" pitchFamily="18" charset="0"/>
                  <a:cs typeface="Times New Roman" panose="02020603050405020304" pitchFamily="18" charset="0"/>
                </a:rPr>
                <a:t>Act of</a:t>
              </a:r>
            </a:p>
          </p:txBody>
        </p:sp>
      </p:grpSp>
      <p:sp>
        <p:nvSpPr>
          <p:cNvPr id="7" name="TextBox 6">
            <a:extLst>
              <a:ext uri="{FF2B5EF4-FFF2-40B4-BE49-F238E27FC236}">
                <a16:creationId xmlns:a16="http://schemas.microsoft.com/office/drawing/2014/main" id="{43A95C67-CBAD-B9BD-6478-987FF33323BB}"/>
              </a:ext>
            </a:extLst>
          </p:cNvPr>
          <p:cNvSpPr txBox="1"/>
          <p:nvPr/>
        </p:nvSpPr>
        <p:spPr>
          <a:xfrm>
            <a:off x="6336362" y="2025518"/>
            <a:ext cx="5855637" cy="954107"/>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Giving &amp; Receiving &amp; sharing information</a:t>
            </a:r>
          </a:p>
        </p:txBody>
      </p:sp>
      <p:grpSp>
        <p:nvGrpSpPr>
          <p:cNvPr id="22" name="Group 21">
            <a:extLst>
              <a:ext uri="{FF2B5EF4-FFF2-40B4-BE49-F238E27FC236}">
                <a16:creationId xmlns:a16="http://schemas.microsoft.com/office/drawing/2014/main" id="{17D3380F-A95A-45B0-5B61-CAF3B59C82EE}"/>
              </a:ext>
            </a:extLst>
          </p:cNvPr>
          <p:cNvGrpSpPr/>
          <p:nvPr/>
        </p:nvGrpSpPr>
        <p:grpSpPr>
          <a:xfrm>
            <a:off x="168719" y="3782573"/>
            <a:ext cx="3603170" cy="2917373"/>
            <a:chOff x="947059" y="3537856"/>
            <a:chExt cx="3603170" cy="2917373"/>
          </a:xfrm>
        </p:grpSpPr>
        <p:pic>
          <p:nvPicPr>
            <p:cNvPr id="11" name="Picture 10">
              <a:extLst>
                <a:ext uri="{FF2B5EF4-FFF2-40B4-BE49-F238E27FC236}">
                  <a16:creationId xmlns:a16="http://schemas.microsoft.com/office/drawing/2014/main" id="{88BF179D-714C-3BF5-C3D0-4D1154F88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059" y="3777343"/>
              <a:ext cx="2677886" cy="2677886"/>
            </a:xfrm>
            <a:prstGeom prst="rect">
              <a:avLst/>
            </a:prstGeom>
          </p:spPr>
        </p:pic>
        <p:sp>
          <p:nvSpPr>
            <p:cNvPr id="15" name="TextBox 14">
              <a:extLst>
                <a:ext uri="{FF2B5EF4-FFF2-40B4-BE49-F238E27FC236}">
                  <a16:creationId xmlns:a16="http://schemas.microsoft.com/office/drawing/2014/main" id="{4A9B9B93-5085-BF66-F7DF-25254FC37689}"/>
                </a:ext>
              </a:extLst>
            </p:cNvPr>
            <p:cNvSpPr txBox="1"/>
            <p:nvPr/>
          </p:nvSpPr>
          <p:spPr>
            <a:xfrm>
              <a:off x="947059" y="3537856"/>
              <a:ext cx="3603170" cy="55517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p:spPr>
          <p:txBody>
            <a:bodyPr spcFirstLastPara="0" vert="horz" wrap="square" lIns="20320" tIns="20320" rIns="20320" bIns="20320" numCol="1" spcCol="1270" anchor="t" anchorCtr="0">
              <a:noAutofit/>
            </a:bodyPr>
            <a:lstStyle>
              <a:lvl1pPr>
                <a:defRPr sz="3200" b="1">
                  <a:latin typeface="Times New Roman" panose="02020603050405020304" pitchFamily="18" charset="0"/>
                  <a:cs typeface="Times New Roman" panose="02020603050405020304" pitchFamily="18" charset="0"/>
                </a:defRPr>
              </a:lvl1pPr>
            </a:lstStyle>
            <a:p>
              <a:pPr algn="ctr"/>
              <a:r>
                <a:rPr lang="en-IN" dirty="0"/>
                <a:t>Talking</a:t>
              </a:r>
            </a:p>
          </p:txBody>
        </p:sp>
      </p:grpSp>
      <p:grpSp>
        <p:nvGrpSpPr>
          <p:cNvPr id="23" name="Group 22">
            <a:extLst>
              <a:ext uri="{FF2B5EF4-FFF2-40B4-BE49-F238E27FC236}">
                <a16:creationId xmlns:a16="http://schemas.microsoft.com/office/drawing/2014/main" id="{31316016-9BE4-B6B2-7649-7580CB1EA87B}"/>
              </a:ext>
            </a:extLst>
          </p:cNvPr>
          <p:cNvGrpSpPr/>
          <p:nvPr/>
        </p:nvGrpSpPr>
        <p:grpSpPr>
          <a:xfrm>
            <a:off x="4547514" y="3878376"/>
            <a:ext cx="3603170" cy="2803070"/>
            <a:chOff x="4699914" y="3565073"/>
            <a:chExt cx="3603170" cy="2803070"/>
          </a:xfrm>
        </p:grpSpPr>
        <p:sp>
          <p:nvSpPr>
            <p:cNvPr id="16" name="TextBox 15">
              <a:extLst>
                <a:ext uri="{FF2B5EF4-FFF2-40B4-BE49-F238E27FC236}">
                  <a16:creationId xmlns:a16="http://schemas.microsoft.com/office/drawing/2014/main" id="{EDDC9288-4E62-6FAA-BA98-FB4826862425}"/>
                </a:ext>
              </a:extLst>
            </p:cNvPr>
            <p:cNvSpPr txBox="1"/>
            <p:nvPr/>
          </p:nvSpPr>
          <p:spPr>
            <a:xfrm>
              <a:off x="4699914" y="3565073"/>
              <a:ext cx="3603170" cy="55517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p:spPr>
          <p:txBody>
            <a:bodyPr spcFirstLastPara="0" vert="horz" wrap="square" lIns="20320" tIns="20320" rIns="20320" bIns="20320" numCol="1" spcCol="1270" anchor="t" anchorCtr="0">
              <a:noAutofit/>
            </a:bodyPr>
            <a:lstStyle>
              <a:lvl1pPr>
                <a:defRPr sz="3200" b="1">
                  <a:latin typeface="Times New Roman" panose="02020603050405020304" pitchFamily="18" charset="0"/>
                  <a:cs typeface="Times New Roman" panose="02020603050405020304" pitchFamily="18" charset="0"/>
                </a:defRPr>
              </a:lvl1pPr>
            </a:lstStyle>
            <a:p>
              <a:pPr algn="ctr"/>
              <a:r>
                <a:rPr lang="en-IN" dirty="0"/>
                <a:t>Writing</a:t>
              </a:r>
            </a:p>
          </p:txBody>
        </p:sp>
        <p:pic>
          <p:nvPicPr>
            <p:cNvPr id="18" name="Picture 17">
              <a:extLst>
                <a:ext uri="{FF2B5EF4-FFF2-40B4-BE49-F238E27FC236}">
                  <a16:creationId xmlns:a16="http://schemas.microsoft.com/office/drawing/2014/main" id="{AD2393C6-DDBB-6039-0C42-3062FC90C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884" y="4301953"/>
              <a:ext cx="3453792" cy="2066190"/>
            </a:xfrm>
            <a:prstGeom prst="rect">
              <a:avLst/>
            </a:prstGeom>
          </p:spPr>
        </p:pic>
      </p:grpSp>
      <p:grpSp>
        <p:nvGrpSpPr>
          <p:cNvPr id="24" name="Group 23">
            <a:extLst>
              <a:ext uri="{FF2B5EF4-FFF2-40B4-BE49-F238E27FC236}">
                <a16:creationId xmlns:a16="http://schemas.microsoft.com/office/drawing/2014/main" id="{47804768-0DA9-6DDD-088F-F06AA000B6EE}"/>
              </a:ext>
            </a:extLst>
          </p:cNvPr>
          <p:cNvGrpSpPr/>
          <p:nvPr/>
        </p:nvGrpSpPr>
        <p:grpSpPr>
          <a:xfrm>
            <a:off x="8394253" y="3782573"/>
            <a:ext cx="3603170" cy="2917373"/>
            <a:chOff x="8361598" y="3537856"/>
            <a:chExt cx="3603170" cy="2917373"/>
          </a:xfrm>
        </p:grpSpPr>
        <p:sp>
          <p:nvSpPr>
            <p:cNvPr id="19" name="TextBox 18">
              <a:extLst>
                <a:ext uri="{FF2B5EF4-FFF2-40B4-BE49-F238E27FC236}">
                  <a16:creationId xmlns:a16="http://schemas.microsoft.com/office/drawing/2014/main" id="{65C98A69-83A3-2716-E0F2-26A467F94BA5}"/>
                </a:ext>
              </a:extLst>
            </p:cNvPr>
            <p:cNvSpPr txBox="1"/>
            <p:nvPr/>
          </p:nvSpPr>
          <p:spPr>
            <a:xfrm>
              <a:off x="8361598" y="3537856"/>
              <a:ext cx="3603170" cy="55517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p:spPr>
          <p:txBody>
            <a:bodyPr spcFirstLastPara="0" vert="horz" wrap="square" lIns="20320" tIns="20320" rIns="20320" bIns="20320" numCol="1" spcCol="1270" anchor="t" anchorCtr="0">
              <a:noAutofit/>
            </a:bodyPr>
            <a:lstStyle>
              <a:lvl1pPr>
                <a:defRPr sz="3200" b="1">
                  <a:latin typeface="Times New Roman" panose="02020603050405020304" pitchFamily="18" charset="0"/>
                  <a:cs typeface="Times New Roman" panose="02020603050405020304" pitchFamily="18" charset="0"/>
                </a:defRPr>
              </a:lvl1pPr>
            </a:lstStyle>
            <a:p>
              <a:pPr algn="ctr"/>
              <a:r>
                <a:rPr lang="en-IN" dirty="0"/>
                <a:t>Listening</a:t>
              </a:r>
            </a:p>
          </p:txBody>
        </p:sp>
        <p:pic>
          <p:nvPicPr>
            <p:cNvPr id="21" name="Picture 20">
              <a:extLst>
                <a:ext uri="{FF2B5EF4-FFF2-40B4-BE49-F238E27FC236}">
                  <a16:creationId xmlns:a16="http://schemas.microsoft.com/office/drawing/2014/main" id="{A2C1EB3D-3026-1ACB-6DF9-00EF3C273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2769" y="4120244"/>
              <a:ext cx="3050716" cy="2334985"/>
            </a:xfrm>
            <a:prstGeom prst="rect">
              <a:avLst/>
            </a:prstGeom>
          </p:spPr>
        </p:pic>
      </p:grpSp>
    </p:spTree>
    <p:extLst>
      <p:ext uri="{BB962C8B-B14F-4D97-AF65-F5344CB8AC3E}">
        <p14:creationId xmlns:p14="http://schemas.microsoft.com/office/powerpoint/2010/main" val="38210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000" fill="hold"/>
                                        <p:tgtEl>
                                          <p:spTgt spid="24"/>
                                        </p:tgtEl>
                                        <p:attrNameLst>
                                          <p:attrName>ppt_w</p:attrName>
                                        </p:attrNameLst>
                                      </p:cBhvr>
                                      <p:tavLst>
                                        <p:tav tm="0">
                                          <p:val>
                                            <p:fltVal val="0"/>
                                          </p:val>
                                        </p:tav>
                                        <p:tav tm="100000">
                                          <p:val>
                                            <p:strVal val="#ppt_w"/>
                                          </p:val>
                                        </p:tav>
                                      </p:tavLst>
                                    </p:anim>
                                    <p:anim calcmode="lin" valueType="num">
                                      <p:cBhvr>
                                        <p:cTn id="44" dur="1000" fill="hold"/>
                                        <p:tgtEl>
                                          <p:spTgt spid="24"/>
                                        </p:tgtEl>
                                        <p:attrNameLst>
                                          <p:attrName>ppt_h</p:attrName>
                                        </p:attrNameLst>
                                      </p:cBhvr>
                                      <p:tavLst>
                                        <p:tav tm="0">
                                          <p:val>
                                            <p:fltVal val="0"/>
                                          </p:val>
                                        </p:tav>
                                        <p:tav tm="100000">
                                          <p:val>
                                            <p:strVal val="#ppt_h"/>
                                          </p:val>
                                        </p:tav>
                                      </p:tavLst>
                                    </p:anim>
                                    <p:anim calcmode="lin" valueType="num">
                                      <p:cBhvr>
                                        <p:cTn id="45" dur="1000" fill="hold"/>
                                        <p:tgtEl>
                                          <p:spTgt spid="24"/>
                                        </p:tgtEl>
                                        <p:attrNameLst>
                                          <p:attrName>style.rotation</p:attrName>
                                        </p:attrNameLst>
                                      </p:cBhvr>
                                      <p:tavLst>
                                        <p:tav tm="0">
                                          <p:val>
                                            <p:fltVal val="90"/>
                                          </p:val>
                                        </p:tav>
                                        <p:tav tm="100000">
                                          <p:val>
                                            <p:fltVal val="0"/>
                                          </p:val>
                                        </p:tav>
                                      </p:tavLst>
                                    </p:anim>
                                    <p:animEffect transition="in" filter="fade">
                                      <p:cBhvr>
                                        <p:cTn id="4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5980"/>
            <a:ext cx="10515600" cy="6276813"/>
          </a:xfrm>
        </p:spPr>
        <p:txBody>
          <a:bodyPr/>
          <a:lstStyle/>
          <a:p>
            <a:pPr>
              <a:buNone/>
            </a:pPr>
            <a:endParaRPr lang="en-GB" dirty="0"/>
          </a:p>
          <a:p>
            <a:pPr>
              <a:buNone/>
            </a:pPr>
            <a:endParaRPr lang="en-US" dirty="0"/>
          </a:p>
        </p:txBody>
      </p:sp>
      <p:pic>
        <p:nvPicPr>
          <p:cNvPr id="4" name="Picture 3" descr="napkin-selection (1).png"/>
          <p:cNvPicPr>
            <a:picLocks noChangeAspect="1"/>
          </p:cNvPicPr>
          <p:nvPr/>
        </p:nvPicPr>
        <p:blipFill>
          <a:blip r:embed="rId2"/>
          <a:stretch>
            <a:fillRect/>
          </a:stretch>
        </p:blipFill>
        <p:spPr>
          <a:xfrm>
            <a:off x="-1" y="0"/>
            <a:ext cx="12192001"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pkin-selection (3).png"/>
          <p:cNvPicPr>
            <a:picLocks noChangeAspect="1"/>
          </p:cNvPicPr>
          <p:nvPr/>
        </p:nvPicPr>
        <p:blipFill>
          <a:blip r:embed="rId2"/>
          <a:stretch>
            <a:fillRect/>
          </a:stretch>
        </p:blipFill>
        <p:spPr>
          <a:xfrm>
            <a:off x="1441342" y="0"/>
            <a:ext cx="9484963"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pkin-selection (4).png"/>
          <p:cNvPicPr>
            <a:picLocks noChangeAspect="1"/>
          </p:cNvPicPr>
          <p:nvPr/>
        </p:nvPicPr>
        <p:blipFill>
          <a:blip r:embed="rId2"/>
          <a:stretch>
            <a:fillRect/>
          </a:stretch>
        </p:blipFill>
        <p:spPr>
          <a:xfrm>
            <a:off x="666428" y="166687"/>
            <a:ext cx="10631836" cy="65246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1478"/>
            <a:ext cx="10515600" cy="6245817"/>
          </a:xfrm>
        </p:spPr>
        <p:txBody>
          <a:bodyPr>
            <a:normAutofit fontScale="92500" lnSpcReduction="10000"/>
          </a:bodyPr>
          <a:lstStyle/>
          <a:p>
            <a:pPr>
              <a:buNone/>
            </a:pPr>
            <a:r>
              <a:rPr lang="en-GB" b="1" dirty="0">
                <a:latin typeface="Times New Roman" pitchFamily="18" charset="0"/>
                <a:cs typeface="Times New Roman" pitchFamily="18" charset="0"/>
              </a:rPr>
              <a:t>Written Communication Skills:</a:t>
            </a:r>
          </a:p>
          <a:p>
            <a:r>
              <a:rPr lang="en-US" dirty="0">
                <a:latin typeface="Times New Roman" pitchFamily="18" charset="0"/>
                <a:cs typeface="Times New Roman" pitchFamily="18" charset="0"/>
              </a:rPr>
              <a:t>Written communications skills are those skills that use written words for conveying of a message to other persons.</a:t>
            </a:r>
          </a:p>
          <a:p>
            <a:pPr>
              <a:buNone/>
            </a:pPr>
            <a:r>
              <a:rPr lang="en-US" b="1" dirty="0">
                <a:latin typeface="Times New Roman" pitchFamily="18" charset="0"/>
                <a:cs typeface="Times New Roman" pitchFamily="18" charset="0"/>
              </a:rPr>
              <a:t>Types of written communication include: </a:t>
            </a:r>
          </a:p>
          <a:p>
            <a:pPr lvl="0">
              <a:buNone/>
            </a:pPr>
            <a:r>
              <a:rPr lang="en-US" b="1" dirty="0">
                <a:latin typeface="Times New Roman" pitchFamily="18" charset="0"/>
                <a:cs typeface="Times New Roman" pitchFamily="18" charset="0"/>
              </a:rPr>
              <a:t>A. Formal written communication</a:t>
            </a:r>
            <a:endParaRPr lang="en-US" dirty="0">
              <a:latin typeface="Times New Roman" pitchFamily="18" charset="0"/>
              <a:cs typeface="Times New Roman" pitchFamily="18" charset="0"/>
            </a:endParaRPr>
          </a:p>
          <a:p>
            <a:pPr lvl="0">
              <a:buNone/>
            </a:pPr>
            <a:r>
              <a:rPr lang="en-US" dirty="0">
                <a:latin typeface="Times New Roman" pitchFamily="18" charset="0"/>
                <a:cs typeface="Times New Roman" pitchFamily="18" charset="0"/>
              </a:rPr>
              <a:t>Emails</a:t>
            </a:r>
          </a:p>
          <a:p>
            <a:pPr lvl="0">
              <a:buNone/>
            </a:pPr>
            <a:r>
              <a:rPr lang="en-US" dirty="0">
                <a:latin typeface="Times New Roman" pitchFamily="18" charset="0"/>
                <a:cs typeface="Times New Roman" pitchFamily="18" charset="0"/>
              </a:rPr>
              <a:t>Letters </a:t>
            </a:r>
          </a:p>
          <a:p>
            <a:pPr lvl="0">
              <a:buNone/>
            </a:pPr>
            <a:r>
              <a:rPr lang="en-US" dirty="0">
                <a:latin typeface="Times New Roman" pitchFamily="18" charset="0"/>
                <a:cs typeface="Times New Roman" pitchFamily="18" charset="0"/>
              </a:rPr>
              <a:t>Contracts </a:t>
            </a:r>
          </a:p>
          <a:p>
            <a:pPr lvl="0">
              <a:buNone/>
            </a:pPr>
            <a:r>
              <a:rPr lang="en-US" dirty="0">
                <a:latin typeface="Times New Roman" pitchFamily="18" charset="0"/>
                <a:cs typeface="Times New Roman" pitchFamily="18" charset="0"/>
              </a:rPr>
              <a:t>Briefs  </a:t>
            </a:r>
          </a:p>
          <a:p>
            <a:pPr lvl="0">
              <a:buNone/>
            </a:pPr>
            <a:r>
              <a:rPr lang="en-US" dirty="0">
                <a:latin typeface="Times New Roman" pitchFamily="18" charset="0"/>
                <a:cs typeface="Times New Roman" pitchFamily="18" charset="0"/>
              </a:rPr>
              <a:t>Memos </a:t>
            </a:r>
          </a:p>
          <a:p>
            <a:pPr lvl="0">
              <a:buNone/>
            </a:pPr>
            <a:r>
              <a:rPr lang="en-US" dirty="0">
                <a:latin typeface="Times New Roman" pitchFamily="18" charset="0"/>
                <a:cs typeface="Times New Roman" pitchFamily="18" charset="0"/>
              </a:rPr>
              <a:t>Meeting agendas </a:t>
            </a:r>
          </a:p>
          <a:p>
            <a:pPr>
              <a:buNone/>
            </a:pPr>
            <a:r>
              <a:rPr lang="en-US" dirty="0">
                <a:latin typeface="Times New Roman" pitchFamily="18" charset="0"/>
                <a:cs typeface="Times New Roman" pitchFamily="18" charset="0"/>
              </a:rPr>
              <a:t>Bulletins </a:t>
            </a:r>
          </a:p>
          <a:p>
            <a:pPr lvl="0">
              <a:buNone/>
            </a:pPr>
            <a:r>
              <a:rPr lang="en-US" b="1" dirty="0">
                <a:latin typeface="Times New Roman" pitchFamily="18" charset="0"/>
                <a:cs typeface="Times New Roman" pitchFamily="18" charset="0"/>
              </a:rPr>
              <a:t>B. Informal written communication</a:t>
            </a: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Examples: Personal letter</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pkin-selection (5).png"/>
          <p:cNvPicPr>
            <a:picLocks noChangeAspect="1"/>
          </p:cNvPicPr>
          <p:nvPr/>
        </p:nvPicPr>
        <p:blipFill>
          <a:blip r:embed="rId2"/>
          <a:stretch>
            <a:fillRect/>
          </a:stretch>
        </p:blipFill>
        <p:spPr>
          <a:xfrm>
            <a:off x="0" y="1"/>
            <a:ext cx="12192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pkin-selection (6).png"/>
          <p:cNvPicPr>
            <a:picLocks noChangeAspect="1"/>
          </p:cNvPicPr>
          <p:nvPr/>
        </p:nvPicPr>
        <p:blipFill>
          <a:blip r:embed="rId2"/>
          <a:stretch>
            <a:fillRect/>
          </a:stretch>
        </p:blipFill>
        <p:spPr>
          <a:xfrm>
            <a:off x="0" y="-1"/>
            <a:ext cx="12191999" cy="705172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Why is Body Language Important in Communication? | John 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Why is Body Language Important in Communication? | John 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Why is Body Language Important in Communication? | John 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C:\Users\USER\Downloads\body-language-messages.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body-language-messages.jpg"/>
          <p:cNvPicPr>
            <a:picLocks noChangeAspect="1"/>
          </p:cNvPicPr>
          <p:nvPr/>
        </p:nvPicPr>
        <p:blipFill>
          <a:blip r:embed="rId2"/>
          <a:stretch>
            <a:fillRect/>
          </a:stretch>
        </p:blipFill>
        <p:spPr>
          <a:xfrm>
            <a:off x="0" y="0"/>
            <a:ext cx="7206712" cy="6858000"/>
          </a:xfrm>
          <a:prstGeom prst="rect">
            <a:avLst/>
          </a:prstGeom>
        </p:spPr>
      </p:pic>
      <p:sp>
        <p:nvSpPr>
          <p:cNvPr id="10" name="Cloud 9"/>
          <p:cNvSpPr/>
          <p:nvPr/>
        </p:nvSpPr>
        <p:spPr>
          <a:xfrm>
            <a:off x="7377194" y="2030278"/>
            <a:ext cx="4225871" cy="3146156"/>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200" dirty="0">
                <a:latin typeface="Times New Roman" pitchFamily="18" charset="0"/>
                <a:cs typeface="Times New Roman" pitchFamily="18" charset="0"/>
              </a:rPr>
              <a:t>Body Language</a:t>
            </a:r>
            <a:endParaRPr lang="en-US" sz="32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953" y="263471"/>
            <a:ext cx="11375756" cy="6369804"/>
          </a:xfrm>
        </p:spPr>
        <p:txBody>
          <a:bodyPr>
            <a:normAutofit fontScale="70000" lnSpcReduction="20000"/>
          </a:bodyPr>
          <a:lstStyle/>
          <a:p>
            <a:pPr algn="just">
              <a:lnSpc>
                <a:spcPct val="160000"/>
              </a:lnSpc>
            </a:pPr>
            <a:r>
              <a:rPr lang="en-GB" dirty="0">
                <a:latin typeface="Times New Roman" pitchFamily="18" charset="0"/>
                <a:cs typeface="Times New Roman" pitchFamily="18" charset="0"/>
              </a:rPr>
              <a:t>Body language is a type of communication in which physical behaviours, as opposed to words, are used to express or convey information.</a:t>
            </a:r>
          </a:p>
          <a:p>
            <a:pPr algn="just">
              <a:lnSpc>
                <a:spcPct val="160000"/>
              </a:lnSpc>
            </a:pPr>
            <a:r>
              <a:rPr lang="en-GB" dirty="0">
                <a:latin typeface="Times New Roman" pitchFamily="18" charset="0"/>
                <a:cs typeface="Times New Roman" pitchFamily="18" charset="0"/>
              </a:rPr>
              <a:t>Such behaviour includes facial expressions, body posture, gestures, eye movement, touch and the use of space.</a:t>
            </a:r>
          </a:p>
          <a:p>
            <a:pPr algn="just">
              <a:lnSpc>
                <a:spcPct val="160000"/>
              </a:lnSpc>
            </a:pPr>
            <a:r>
              <a:rPr lang="en-GB" b="1" dirty="0">
                <a:latin typeface="Times New Roman" pitchFamily="18" charset="0"/>
                <a:cs typeface="Times New Roman" pitchFamily="18" charset="0"/>
              </a:rPr>
              <a:t>Face Expression: </a:t>
            </a:r>
            <a:r>
              <a:rPr lang="en-GB" dirty="0">
                <a:latin typeface="Times New Roman" pitchFamily="18" charset="0"/>
                <a:cs typeface="Times New Roman" pitchFamily="18" charset="0"/>
              </a:rPr>
              <a:t>An important indicator of emotional state.</a:t>
            </a:r>
          </a:p>
          <a:p>
            <a:pPr algn="just">
              <a:lnSpc>
                <a:spcPct val="160000"/>
              </a:lnSpc>
            </a:pPr>
            <a:r>
              <a:rPr lang="en-GB" b="1" dirty="0">
                <a:latin typeface="Times New Roman" pitchFamily="18" charset="0"/>
                <a:cs typeface="Times New Roman" pitchFamily="18" charset="0"/>
              </a:rPr>
              <a:t>Body posture: </a:t>
            </a:r>
            <a:r>
              <a:rPr lang="en-GB" dirty="0">
                <a:latin typeface="Times New Roman" pitchFamily="18" charset="0"/>
                <a:cs typeface="Times New Roman" pitchFamily="18" charset="0"/>
              </a:rPr>
              <a:t>Message can be conveyed through body posture. </a:t>
            </a:r>
          </a:p>
          <a:p>
            <a:pPr algn="just">
              <a:lnSpc>
                <a:spcPct val="160000"/>
              </a:lnSpc>
              <a:buFont typeface="Wingdings" pitchFamily="2" charset="2"/>
              <a:buChar char="Ø"/>
            </a:pPr>
            <a:r>
              <a:rPr lang="en-GB" b="1" dirty="0">
                <a:latin typeface="Times New Roman" pitchFamily="18" charset="0"/>
                <a:cs typeface="Times New Roman" pitchFamily="18" charset="0"/>
              </a:rPr>
              <a:t>Closed body posture: </a:t>
            </a:r>
            <a:r>
              <a:rPr lang="en-GB" dirty="0">
                <a:latin typeface="Times New Roman" pitchFamily="18" charset="0"/>
                <a:cs typeface="Times New Roman" pitchFamily="18" charset="0"/>
              </a:rPr>
              <a:t>person sitting with his legs and arms crossed in front of their body. This prevents or hinders the free flow of information. </a:t>
            </a:r>
          </a:p>
          <a:p>
            <a:pPr algn="just">
              <a:lnSpc>
                <a:spcPct val="160000"/>
              </a:lnSpc>
              <a:buFont typeface="Wingdings" pitchFamily="2" charset="2"/>
              <a:buChar char="Ø"/>
            </a:pPr>
            <a:r>
              <a:rPr lang="en-GB" b="1" dirty="0">
                <a:latin typeface="Times New Roman" pitchFamily="18" charset="0"/>
                <a:cs typeface="Times New Roman" pitchFamily="18" charset="0"/>
              </a:rPr>
              <a:t>Open body posture: </a:t>
            </a:r>
            <a:r>
              <a:rPr lang="en-GB" dirty="0">
                <a:latin typeface="Times New Roman" pitchFamily="18" charset="0"/>
                <a:cs typeface="Times New Roman" pitchFamily="18" charset="0"/>
              </a:rPr>
              <a:t>A relaxed stance with uncrossed legs and arms. It tends to ease communication</a:t>
            </a:r>
          </a:p>
          <a:p>
            <a:pPr algn="just">
              <a:lnSpc>
                <a:spcPct val="160000"/>
              </a:lnSpc>
            </a:pPr>
            <a:r>
              <a:rPr lang="en-GB" b="1" dirty="0">
                <a:latin typeface="Times New Roman" pitchFamily="18" charset="0"/>
                <a:cs typeface="Times New Roman" pitchFamily="18" charset="0"/>
              </a:rPr>
              <a:t>Eye Contact: </a:t>
            </a:r>
            <a:r>
              <a:rPr lang="en-GB" dirty="0">
                <a:latin typeface="Times New Roman" pitchFamily="18" charset="0"/>
                <a:cs typeface="Times New Roman" pitchFamily="18" charset="0"/>
              </a:rPr>
              <a:t>It indicates confidence, attention and honesty.</a:t>
            </a:r>
          </a:p>
          <a:p>
            <a:pPr algn="just">
              <a:lnSpc>
                <a:spcPct val="160000"/>
              </a:lnSpc>
            </a:pPr>
            <a:r>
              <a:rPr lang="en-GB" b="1" dirty="0">
                <a:latin typeface="Times New Roman" pitchFamily="18" charset="0"/>
                <a:cs typeface="Times New Roman" pitchFamily="18" charset="0"/>
              </a:rPr>
              <a:t>Tone of Voice: </a:t>
            </a:r>
            <a:r>
              <a:rPr lang="en-GB" dirty="0">
                <a:latin typeface="Times New Roman" pitchFamily="18" charset="0"/>
                <a:cs typeface="Times New Roman" pitchFamily="18" charset="0"/>
              </a:rPr>
              <a:t>Soften voice etc can also influence the communication.</a:t>
            </a:r>
          </a:p>
          <a:p>
            <a:pPr algn="just">
              <a:lnSpc>
                <a:spcPct val="160000"/>
              </a:lnSpc>
            </a:pPr>
            <a:r>
              <a:rPr lang="en-GB" b="1" dirty="0">
                <a:latin typeface="Times New Roman" pitchFamily="18" charset="0"/>
                <a:cs typeface="Times New Roman" pitchFamily="18" charset="0"/>
              </a:rPr>
              <a:t>Proximity/Closeness Of Position: </a:t>
            </a:r>
            <a:r>
              <a:rPr lang="en-GB" dirty="0">
                <a:latin typeface="Times New Roman" pitchFamily="18" charset="0"/>
                <a:cs typeface="Times New Roman" pitchFamily="18" charset="0"/>
              </a:rPr>
              <a:t>The pharmacist and patient must maintain a minimum distance of 45cm</a:t>
            </a:r>
            <a:endParaRPr lang="en-US"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949" y="325464"/>
            <a:ext cx="11236271" cy="6168326"/>
          </a:xfrm>
        </p:spPr>
        <p:txBody>
          <a:bodyPr/>
          <a:lstStyle/>
          <a:p>
            <a:pPr>
              <a:lnSpc>
                <a:spcPct val="200000"/>
              </a:lnSpc>
              <a:buNone/>
            </a:pPr>
            <a:r>
              <a:rPr lang="en-US" b="1" dirty="0">
                <a:latin typeface="Times New Roman" pitchFamily="18" charset="0"/>
                <a:cs typeface="Times New Roman" pitchFamily="18" charset="0"/>
              </a:rPr>
              <a:t>Interactions with Professionals:</a:t>
            </a:r>
          </a:p>
          <a:p>
            <a:pPr>
              <a:lnSpc>
                <a:spcPct val="200000"/>
              </a:lnSpc>
            </a:pPr>
            <a:r>
              <a:rPr lang="en-GB" dirty="0">
                <a:latin typeface="Times New Roman" pitchFamily="18" charset="0"/>
                <a:cs typeface="Times New Roman" pitchFamily="18" charset="0"/>
              </a:rPr>
              <a:t>Be prepared with specific questions or facts and recommendations when initiating a patient care- related conversation with physicians.</a:t>
            </a:r>
          </a:p>
          <a:p>
            <a:pPr>
              <a:lnSpc>
                <a:spcPct val="200000"/>
              </a:lnSpc>
              <a:buNone/>
            </a:pPr>
            <a:r>
              <a:rPr lang="en-US" b="1" dirty="0">
                <a:latin typeface="Times New Roman" pitchFamily="18" charset="0"/>
                <a:cs typeface="Times New Roman" pitchFamily="18" charset="0"/>
              </a:rPr>
              <a:t>Interactions with Patients (Patient interview techniques):</a:t>
            </a:r>
          </a:p>
          <a:p>
            <a:pPr>
              <a:lnSpc>
                <a:spcPct val="200000"/>
              </a:lnSpc>
            </a:pPr>
            <a:r>
              <a:rPr lang="en-GB" dirty="0">
                <a:latin typeface="Times New Roman" pitchFamily="18" charset="0"/>
                <a:cs typeface="Times New Roman" pitchFamily="18" charset="0"/>
              </a:rPr>
              <a:t>Medication history interview are required for making decisions.</a:t>
            </a:r>
          </a:p>
          <a:p>
            <a:pPr>
              <a:lnSpc>
                <a:spcPct val="200000"/>
              </a:lnSpc>
            </a:pPr>
            <a:r>
              <a:rPr lang="en-GB" dirty="0">
                <a:latin typeface="Times New Roman" pitchFamily="18" charset="0"/>
                <a:cs typeface="Times New Roman" pitchFamily="18" charset="0"/>
              </a:rPr>
              <a:t>The following information is recorded:</a:t>
            </a:r>
            <a:endParaRPr lang="en-US" b="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pkin-selection (7).png"/>
          <p:cNvPicPr>
            <a:picLocks noChangeAspect="1"/>
          </p:cNvPicPr>
          <p:nvPr/>
        </p:nvPicPr>
        <p:blipFill>
          <a:blip r:embed="rId2"/>
          <a:stretch>
            <a:fillRect/>
          </a:stretch>
        </p:blipFill>
        <p:spPr>
          <a:xfrm>
            <a:off x="232476" y="0"/>
            <a:ext cx="11959524"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9329E-153C-D93D-62BC-842F78E4571E}"/>
              </a:ext>
            </a:extLst>
          </p:cNvPr>
          <p:cNvSpPr>
            <a:spLocks noGrp="1"/>
          </p:cNvSpPr>
          <p:nvPr>
            <p:ph idx="1"/>
          </p:nvPr>
        </p:nvSpPr>
        <p:spPr>
          <a:xfrm>
            <a:off x="195943" y="250370"/>
            <a:ext cx="11778343" cy="6368143"/>
          </a:xfrm>
        </p:spPr>
        <p:txBody>
          <a:bodyPr>
            <a:normAutofit fontScale="92500" lnSpcReduction="10000"/>
          </a:bodyPr>
          <a:lstStyle/>
          <a:p>
            <a:pPr algn="just">
              <a:lnSpc>
                <a:spcPct val="120000"/>
              </a:lnSpc>
            </a:pPr>
            <a:r>
              <a:rPr lang="en-IN" dirty="0">
                <a:latin typeface="Times New Roman" panose="02020603050405020304" pitchFamily="18" charset="0"/>
                <a:cs typeface="Times New Roman" panose="02020603050405020304" pitchFamily="18" charset="0"/>
              </a:rPr>
              <a:t>Good communicators listen carefully, speak or write clearly, and respect different opinions.</a:t>
            </a:r>
          </a:p>
          <a:p>
            <a:pPr marL="0" indent="0" algn="just">
              <a:lnSpc>
                <a:spcPct val="120000"/>
              </a:lnSpc>
              <a:buNone/>
            </a:pPr>
            <a:r>
              <a:rPr lang="en-IN" b="1" dirty="0">
                <a:latin typeface="Times New Roman" panose="02020603050405020304" pitchFamily="18" charset="0"/>
                <a:cs typeface="Times New Roman" panose="02020603050405020304" pitchFamily="18" charset="0"/>
              </a:rPr>
              <a:t>Communication Skill:</a:t>
            </a:r>
            <a:r>
              <a:rPr lang="en-IN" dirty="0">
                <a:latin typeface="Times New Roman" panose="02020603050405020304" pitchFamily="18" charset="0"/>
                <a:cs typeface="Times New Roman" panose="02020603050405020304" pitchFamily="18" charset="0"/>
              </a:rPr>
              <a:t> </a:t>
            </a:r>
          </a:p>
          <a:p>
            <a:pPr algn="just">
              <a:lnSpc>
                <a:spcPct val="120000"/>
              </a:lnSpc>
            </a:pPr>
            <a:r>
              <a:rPr lang="en-IN" dirty="0">
                <a:latin typeface="Times New Roman" panose="02020603050405020304" pitchFamily="18" charset="0"/>
                <a:cs typeface="Times New Roman" panose="02020603050405020304" pitchFamily="18" charset="0"/>
              </a:rPr>
              <a:t>Communication skills are  the abilities you use when giving and receiving different kind of information.</a:t>
            </a:r>
          </a:p>
          <a:p>
            <a:pPr algn="just">
              <a:lnSpc>
                <a:spcPct val="120000"/>
              </a:lnSpc>
            </a:pPr>
            <a:r>
              <a:rPr lang="en-IN" dirty="0">
                <a:latin typeface="Times New Roman" panose="02020603050405020304" pitchFamily="18" charset="0"/>
                <a:cs typeface="Times New Roman" panose="02020603050405020304" pitchFamily="18" charset="0"/>
              </a:rPr>
              <a:t>Some examples include, communicating new ideas, feelings or even an update on your project.</a:t>
            </a:r>
          </a:p>
          <a:p>
            <a:pPr algn="just">
              <a:lnSpc>
                <a:spcPct val="120000"/>
              </a:lnSpc>
            </a:pPr>
            <a:r>
              <a:rPr lang="en-IN" dirty="0">
                <a:latin typeface="Times New Roman" panose="02020603050405020304" pitchFamily="18" charset="0"/>
                <a:cs typeface="Times New Roman" panose="02020603050405020304" pitchFamily="18" charset="0"/>
              </a:rPr>
              <a:t>Communication skills involve listening, speaking, observing and empathizing.</a:t>
            </a:r>
          </a:p>
          <a:p>
            <a:pPr algn="just">
              <a:lnSpc>
                <a:spcPct val="120000"/>
              </a:lnSpc>
            </a:pPr>
            <a:r>
              <a:rPr lang="en-IN" dirty="0">
                <a:latin typeface="Times New Roman" panose="02020603050405020304" pitchFamily="18" charset="0"/>
                <a:cs typeface="Times New Roman" panose="02020603050405020304" pitchFamily="18" charset="0"/>
              </a:rPr>
              <a:t>Communication skills are those skills which are needed to speak and write properly. A person who is able to speak appropriately and maintaining eye contact with the audience, uses different vocabulary and articulate speech to suit the need of the audience is generally said to be an effective speaker.</a:t>
            </a:r>
          </a:p>
        </p:txBody>
      </p:sp>
    </p:spTree>
    <p:extLst>
      <p:ext uri="{BB962C8B-B14F-4D97-AF65-F5344CB8AC3E}">
        <p14:creationId xmlns:p14="http://schemas.microsoft.com/office/powerpoint/2010/main" val="188518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0FFF6-7FCE-638D-85EF-62C3A0AA6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013" y="0"/>
            <a:ext cx="8193974" cy="6858000"/>
          </a:xfrm>
          <a:prstGeom prst="rect">
            <a:avLst/>
          </a:prstGeom>
        </p:spPr>
      </p:pic>
    </p:spTree>
    <p:extLst>
      <p:ext uri="{BB962C8B-B14F-4D97-AF65-F5344CB8AC3E}">
        <p14:creationId xmlns:p14="http://schemas.microsoft.com/office/powerpoint/2010/main" val="362293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2B1A8881-EDAC-D2E4-457C-14D68E51022F}"/>
              </a:ext>
            </a:extLst>
          </p:cNvPr>
          <p:cNvSpPr/>
          <p:nvPr/>
        </p:nvSpPr>
        <p:spPr>
          <a:xfrm>
            <a:off x="5088925" y="2901651"/>
            <a:ext cx="2030328" cy="1533712"/>
          </a:xfrm>
          <a:custGeom>
            <a:avLst/>
            <a:gdLst>
              <a:gd name="connsiteX0" fmla="*/ 0 w 2030328"/>
              <a:gd name="connsiteY0" fmla="*/ 766856 h 1533712"/>
              <a:gd name="connsiteX1" fmla="*/ 1015164 w 2030328"/>
              <a:gd name="connsiteY1" fmla="*/ 0 h 1533712"/>
              <a:gd name="connsiteX2" fmla="*/ 2030328 w 2030328"/>
              <a:gd name="connsiteY2" fmla="*/ 766856 h 1533712"/>
              <a:gd name="connsiteX3" fmla="*/ 1015164 w 2030328"/>
              <a:gd name="connsiteY3" fmla="*/ 1533712 h 1533712"/>
              <a:gd name="connsiteX4" fmla="*/ 0 w 2030328"/>
              <a:gd name="connsiteY4" fmla="*/ 766856 h 153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328" h="1533712">
                <a:moveTo>
                  <a:pt x="0" y="766856"/>
                </a:moveTo>
                <a:cubicBezTo>
                  <a:pt x="0" y="343333"/>
                  <a:pt x="454504" y="0"/>
                  <a:pt x="1015164" y="0"/>
                </a:cubicBezTo>
                <a:cubicBezTo>
                  <a:pt x="1575824" y="0"/>
                  <a:pt x="2030328" y="343333"/>
                  <a:pt x="2030328" y="766856"/>
                </a:cubicBezTo>
                <a:cubicBezTo>
                  <a:pt x="2030328" y="1190379"/>
                  <a:pt x="1575824" y="1533712"/>
                  <a:pt x="1015164" y="1533712"/>
                </a:cubicBezTo>
                <a:cubicBezTo>
                  <a:pt x="454504" y="1533712"/>
                  <a:pt x="0" y="1190379"/>
                  <a:pt x="0" y="766856"/>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6385" tIns="243657" rIns="316385" bIns="243657" numCol="1" spcCol="1270" anchor="ctr" anchorCtr="0">
            <a:noAutofit/>
          </a:bodyPr>
          <a:lstStyle/>
          <a:p>
            <a:pPr marL="0" lvl="0" indent="0" algn="ctr" defTabSz="666750">
              <a:lnSpc>
                <a:spcPct val="90000"/>
              </a:lnSpc>
              <a:spcBef>
                <a:spcPct val="0"/>
              </a:spcBef>
              <a:spcAft>
                <a:spcPct val="35000"/>
              </a:spcAft>
              <a:buNone/>
            </a:pPr>
            <a:r>
              <a:rPr lang="en-IN" sz="1500" b="1" kern="1200" dirty="0">
                <a:solidFill>
                  <a:schemeClr val="tx1"/>
                </a:solidFill>
                <a:latin typeface="Times New Roman" panose="02020603050405020304" pitchFamily="18" charset="0"/>
                <a:cs typeface="Times New Roman" panose="02020603050405020304" pitchFamily="18" charset="0"/>
              </a:rPr>
              <a:t>Types of Communication skills</a:t>
            </a:r>
          </a:p>
        </p:txBody>
      </p:sp>
      <p:sp>
        <p:nvSpPr>
          <p:cNvPr id="5" name="Freeform: Shape 4">
            <a:extLst>
              <a:ext uri="{FF2B5EF4-FFF2-40B4-BE49-F238E27FC236}">
                <a16:creationId xmlns:a16="http://schemas.microsoft.com/office/drawing/2014/main" id="{BBCE6E94-59D9-E9FC-EB6D-A2A78B88356E}"/>
              </a:ext>
            </a:extLst>
          </p:cNvPr>
          <p:cNvSpPr/>
          <p:nvPr/>
        </p:nvSpPr>
        <p:spPr>
          <a:xfrm rot="16200000">
            <a:off x="5880179" y="2187094"/>
            <a:ext cx="447820" cy="609517"/>
          </a:xfrm>
          <a:custGeom>
            <a:avLst/>
            <a:gdLst>
              <a:gd name="connsiteX0" fmla="*/ 0 w 447820"/>
              <a:gd name="connsiteY0" fmla="*/ 121903 h 609517"/>
              <a:gd name="connsiteX1" fmla="*/ 223910 w 447820"/>
              <a:gd name="connsiteY1" fmla="*/ 121903 h 609517"/>
              <a:gd name="connsiteX2" fmla="*/ 223910 w 447820"/>
              <a:gd name="connsiteY2" fmla="*/ 0 h 609517"/>
              <a:gd name="connsiteX3" fmla="*/ 447820 w 447820"/>
              <a:gd name="connsiteY3" fmla="*/ 304759 h 609517"/>
              <a:gd name="connsiteX4" fmla="*/ 223910 w 447820"/>
              <a:gd name="connsiteY4" fmla="*/ 609517 h 609517"/>
              <a:gd name="connsiteX5" fmla="*/ 223910 w 447820"/>
              <a:gd name="connsiteY5" fmla="*/ 487614 h 609517"/>
              <a:gd name="connsiteX6" fmla="*/ 0 w 447820"/>
              <a:gd name="connsiteY6" fmla="*/ 487614 h 609517"/>
              <a:gd name="connsiteX7" fmla="*/ 0 w 447820"/>
              <a:gd name="connsiteY7" fmla="*/ 121903 h 60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820" h="609517">
                <a:moveTo>
                  <a:pt x="0" y="121903"/>
                </a:moveTo>
                <a:lnTo>
                  <a:pt x="223910" y="121903"/>
                </a:lnTo>
                <a:lnTo>
                  <a:pt x="223910" y="0"/>
                </a:lnTo>
                <a:lnTo>
                  <a:pt x="447820" y="304759"/>
                </a:lnTo>
                <a:lnTo>
                  <a:pt x="223910" y="609517"/>
                </a:lnTo>
                <a:lnTo>
                  <a:pt x="223910" y="487614"/>
                </a:lnTo>
                <a:lnTo>
                  <a:pt x="0" y="487614"/>
                </a:lnTo>
                <a:lnTo>
                  <a:pt x="0" y="121903"/>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 tIns="121902" rIns="134346" bIns="121903" numCol="1" spcCol="1270" anchor="ctr" anchorCtr="0">
            <a:noAutofit/>
          </a:bodyPr>
          <a:lstStyle/>
          <a:p>
            <a:pPr marL="0" lvl="0" indent="0" algn="ctr" defTabSz="666750">
              <a:lnSpc>
                <a:spcPct val="90000"/>
              </a:lnSpc>
              <a:spcBef>
                <a:spcPct val="0"/>
              </a:spcBef>
              <a:spcAft>
                <a:spcPct val="35000"/>
              </a:spcAft>
              <a:buNone/>
            </a:pPr>
            <a:endParaRPr lang="en-IN" sz="1500" b="1" kern="1200">
              <a:solidFill>
                <a:schemeClr val="tx1"/>
              </a:solidFill>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C53967EF-0E44-FF08-878A-62C47124051C}"/>
              </a:ext>
            </a:extLst>
          </p:cNvPr>
          <p:cNvSpPr/>
          <p:nvPr/>
        </p:nvSpPr>
        <p:spPr>
          <a:xfrm>
            <a:off x="5102455" y="264008"/>
            <a:ext cx="2003268" cy="1792698"/>
          </a:xfrm>
          <a:custGeom>
            <a:avLst/>
            <a:gdLst>
              <a:gd name="connsiteX0" fmla="*/ 0 w 2003268"/>
              <a:gd name="connsiteY0" fmla="*/ 896349 h 1792698"/>
              <a:gd name="connsiteX1" fmla="*/ 1001634 w 2003268"/>
              <a:gd name="connsiteY1" fmla="*/ 0 h 1792698"/>
              <a:gd name="connsiteX2" fmla="*/ 2003268 w 2003268"/>
              <a:gd name="connsiteY2" fmla="*/ 896349 h 1792698"/>
              <a:gd name="connsiteX3" fmla="*/ 1001634 w 2003268"/>
              <a:gd name="connsiteY3" fmla="*/ 1792698 h 1792698"/>
              <a:gd name="connsiteX4" fmla="*/ 0 w 2003268"/>
              <a:gd name="connsiteY4" fmla="*/ 896349 h 1792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268" h="1792698">
                <a:moveTo>
                  <a:pt x="0" y="896349"/>
                </a:moveTo>
                <a:cubicBezTo>
                  <a:pt x="0" y="401309"/>
                  <a:pt x="448447" y="0"/>
                  <a:pt x="1001634" y="0"/>
                </a:cubicBezTo>
                <a:cubicBezTo>
                  <a:pt x="1554821" y="0"/>
                  <a:pt x="2003268" y="401309"/>
                  <a:pt x="2003268" y="896349"/>
                </a:cubicBezTo>
                <a:cubicBezTo>
                  <a:pt x="2003268" y="1391389"/>
                  <a:pt x="1554821" y="1792698"/>
                  <a:pt x="1001634" y="1792698"/>
                </a:cubicBezTo>
                <a:cubicBezTo>
                  <a:pt x="448447" y="1792698"/>
                  <a:pt x="0" y="1391389"/>
                  <a:pt x="0" y="89634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12422" tIns="281585" rIns="312422" bIns="281585" numCol="1" spcCol="1270" anchor="ctr" anchorCtr="0">
            <a:noAutofit/>
          </a:bodyPr>
          <a:lstStyle/>
          <a:p>
            <a:pPr marL="0" lvl="0" indent="0" algn="ctr" defTabSz="666750">
              <a:lnSpc>
                <a:spcPct val="90000"/>
              </a:lnSpc>
              <a:spcBef>
                <a:spcPct val="0"/>
              </a:spcBef>
              <a:spcAft>
                <a:spcPct val="35000"/>
              </a:spcAft>
              <a:buNone/>
            </a:pPr>
            <a:r>
              <a:rPr lang="en-IN" sz="1500" b="1" kern="1200" dirty="0">
                <a:solidFill>
                  <a:schemeClr val="tx1"/>
                </a:solidFill>
                <a:latin typeface="Times New Roman" panose="02020603050405020304" pitchFamily="18" charset="0"/>
                <a:cs typeface="Times New Roman" panose="02020603050405020304" pitchFamily="18" charset="0"/>
              </a:rPr>
              <a:t>Verbal Communication skill</a:t>
            </a:r>
          </a:p>
        </p:txBody>
      </p:sp>
      <p:sp>
        <p:nvSpPr>
          <p:cNvPr id="7" name="Freeform: Shape 6">
            <a:extLst>
              <a:ext uri="{FF2B5EF4-FFF2-40B4-BE49-F238E27FC236}">
                <a16:creationId xmlns:a16="http://schemas.microsoft.com/office/drawing/2014/main" id="{E3C19AA1-9880-4C86-FD64-164E71E9FB29}"/>
              </a:ext>
            </a:extLst>
          </p:cNvPr>
          <p:cNvSpPr/>
          <p:nvPr/>
        </p:nvSpPr>
        <p:spPr>
          <a:xfrm rot="20520000">
            <a:off x="7125028" y="2993251"/>
            <a:ext cx="238671" cy="609517"/>
          </a:xfrm>
          <a:custGeom>
            <a:avLst/>
            <a:gdLst>
              <a:gd name="connsiteX0" fmla="*/ 0 w 238671"/>
              <a:gd name="connsiteY0" fmla="*/ 121903 h 609517"/>
              <a:gd name="connsiteX1" fmla="*/ 119336 w 238671"/>
              <a:gd name="connsiteY1" fmla="*/ 121903 h 609517"/>
              <a:gd name="connsiteX2" fmla="*/ 119336 w 238671"/>
              <a:gd name="connsiteY2" fmla="*/ 0 h 609517"/>
              <a:gd name="connsiteX3" fmla="*/ 238671 w 238671"/>
              <a:gd name="connsiteY3" fmla="*/ 304759 h 609517"/>
              <a:gd name="connsiteX4" fmla="*/ 119336 w 238671"/>
              <a:gd name="connsiteY4" fmla="*/ 609517 h 609517"/>
              <a:gd name="connsiteX5" fmla="*/ 119336 w 238671"/>
              <a:gd name="connsiteY5" fmla="*/ 487614 h 609517"/>
              <a:gd name="connsiteX6" fmla="*/ 0 w 238671"/>
              <a:gd name="connsiteY6" fmla="*/ 487614 h 609517"/>
              <a:gd name="connsiteX7" fmla="*/ 0 w 238671"/>
              <a:gd name="connsiteY7" fmla="*/ 121903 h 60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671" h="609517">
                <a:moveTo>
                  <a:pt x="0" y="121903"/>
                </a:moveTo>
                <a:lnTo>
                  <a:pt x="119336" y="121903"/>
                </a:lnTo>
                <a:lnTo>
                  <a:pt x="119336" y="0"/>
                </a:lnTo>
                <a:lnTo>
                  <a:pt x="238671" y="304759"/>
                </a:lnTo>
                <a:lnTo>
                  <a:pt x="119336" y="609517"/>
                </a:lnTo>
                <a:lnTo>
                  <a:pt x="119336" y="487614"/>
                </a:lnTo>
                <a:lnTo>
                  <a:pt x="0" y="487614"/>
                </a:lnTo>
                <a:lnTo>
                  <a:pt x="0" y="121903"/>
                </a:lnTo>
                <a:close/>
              </a:path>
            </a:pathLst>
          </a:custGeom>
        </p:spPr>
        <p:style>
          <a:lnRef idx="0">
            <a:schemeClr val="lt1">
              <a:hueOff val="0"/>
              <a:satOff val="0"/>
              <a:lumOff val="0"/>
              <a:alphaOff val="0"/>
            </a:schemeClr>
          </a:lnRef>
          <a:fillRef idx="1">
            <a:schemeClr val="accent4">
              <a:hueOff val="2450223"/>
              <a:satOff val="-10194"/>
              <a:lumOff val="2402"/>
              <a:alphaOff val="0"/>
            </a:schemeClr>
          </a:fillRef>
          <a:effectRef idx="0">
            <a:schemeClr val="accent4">
              <a:hueOff val="2450223"/>
              <a:satOff val="-10194"/>
              <a:lumOff val="2402"/>
              <a:alphaOff val="0"/>
            </a:schemeClr>
          </a:effectRef>
          <a:fontRef idx="minor">
            <a:schemeClr val="lt1"/>
          </a:fontRef>
        </p:style>
        <p:txBody>
          <a:bodyPr spcFirstLastPara="0" vert="horz" wrap="square" lIns="-1" tIns="121903" rIns="71601" bIns="121902" numCol="1" spcCol="1270" anchor="ctr" anchorCtr="0">
            <a:noAutofit/>
          </a:bodyPr>
          <a:lstStyle/>
          <a:p>
            <a:pPr marL="0" lvl="0" indent="0" algn="ctr" defTabSz="666750">
              <a:lnSpc>
                <a:spcPct val="90000"/>
              </a:lnSpc>
              <a:spcBef>
                <a:spcPct val="0"/>
              </a:spcBef>
              <a:spcAft>
                <a:spcPct val="35000"/>
              </a:spcAft>
              <a:buNone/>
            </a:pPr>
            <a:endParaRPr lang="en-IN" sz="1500" b="1" kern="1200">
              <a:solidFill>
                <a:schemeClr val="tx1"/>
              </a:solidFill>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2DCB23EA-53A4-0ECE-BB81-9810B19202A7}"/>
              </a:ext>
            </a:extLst>
          </p:cNvPr>
          <p:cNvSpPr/>
          <p:nvPr/>
        </p:nvSpPr>
        <p:spPr>
          <a:xfrm>
            <a:off x="7386004" y="1997097"/>
            <a:ext cx="2206955" cy="1792698"/>
          </a:xfrm>
          <a:custGeom>
            <a:avLst/>
            <a:gdLst>
              <a:gd name="connsiteX0" fmla="*/ 0 w 2206955"/>
              <a:gd name="connsiteY0" fmla="*/ 896349 h 1792698"/>
              <a:gd name="connsiteX1" fmla="*/ 1103478 w 2206955"/>
              <a:gd name="connsiteY1" fmla="*/ 0 h 1792698"/>
              <a:gd name="connsiteX2" fmla="*/ 2206956 w 2206955"/>
              <a:gd name="connsiteY2" fmla="*/ 896349 h 1792698"/>
              <a:gd name="connsiteX3" fmla="*/ 1103478 w 2206955"/>
              <a:gd name="connsiteY3" fmla="*/ 1792698 h 1792698"/>
              <a:gd name="connsiteX4" fmla="*/ 0 w 2206955"/>
              <a:gd name="connsiteY4" fmla="*/ 896349 h 1792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955" h="1792698">
                <a:moveTo>
                  <a:pt x="0" y="896349"/>
                </a:moveTo>
                <a:cubicBezTo>
                  <a:pt x="0" y="401309"/>
                  <a:pt x="494044" y="0"/>
                  <a:pt x="1103478" y="0"/>
                </a:cubicBezTo>
                <a:cubicBezTo>
                  <a:pt x="1712912" y="0"/>
                  <a:pt x="2206956" y="401309"/>
                  <a:pt x="2206956" y="896349"/>
                </a:cubicBezTo>
                <a:cubicBezTo>
                  <a:pt x="2206956" y="1391389"/>
                  <a:pt x="1712912" y="1792698"/>
                  <a:pt x="1103478" y="1792698"/>
                </a:cubicBezTo>
                <a:cubicBezTo>
                  <a:pt x="494044" y="1792698"/>
                  <a:pt x="0" y="1391389"/>
                  <a:pt x="0" y="896349"/>
                </a:cubicBezTo>
                <a:close/>
              </a:path>
            </a:pathLst>
          </a:custGeom>
        </p:spPr>
        <p:style>
          <a:lnRef idx="2">
            <a:schemeClr val="lt1">
              <a:hueOff val="0"/>
              <a:satOff val="0"/>
              <a:lumOff val="0"/>
              <a:alphaOff val="0"/>
            </a:schemeClr>
          </a:lnRef>
          <a:fillRef idx="1">
            <a:schemeClr val="accent4">
              <a:hueOff val="2450223"/>
              <a:satOff val="-10194"/>
              <a:lumOff val="2402"/>
              <a:alphaOff val="0"/>
            </a:schemeClr>
          </a:fillRef>
          <a:effectRef idx="0">
            <a:schemeClr val="accent4">
              <a:hueOff val="2450223"/>
              <a:satOff val="-10194"/>
              <a:lumOff val="2402"/>
              <a:alphaOff val="0"/>
            </a:schemeClr>
          </a:effectRef>
          <a:fontRef idx="minor">
            <a:schemeClr val="lt1"/>
          </a:fontRef>
        </p:style>
        <p:txBody>
          <a:bodyPr spcFirstLastPara="0" vert="horz" wrap="square" lIns="342251" tIns="281585" rIns="342251" bIns="281585" numCol="1" spcCol="1270" anchor="ctr" anchorCtr="0">
            <a:noAutofit/>
          </a:bodyPr>
          <a:lstStyle/>
          <a:p>
            <a:pPr marL="0" lvl="0" indent="0" algn="ctr" defTabSz="666750">
              <a:lnSpc>
                <a:spcPct val="90000"/>
              </a:lnSpc>
              <a:spcBef>
                <a:spcPct val="0"/>
              </a:spcBef>
              <a:spcAft>
                <a:spcPct val="35000"/>
              </a:spcAft>
              <a:buNone/>
            </a:pPr>
            <a:r>
              <a:rPr lang="en-IN" sz="1500" b="1" kern="1200" dirty="0">
                <a:solidFill>
                  <a:schemeClr val="tx1"/>
                </a:solidFill>
                <a:latin typeface="Times New Roman" panose="02020603050405020304" pitchFamily="18" charset="0"/>
                <a:cs typeface="Times New Roman" panose="02020603050405020304" pitchFamily="18" charset="0"/>
              </a:rPr>
              <a:t>Non-Verbal Communication skill</a:t>
            </a:r>
          </a:p>
        </p:txBody>
      </p:sp>
      <p:sp>
        <p:nvSpPr>
          <p:cNvPr id="9" name="Freeform: Shape 8">
            <a:extLst>
              <a:ext uri="{FF2B5EF4-FFF2-40B4-BE49-F238E27FC236}">
                <a16:creationId xmlns:a16="http://schemas.microsoft.com/office/drawing/2014/main" id="{7C813E70-270F-4D1D-5FA1-2E9A1EBF4DF4}"/>
              </a:ext>
            </a:extLst>
          </p:cNvPr>
          <p:cNvSpPr/>
          <p:nvPr/>
        </p:nvSpPr>
        <p:spPr>
          <a:xfrm rot="3240000">
            <a:off x="6606537" y="4310018"/>
            <a:ext cx="370114" cy="609517"/>
          </a:xfrm>
          <a:custGeom>
            <a:avLst/>
            <a:gdLst>
              <a:gd name="connsiteX0" fmla="*/ 0 w 370114"/>
              <a:gd name="connsiteY0" fmla="*/ 121903 h 609517"/>
              <a:gd name="connsiteX1" fmla="*/ 185057 w 370114"/>
              <a:gd name="connsiteY1" fmla="*/ 121903 h 609517"/>
              <a:gd name="connsiteX2" fmla="*/ 185057 w 370114"/>
              <a:gd name="connsiteY2" fmla="*/ 0 h 609517"/>
              <a:gd name="connsiteX3" fmla="*/ 370114 w 370114"/>
              <a:gd name="connsiteY3" fmla="*/ 304759 h 609517"/>
              <a:gd name="connsiteX4" fmla="*/ 185057 w 370114"/>
              <a:gd name="connsiteY4" fmla="*/ 609517 h 609517"/>
              <a:gd name="connsiteX5" fmla="*/ 185057 w 370114"/>
              <a:gd name="connsiteY5" fmla="*/ 487614 h 609517"/>
              <a:gd name="connsiteX6" fmla="*/ 0 w 370114"/>
              <a:gd name="connsiteY6" fmla="*/ 487614 h 609517"/>
              <a:gd name="connsiteX7" fmla="*/ 0 w 370114"/>
              <a:gd name="connsiteY7" fmla="*/ 121903 h 60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114" h="609517">
                <a:moveTo>
                  <a:pt x="0" y="121903"/>
                </a:moveTo>
                <a:lnTo>
                  <a:pt x="185057" y="121903"/>
                </a:lnTo>
                <a:lnTo>
                  <a:pt x="185057" y="0"/>
                </a:lnTo>
                <a:lnTo>
                  <a:pt x="370114" y="304759"/>
                </a:lnTo>
                <a:lnTo>
                  <a:pt x="185057" y="609517"/>
                </a:lnTo>
                <a:lnTo>
                  <a:pt x="185057" y="487614"/>
                </a:lnTo>
                <a:lnTo>
                  <a:pt x="0" y="487614"/>
                </a:lnTo>
                <a:lnTo>
                  <a:pt x="0" y="121903"/>
                </a:lnTo>
                <a:close/>
              </a:path>
            </a:pathLst>
          </a:custGeom>
        </p:spPr>
        <p:style>
          <a:lnRef idx="0">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spcFirstLastPara="0" vert="horz" wrap="square" lIns="0" tIns="121902" rIns="111033" bIns="121903" numCol="1" spcCol="1270" anchor="ctr" anchorCtr="0">
            <a:noAutofit/>
          </a:bodyPr>
          <a:lstStyle/>
          <a:p>
            <a:pPr marL="0" lvl="0" indent="0" algn="ctr" defTabSz="666750">
              <a:lnSpc>
                <a:spcPct val="90000"/>
              </a:lnSpc>
              <a:spcBef>
                <a:spcPct val="0"/>
              </a:spcBef>
              <a:spcAft>
                <a:spcPct val="35000"/>
              </a:spcAft>
              <a:buNone/>
            </a:pPr>
            <a:endParaRPr lang="en-IN" sz="1500" b="1" kern="120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586D61E0-4797-7ADD-A89F-DFD0A292AF16}"/>
              </a:ext>
            </a:extLst>
          </p:cNvPr>
          <p:cNvSpPr/>
          <p:nvPr/>
        </p:nvSpPr>
        <p:spPr>
          <a:xfrm>
            <a:off x="6350147" y="4801294"/>
            <a:ext cx="2456391" cy="1792698"/>
          </a:xfrm>
          <a:custGeom>
            <a:avLst/>
            <a:gdLst>
              <a:gd name="connsiteX0" fmla="*/ 0 w 2456391"/>
              <a:gd name="connsiteY0" fmla="*/ 896349 h 1792698"/>
              <a:gd name="connsiteX1" fmla="*/ 1228196 w 2456391"/>
              <a:gd name="connsiteY1" fmla="*/ 0 h 1792698"/>
              <a:gd name="connsiteX2" fmla="*/ 2456392 w 2456391"/>
              <a:gd name="connsiteY2" fmla="*/ 896349 h 1792698"/>
              <a:gd name="connsiteX3" fmla="*/ 1228196 w 2456391"/>
              <a:gd name="connsiteY3" fmla="*/ 1792698 h 1792698"/>
              <a:gd name="connsiteX4" fmla="*/ 0 w 2456391"/>
              <a:gd name="connsiteY4" fmla="*/ 896349 h 1792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391" h="1792698">
                <a:moveTo>
                  <a:pt x="0" y="896349"/>
                </a:moveTo>
                <a:cubicBezTo>
                  <a:pt x="0" y="401309"/>
                  <a:pt x="549882" y="0"/>
                  <a:pt x="1228196" y="0"/>
                </a:cubicBezTo>
                <a:cubicBezTo>
                  <a:pt x="1906510" y="0"/>
                  <a:pt x="2456392" y="401309"/>
                  <a:pt x="2456392" y="896349"/>
                </a:cubicBezTo>
                <a:cubicBezTo>
                  <a:pt x="2456392" y="1391389"/>
                  <a:pt x="1906510" y="1792698"/>
                  <a:pt x="1228196" y="1792698"/>
                </a:cubicBezTo>
                <a:cubicBezTo>
                  <a:pt x="549882" y="1792698"/>
                  <a:pt x="0" y="1391389"/>
                  <a:pt x="0" y="896349"/>
                </a:cubicBezTo>
                <a:close/>
              </a:path>
            </a:pathLst>
          </a:custGeom>
        </p:spPr>
        <p:style>
          <a:lnRef idx="2">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spcFirstLastPara="0" vert="horz" wrap="square" lIns="378780" tIns="281585" rIns="378780" bIns="281585" numCol="1" spcCol="1270" anchor="ctr" anchorCtr="0">
            <a:noAutofit/>
          </a:bodyPr>
          <a:lstStyle/>
          <a:p>
            <a:pPr marL="0" lvl="0" indent="0" algn="ctr" defTabSz="666750">
              <a:lnSpc>
                <a:spcPct val="90000"/>
              </a:lnSpc>
              <a:spcBef>
                <a:spcPct val="0"/>
              </a:spcBef>
              <a:spcAft>
                <a:spcPct val="35000"/>
              </a:spcAft>
              <a:buNone/>
            </a:pPr>
            <a:r>
              <a:rPr lang="en-IN" sz="1500" b="1" kern="1200" dirty="0">
                <a:solidFill>
                  <a:schemeClr val="tx1"/>
                </a:solidFill>
                <a:latin typeface="Times New Roman" panose="02020603050405020304" pitchFamily="18" charset="0"/>
                <a:cs typeface="Times New Roman" panose="02020603050405020304" pitchFamily="18" charset="0"/>
              </a:rPr>
              <a:t>Written Communication skill</a:t>
            </a:r>
          </a:p>
        </p:txBody>
      </p:sp>
      <p:sp>
        <p:nvSpPr>
          <p:cNvPr id="11" name="Freeform: Shape 10">
            <a:extLst>
              <a:ext uri="{FF2B5EF4-FFF2-40B4-BE49-F238E27FC236}">
                <a16:creationId xmlns:a16="http://schemas.microsoft.com/office/drawing/2014/main" id="{AB4EEE23-4279-00CF-E99D-59F7BE262A60}"/>
              </a:ext>
            </a:extLst>
          </p:cNvPr>
          <p:cNvSpPr/>
          <p:nvPr/>
        </p:nvSpPr>
        <p:spPr>
          <a:xfrm rot="18360000">
            <a:off x="5186142" y="4342391"/>
            <a:ext cx="413844" cy="609518"/>
          </a:xfrm>
          <a:custGeom>
            <a:avLst/>
            <a:gdLst>
              <a:gd name="connsiteX0" fmla="*/ 0 w 413843"/>
              <a:gd name="connsiteY0" fmla="*/ 121903 h 609517"/>
              <a:gd name="connsiteX1" fmla="*/ 206922 w 413843"/>
              <a:gd name="connsiteY1" fmla="*/ 121903 h 609517"/>
              <a:gd name="connsiteX2" fmla="*/ 206922 w 413843"/>
              <a:gd name="connsiteY2" fmla="*/ 0 h 609517"/>
              <a:gd name="connsiteX3" fmla="*/ 413843 w 413843"/>
              <a:gd name="connsiteY3" fmla="*/ 304759 h 609517"/>
              <a:gd name="connsiteX4" fmla="*/ 206922 w 413843"/>
              <a:gd name="connsiteY4" fmla="*/ 609517 h 609517"/>
              <a:gd name="connsiteX5" fmla="*/ 206922 w 413843"/>
              <a:gd name="connsiteY5" fmla="*/ 487614 h 609517"/>
              <a:gd name="connsiteX6" fmla="*/ 0 w 413843"/>
              <a:gd name="connsiteY6" fmla="*/ 487614 h 609517"/>
              <a:gd name="connsiteX7" fmla="*/ 0 w 413843"/>
              <a:gd name="connsiteY7" fmla="*/ 121903 h 60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843" h="609517">
                <a:moveTo>
                  <a:pt x="413843" y="487614"/>
                </a:moveTo>
                <a:lnTo>
                  <a:pt x="206921" y="487614"/>
                </a:lnTo>
                <a:lnTo>
                  <a:pt x="206921" y="609517"/>
                </a:lnTo>
                <a:lnTo>
                  <a:pt x="0" y="304758"/>
                </a:lnTo>
                <a:lnTo>
                  <a:pt x="206921" y="0"/>
                </a:lnTo>
                <a:lnTo>
                  <a:pt x="206921" y="121903"/>
                </a:lnTo>
                <a:lnTo>
                  <a:pt x="413843" y="121903"/>
                </a:lnTo>
                <a:lnTo>
                  <a:pt x="413843" y="487614"/>
                </a:lnTo>
                <a:close/>
              </a:path>
            </a:pathLst>
          </a:custGeom>
        </p:spPr>
        <p:style>
          <a:lnRef idx="0">
            <a:schemeClr val="lt1">
              <a:hueOff val="0"/>
              <a:satOff val="0"/>
              <a:lumOff val="0"/>
              <a:alphaOff val="0"/>
            </a:schemeClr>
          </a:lnRef>
          <a:fillRef idx="1">
            <a:schemeClr val="accent4">
              <a:hueOff val="7350668"/>
              <a:satOff val="-30583"/>
              <a:lumOff val="7206"/>
              <a:alphaOff val="0"/>
            </a:schemeClr>
          </a:fillRef>
          <a:effectRef idx="0">
            <a:schemeClr val="accent4">
              <a:hueOff val="7350668"/>
              <a:satOff val="-30583"/>
              <a:lumOff val="7206"/>
              <a:alphaOff val="0"/>
            </a:schemeClr>
          </a:effectRef>
          <a:fontRef idx="minor">
            <a:schemeClr val="lt1"/>
          </a:fontRef>
        </p:style>
        <p:txBody>
          <a:bodyPr spcFirstLastPara="0" vert="horz" wrap="square" lIns="124152" tIns="121903" rIns="1" bIns="121903" numCol="1" spcCol="1270" anchor="ctr" anchorCtr="0">
            <a:noAutofit/>
          </a:bodyPr>
          <a:lstStyle/>
          <a:p>
            <a:pPr marL="0" lvl="0" indent="0" algn="ctr" defTabSz="666750">
              <a:lnSpc>
                <a:spcPct val="90000"/>
              </a:lnSpc>
              <a:spcBef>
                <a:spcPct val="0"/>
              </a:spcBef>
              <a:spcAft>
                <a:spcPct val="35000"/>
              </a:spcAft>
              <a:buNone/>
            </a:pPr>
            <a:endParaRPr lang="en-IN" sz="1500" b="1" kern="1200">
              <a:solidFill>
                <a:schemeClr val="tx1"/>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8405019-06FC-E5BF-F15C-6C1E3ABA98D3}"/>
              </a:ext>
            </a:extLst>
          </p:cNvPr>
          <p:cNvSpPr/>
          <p:nvPr/>
        </p:nvSpPr>
        <p:spPr>
          <a:xfrm>
            <a:off x="3733487" y="4801294"/>
            <a:ext cx="1792698" cy="1792698"/>
          </a:xfrm>
          <a:custGeom>
            <a:avLst/>
            <a:gdLst>
              <a:gd name="connsiteX0" fmla="*/ 0 w 1792698"/>
              <a:gd name="connsiteY0" fmla="*/ 896349 h 1792698"/>
              <a:gd name="connsiteX1" fmla="*/ 896349 w 1792698"/>
              <a:gd name="connsiteY1" fmla="*/ 0 h 1792698"/>
              <a:gd name="connsiteX2" fmla="*/ 1792698 w 1792698"/>
              <a:gd name="connsiteY2" fmla="*/ 896349 h 1792698"/>
              <a:gd name="connsiteX3" fmla="*/ 896349 w 1792698"/>
              <a:gd name="connsiteY3" fmla="*/ 1792698 h 1792698"/>
              <a:gd name="connsiteX4" fmla="*/ 0 w 1792698"/>
              <a:gd name="connsiteY4" fmla="*/ 896349 h 1792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698" h="1792698">
                <a:moveTo>
                  <a:pt x="0" y="896349"/>
                </a:moveTo>
                <a:cubicBezTo>
                  <a:pt x="0" y="401309"/>
                  <a:pt x="401309" y="0"/>
                  <a:pt x="896349" y="0"/>
                </a:cubicBezTo>
                <a:cubicBezTo>
                  <a:pt x="1391389" y="0"/>
                  <a:pt x="1792698" y="401309"/>
                  <a:pt x="1792698" y="896349"/>
                </a:cubicBezTo>
                <a:cubicBezTo>
                  <a:pt x="1792698" y="1391389"/>
                  <a:pt x="1391389" y="1792698"/>
                  <a:pt x="896349" y="1792698"/>
                </a:cubicBezTo>
                <a:cubicBezTo>
                  <a:pt x="401309" y="1792698"/>
                  <a:pt x="0" y="1391389"/>
                  <a:pt x="0" y="896349"/>
                </a:cubicBezTo>
                <a:close/>
              </a:path>
            </a:pathLst>
          </a:custGeom>
        </p:spPr>
        <p:style>
          <a:lnRef idx="2">
            <a:schemeClr val="lt1">
              <a:hueOff val="0"/>
              <a:satOff val="0"/>
              <a:lumOff val="0"/>
              <a:alphaOff val="0"/>
            </a:schemeClr>
          </a:lnRef>
          <a:fillRef idx="1">
            <a:schemeClr val="accent4">
              <a:hueOff val="7350668"/>
              <a:satOff val="-30583"/>
              <a:lumOff val="7206"/>
              <a:alphaOff val="0"/>
            </a:schemeClr>
          </a:fillRef>
          <a:effectRef idx="0">
            <a:schemeClr val="accent4">
              <a:hueOff val="7350668"/>
              <a:satOff val="-30583"/>
              <a:lumOff val="7206"/>
              <a:alphaOff val="0"/>
            </a:schemeClr>
          </a:effectRef>
          <a:fontRef idx="minor">
            <a:schemeClr val="lt1"/>
          </a:fontRef>
        </p:style>
        <p:txBody>
          <a:bodyPr spcFirstLastPara="0" vert="horz" wrap="square" lIns="281585" tIns="281585" rIns="281585" bIns="281585" numCol="1" spcCol="1270" anchor="ctr" anchorCtr="0">
            <a:noAutofit/>
          </a:bodyPr>
          <a:lstStyle/>
          <a:p>
            <a:pPr marL="0" lvl="0" indent="0" algn="ctr" defTabSz="666750">
              <a:lnSpc>
                <a:spcPct val="90000"/>
              </a:lnSpc>
              <a:spcBef>
                <a:spcPct val="0"/>
              </a:spcBef>
              <a:spcAft>
                <a:spcPct val="35000"/>
              </a:spcAft>
              <a:buNone/>
            </a:pPr>
            <a:r>
              <a:rPr lang="en-IN" sz="1500" b="1" kern="1200" dirty="0">
                <a:solidFill>
                  <a:schemeClr val="tx1"/>
                </a:solidFill>
                <a:latin typeface="Times New Roman" panose="02020603050405020304" pitchFamily="18" charset="0"/>
                <a:cs typeface="Times New Roman" panose="02020603050405020304" pitchFamily="18" charset="0"/>
              </a:rPr>
              <a:t>Listening skill</a:t>
            </a:r>
          </a:p>
        </p:txBody>
      </p:sp>
      <p:sp>
        <p:nvSpPr>
          <p:cNvPr id="13" name="Freeform: Shape 12">
            <a:extLst>
              <a:ext uri="{FF2B5EF4-FFF2-40B4-BE49-F238E27FC236}">
                <a16:creationId xmlns:a16="http://schemas.microsoft.com/office/drawing/2014/main" id="{37DD1F0F-A35C-3909-8F30-7A9F5E30C257}"/>
              </a:ext>
            </a:extLst>
          </p:cNvPr>
          <p:cNvSpPr/>
          <p:nvPr/>
        </p:nvSpPr>
        <p:spPr>
          <a:xfrm rot="1080000">
            <a:off x="4820935" y="2988392"/>
            <a:ext cx="255853" cy="609518"/>
          </a:xfrm>
          <a:custGeom>
            <a:avLst/>
            <a:gdLst>
              <a:gd name="connsiteX0" fmla="*/ 0 w 255853"/>
              <a:gd name="connsiteY0" fmla="*/ 121903 h 609517"/>
              <a:gd name="connsiteX1" fmla="*/ 127927 w 255853"/>
              <a:gd name="connsiteY1" fmla="*/ 121903 h 609517"/>
              <a:gd name="connsiteX2" fmla="*/ 127927 w 255853"/>
              <a:gd name="connsiteY2" fmla="*/ 0 h 609517"/>
              <a:gd name="connsiteX3" fmla="*/ 255853 w 255853"/>
              <a:gd name="connsiteY3" fmla="*/ 304759 h 609517"/>
              <a:gd name="connsiteX4" fmla="*/ 127927 w 255853"/>
              <a:gd name="connsiteY4" fmla="*/ 609517 h 609517"/>
              <a:gd name="connsiteX5" fmla="*/ 127927 w 255853"/>
              <a:gd name="connsiteY5" fmla="*/ 487614 h 609517"/>
              <a:gd name="connsiteX6" fmla="*/ 0 w 255853"/>
              <a:gd name="connsiteY6" fmla="*/ 487614 h 609517"/>
              <a:gd name="connsiteX7" fmla="*/ 0 w 255853"/>
              <a:gd name="connsiteY7" fmla="*/ 121903 h 60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853" h="609517">
                <a:moveTo>
                  <a:pt x="255852" y="487614"/>
                </a:moveTo>
                <a:lnTo>
                  <a:pt x="127926" y="487614"/>
                </a:lnTo>
                <a:lnTo>
                  <a:pt x="127926" y="609517"/>
                </a:lnTo>
                <a:lnTo>
                  <a:pt x="1" y="304758"/>
                </a:lnTo>
                <a:lnTo>
                  <a:pt x="127926" y="0"/>
                </a:lnTo>
                <a:lnTo>
                  <a:pt x="127926" y="121903"/>
                </a:lnTo>
                <a:lnTo>
                  <a:pt x="255852" y="121903"/>
                </a:lnTo>
                <a:lnTo>
                  <a:pt x="255852" y="487614"/>
                </a:lnTo>
                <a:close/>
              </a:path>
            </a:pathLst>
          </a:custGeom>
        </p:spPr>
        <p:style>
          <a:lnRef idx="0">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76756" tIns="121903" rIns="-1" bIns="121903" numCol="1" spcCol="1270" anchor="ctr" anchorCtr="0">
            <a:noAutofit/>
          </a:bodyPr>
          <a:lstStyle/>
          <a:p>
            <a:pPr marL="0" lvl="0" indent="0" algn="ctr" defTabSz="666750">
              <a:lnSpc>
                <a:spcPct val="90000"/>
              </a:lnSpc>
              <a:spcBef>
                <a:spcPct val="0"/>
              </a:spcBef>
              <a:spcAft>
                <a:spcPct val="35000"/>
              </a:spcAft>
              <a:buNone/>
            </a:pPr>
            <a:endParaRPr lang="en-IN" sz="1500" b="1" kern="1200">
              <a:solidFill>
                <a:schemeClr val="tx1"/>
              </a:solidFill>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C5E373D5-3EE0-0DD7-8725-6C13F4277494}"/>
              </a:ext>
            </a:extLst>
          </p:cNvPr>
          <p:cNvSpPr/>
          <p:nvPr/>
        </p:nvSpPr>
        <p:spPr>
          <a:xfrm>
            <a:off x="2653467" y="1997097"/>
            <a:ext cx="2130460" cy="1792698"/>
          </a:xfrm>
          <a:custGeom>
            <a:avLst/>
            <a:gdLst>
              <a:gd name="connsiteX0" fmla="*/ 0 w 2130460"/>
              <a:gd name="connsiteY0" fmla="*/ 896349 h 1792698"/>
              <a:gd name="connsiteX1" fmla="*/ 1065230 w 2130460"/>
              <a:gd name="connsiteY1" fmla="*/ 0 h 1792698"/>
              <a:gd name="connsiteX2" fmla="*/ 2130460 w 2130460"/>
              <a:gd name="connsiteY2" fmla="*/ 896349 h 1792698"/>
              <a:gd name="connsiteX3" fmla="*/ 1065230 w 2130460"/>
              <a:gd name="connsiteY3" fmla="*/ 1792698 h 1792698"/>
              <a:gd name="connsiteX4" fmla="*/ 0 w 2130460"/>
              <a:gd name="connsiteY4" fmla="*/ 896349 h 1792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460" h="1792698">
                <a:moveTo>
                  <a:pt x="0" y="896349"/>
                </a:moveTo>
                <a:cubicBezTo>
                  <a:pt x="0" y="401309"/>
                  <a:pt x="476920" y="0"/>
                  <a:pt x="1065230" y="0"/>
                </a:cubicBezTo>
                <a:cubicBezTo>
                  <a:pt x="1653540" y="0"/>
                  <a:pt x="2130460" y="401309"/>
                  <a:pt x="2130460" y="896349"/>
                </a:cubicBezTo>
                <a:cubicBezTo>
                  <a:pt x="2130460" y="1391389"/>
                  <a:pt x="1653540" y="1792698"/>
                  <a:pt x="1065230" y="1792698"/>
                </a:cubicBezTo>
                <a:cubicBezTo>
                  <a:pt x="476920" y="1792698"/>
                  <a:pt x="0" y="1391389"/>
                  <a:pt x="0" y="896349"/>
                </a:cubicBezTo>
                <a:close/>
              </a:path>
            </a:pathLst>
          </a:cu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331049" tIns="281585" rIns="331049" bIns="281585" numCol="1" spcCol="1270" anchor="ctr" anchorCtr="0">
            <a:noAutofit/>
          </a:bodyPr>
          <a:lstStyle/>
          <a:p>
            <a:pPr marL="0" lvl="0" indent="0" algn="ctr" defTabSz="666750">
              <a:lnSpc>
                <a:spcPct val="90000"/>
              </a:lnSpc>
              <a:spcBef>
                <a:spcPct val="0"/>
              </a:spcBef>
              <a:spcAft>
                <a:spcPct val="35000"/>
              </a:spcAft>
              <a:buNone/>
            </a:pPr>
            <a:r>
              <a:rPr lang="en-IN" sz="1500" b="1" kern="1200" dirty="0">
                <a:solidFill>
                  <a:schemeClr val="tx1"/>
                </a:solidFill>
                <a:latin typeface="Times New Roman" panose="02020603050405020304" pitchFamily="18" charset="0"/>
                <a:cs typeface="Times New Roman" panose="02020603050405020304" pitchFamily="18" charset="0"/>
              </a:rPr>
              <a:t>Visual Communication skill</a:t>
            </a:r>
          </a:p>
        </p:txBody>
      </p:sp>
    </p:spTree>
    <p:extLst>
      <p:ext uri="{BB962C8B-B14F-4D97-AF65-F5344CB8AC3E}">
        <p14:creationId xmlns:p14="http://schemas.microsoft.com/office/powerpoint/2010/main" val="334141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67D15-EC26-A43A-870C-8819DFBCD5D7}"/>
              </a:ext>
            </a:extLst>
          </p:cNvPr>
          <p:cNvSpPr>
            <a:spLocks noGrp="1"/>
          </p:cNvSpPr>
          <p:nvPr>
            <p:ph idx="1"/>
          </p:nvPr>
        </p:nvSpPr>
        <p:spPr>
          <a:xfrm>
            <a:off x="391886" y="228600"/>
            <a:ext cx="11430000" cy="6237514"/>
          </a:xfrm>
        </p:spPr>
        <p:txBody>
          <a:bodyPr>
            <a:normAutofit lnSpcReduction="10000"/>
          </a:bodyPr>
          <a:lstStyle/>
          <a:p>
            <a:pPr marL="0" indent="0">
              <a:lnSpc>
                <a:spcPct val="150000"/>
              </a:lnSpc>
              <a:buNone/>
            </a:pPr>
            <a:r>
              <a:rPr lang="en-IN" b="1" dirty="0">
                <a:latin typeface="Times New Roman" panose="02020603050405020304" pitchFamily="18" charset="0"/>
                <a:cs typeface="Times New Roman" panose="02020603050405020304" pitchFamily="18" charset="0"/>
              </a:rPr>
              <a:t>Verbal Communication skill:</a:t>
            </a:r>
          </a:p>
          <a:p>
            <a:pPr>
              <a:lnSpc>
                <a:spcPct val="150000"/>
              </a:lnSpc>
            </a:pPr>
            <a:r>
              <a:rPr lang="en-IN" dirty="0">
                <a:latin typeface="Times New Roman" panose="02020603050405020304" pitchFamily="18" charset="0"/>
                <a:cs typeface="Times New Roman" panose="02020603050405020304" pitchFamily="18" charset="0"/>
              </a:rPr>
              <a:t>Verbal communication occurs when we engage in speaking with others.</a:t>
            </a:r>
          </a:p>
          <a:p>
            <a:pPr>
              <a:lnSpc>
                <a:spcPct val="150000"/>
              </a:lnSpc>
            </a:pPr>
            <a:r>
              <a:rPr lang="en-IN" dirty="0">
                <a:latin typeface="Times New Roman" panose="02020603050405020304" pitchFamily="18" charset="0"/>
                <a:cs typeface="Times New Roman" panose="02020603050405020304" pitchFamily="18" charset="0"/>
              </a:rPr>
              <a:t>It can be face-to-face, over the telephone, via Skype or </a:t>
            </a:r>
            <a:r>
              <a:rPr lang="en-IN" dirty="0" err="1">
                <a:latin typeface="Times New Roman" panose="02020603050405020304" pitchFamily="18" charset="0"/>
                <a:cs typeface="Times New Roman" panose="02020603050405020304" pitchFamily="18" charset="0"/>
              </a:rPr>
              <a:t>zoom,etc</a:t>
            </a:r>
            <a:r>
              <a:rPr lang="en-IN" dirty="0">
                <a:latin typeface="Times New Roman" panose="02020603050405020304" pitchFamily="18" charset="0"/>
                <a:cs typeface="Times New Roman" panose="02020603050405020304" pitchFamily="18" charset="0"/>
              </a:rPr>
              <a:t>.</a:t>
            </a:r>
          </a:p>
          <a:p>
            <a:pPr>
              <a:lnSpc>
                <a:spcPct val="150000"/>
              </a:lnSpc>
            </a:pPr>
            <a:r>
              <a:rPr lang="en-IN" dirty="0">
                <a:latin typeface="Times New Roman" panose="02020603050405020304" pitchFamily="18" charset="0"/>
                <a:cs typeface="Times New Roman" panose="02020603050405020304" pitchFamily="18" charset="0"/>
              </a:rPr>
              <a:t>Some verbal engagements are informal, such as chatting with a friend over coffee or in the office kitchen, while others are more formal such as a scheduled meeting.</a:t>
            </a:r>
          </a:p>
          <a:p>
            <a:pPr>
              <a:lnSpc>
                <a:spcPct val="150000"/>
              </a:lnSpc>
            </a:pPr>
            <a:r>
              <a:rPr lang="en-IN" dirty="0">
                <a:latin typeface="Times New Roman" panose="02020603050405020304" pitchFamily="18" charset="0"/>
                <a:cs typeface="Times New Roman" panose="02020603050405020304" pitchFamily="18" charset="0"/>
              </a:rPr>
              <a:t>It is not just about the words.</a:t>
            </a:r>
          </a:p>
          <a:p>
            <a:pPr>
              <a:lnSpc>
                <a:spcPct val="150000"/>
              </a:lnSpc>
            </a:pPr>
            <a:r>
              <a:rPr lang="en-IN" dirty="0">
                <a:latin typeface="Times New Roman" panose="02020603050405020304" pitchFamily="18" charset="0"/>
                <a:cs typeface="Times New Roman" panose="02020603050405020304" pitchFamily="18" charset="0"/>
              </a:rPr>
              <a:t>We string those words together to create an dominating message as well as the intonation (Pitch, tone, cadence)</a:t>
            </a:r>
          </a:p>
        </p:txBody>
      </p:sp>
    </p:spTree>
    <p:extLst>
      <p:ext uri="{BB962C8B-B14F-4D97-AF65-F5344CB8AC3E}">
        <p14:creationId xmlns:p14="http://schemas.microsoft.com/office/powerpoint/2010/main" val="63577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67D15-EC26-A43A-870C-8819DFBCD5D7}"/>
              </a:ext>
            </a:extLst>
          </p:cNvPr>
          <p:cNvSpPr>
            <a:spLocks noGrp="1"/>
          </p:cNvSpPr>
          <p:nvPr>
            <p:ph idx="1"/>
          </p:nvPr>
        </p:nvSpPr>
        <p:spPr>
          <a:xfrm>
            <a:off x="391886" y="228600"/>
            <a:ext cx="11430000" cy="6237514"/>
          </a:xfrm>
        </p:spPr>
        <p:txBody>
          <a:bodyPr/>
          <a:lstStyle/>
          <a:p>
            <a:pPr marL="0" indent="0" algn="just">
              <a:lnSpc>
                <a:spcPct val="200000"/>
              </a:lnSpc>
              <a:buNone/>
            </a:pPr>
            <a:r>
              <a:rPr lang="en-IN" b="1" dirty="0">
                <a:latin typeface="Times New Roman" panose="02020603050405020304" pitchFamily="18" charset="0"/>
                <a:cs typeface="Times New Roman" panose="02020603050405020304" pitchFamily="18" charset="0"/>
              </a:rPr>
              <a:t>Non-Verbal Communication skill:</a:t>
            </a:r>
          </a:p>
          <a:p>
            <a:pPr algn="just">
              <a:lnSpc>
                <a:spcPct val="200000"/>
              </a:lnSpc>
            </a:pPr>
            <a:r>
              <a:rPr lang="en-IN" dirty="0">
                <a:latin typeface="Times New Roman" panose="02020603050405020304" pitchFamily="18" charset="0"/>
                <a:cs typeface="Times New Roman" panose="02020603050405020304" pitchFamily="18" charset="0"/>
              </a:rPr>
              <a:t>What we do while we speak often says more than the actual words.</a:t>
            </a:r>
          </a:p>
          <a:p>
            <a:pPr algn="just">
              <a:lnSpc>
                <a:spcPct val="200000"/>
              </a:lnSpc>
            </a:pPr>
            <a:r>
              <a:rPr lang="en-IN" dirty="0">
                <a:latin typeface="Times New Roman" panose="02020603050405020304" pitchFamily="18" charset="0"/>
                <a:cs typeface="Times New Roman" panose="02020603050405020304" pitchFamily="18" charset="0"/>
              </a:rPr>
              <a:t>Non-verbal communication includes facial expressions, posture, eye contact, hand movements and touch.</a:t>
            </a:r>
          </a:p>
          <a:p>
            <a:pPr algn="just">
              <a:lnSpc>
                <a:spcPct val="200000"/>
              </a:lnSpc>
            </a:pPr>
            <a:r>
              <a:rPr lang="en-IN" dirty="0">
                <a:latin typeface="Times New Roman" panose="02020603050405020304" pitchFamily="18" charset="0"/>
                <a:cs typeface="Times New Roman" panose="02020603050405020304" pitchFamily="18" charset="0"/>
              </a:rPr>
              <a:t>In non-verbal Communication, avoiding eye contact, sighing, scrunched up face, etc. indicate something different/wrong.</a:t>
            </a:r>
          </a:p>
        </p:txBody>
      </p:sp>
    </p:spTree>
    <p:extLst>
      <p:ext uri="{BB962C8B-B14F-4D97-AF65-F5344CB8AC3E}">
        <p14:creationId xmlns:p14="http://schemas.microsoft.com/office/powerpoint/2010/main" val="216403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67D15-EC26-A43A-870C-8819DFBCD5D7}"/>
              </a:ext>
            </a:extLst>
          </p:cNvPr>
          <p:cNvSpPr>
            <a:spLocks noGrp="1"/>
          </p:cNvSpPr>
          <p:nvPr>
            <p:ph idx="1"/>
          </p:nvPr>
        </p:nvSpPr>
        <p:spPr>
          <a:xfrm>
            <a:off x="391886" y="228600"/>
            <a:ext cx="11430000" cy="6237514"/>
          </a:xfrm>
        </p:spPr>
        <p:txBody>
          <a:bodyPr>
            <a:normAutofit fontScale="92500"/>
          </a:bodyPr>
          <a:lstStyle/>
          <a:p>
            <a:pPr marL="0" indent="0">
              <a:lnSpc>
                <a:spcPct val="250000"/>
              </a:lnSpc>
              <a:buNone/>
            </a:pPr>
            <a:r>
              <a:rPr lang="en-IN" b="1" dirty="0">
                <a:latin typeface="Times New Roman" panose="02020603050405020304" pitchFamily="18" charset="0"/>
                <a:cs typeface="Times New Roman" panose="02020603050405020304" pitchFamily="18" charset="0"/>
              </a:rPr>
              <a:t>Written Communication skill:</a:t>
            </a:r>
          </a:p>
          <a:p>
            <a:pPr>
              <a:lnSpc>
                <a:spcPct val="250000"/>
              </a:lnSpc>
            </a:pPr>
            <a:r>
              <a:rPr lang="en-IN" dirty="0">
                <a:latin typeface="Times New Roman" panose="02020603050405020304" pitchFamily="18" charset="0"/>
                <a:cs typeface="Times New Roman" panose="02020603050405020304" pitchFamily="18" charset="0"/>
              </a:rPr>
              <a:t>Whether it is an email, a memo, a report, a </a:t>
            </a:r>
            <a:r>
              <a:rPr lang="en-IN" dirty="0" err="1">
                <a:latin typeface="Times New Roman" panose="02020603050405020304" pitchFamily="18" charset="0"/>
                <a:cs typeface="Times New Roman" panose="02020603050405020304" pitchFamily="18" charset="0"/>
              </a:rPr>
              <a:t>facebook</a:t>
            </a:r>
            <a:r>
              <a:rPr lang="en-IN" dirty="0">
                <a:latin typeface="Times New Roman" panose="02020603050405020304" pitchFamily="18" charset="0"/>
                <a:cs typeface="Times New Roman" panose="02020603050405020304" pitchFamily="18" charset="0"/>
              </a:rPr>
              <a:t> post, a tweet, a contract, etc. all forms of written communication have the same goal to disseminate information in a clear and concise manner.</a:t>
            </a:r>
          </a:p>
          <a:p>
            <a:pPr>
              <a:lnSpc>
                <a:spcPct val="250000"/>
              </a:lnSpc>
            </a:pPr>
            <a:r>
              <a:rPr lang="en-IN" dirty="0">
                <a:latin typeface="Times New Roman" panose="02020603050405020304" pitchFamily="18" charset="0"/>
                <a:cs typeface="Times New Roman" panose="02020603050405020304" pitchFamily="18" charset="0"/>
              </a:rPr>
              <a:t>In fact, poor writing skills often lead to confusion and embarrassment, and even potential legal jeopardy (danger, loss or harm).</a:t>
            </a:r>
          </a:p>
        </p:txBody>
      </p:sp>
    </p:spTree>
    <p:extLst>
      <p:ext uri="{BB962C8B-B14F-4D97-AF65-F5344CB8AC3E}">
        <p14:creationId xmlns:p14="http://schemas.microsoft.com/office/powerpoint/2010/main" val="411840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67D15-EC26-A43A-870C-8819DFBCD5D7}"/>
              </a:ext>
            </a:extLst>
          </p:cNvPr>
          <p:cNvSpPr>
            <a:spLocks noGrp="1"/>
          </p:cNvSpPr>
          <p:nvPr>
            <p:ph idx="1"/>
          </p:nvPr>
        </p:nvSpPr>
        <p:spPr>
          <a:xfrm>
            <a:off x="391886" y="228600"/>
            <a:ext cx="11430000" cy="6237514"/>
          </a:xfrm>
        </p:spPr>
        <p:txBody>
          <a:bodyPr>
            <a:normAutofit fontScale="92500" lnSpcReduction="10000"/>
          </a:bodyPr>
          <a:lstStyle/>
          <a:p>
            <a:pPr marL="0" indent="0">
              <a:lnSpc>
                <a:spcPct val="250000"/>
              </a:lnSpc>
              <a:buNone/>
            </a:pPr>
            <a:r>
              <a:rPr lang="en-IN" b="1" dirty="0">
                <a:latin typeface="Times New Roman" panose="02020603050405020304" pitchFamily="18" charset="0"/>
                <a:cs typeface="Times New Roman" panose="02020603050405020304" pitchFamily="18" charset="0"/>
              </a:rPr>
              <a:t>Listening skill:</a:t>
            </a:r>
          </a:p>
          <a:p>
            <a:pPr algn="just">
              <a:lnSpc>
                <a:spcPct val="250000"/>
              </a:lnSpc>
            </a:pPr>
            <a:r>
              <a:rPr lang="en-IN" dirty="0">
                <a:latin typeface="Times New Roman" panose="02020603050405020304" pitchFamily="18" charset="0"/>
                <a:cs typeface="Times New Roman" panose="02020603050405020304" pitchFamily="18" charset="0"/>
              </a:rPr>
              <a:t>The act of listening does not often make its way onto the list of types of communication.</a:t>
            </a:r>
          </a:p>
          <a:p>
            <a:pPr algn="just">
              <a:lnSpc>
                <a:spcPct val="250000"/>
              </a:lnSpc>
            </a:pPr>
            <a:r>
              <a:rPr lang="en-IN" dirty="0">
                <a:latin typeface="Times New Roman" panose="02020603050405020304" pitchFamily="18" charset="0"/>
                <a:cs typeface="Times New Roman" panose="02020603050405020304" pitchFamily="18" charset="0"/>
              </a:rPr>
              <a:t>Active listening, however, is perhaps one of the most important types of communication because if we can not listen to the person sitting across from us, we can not effectively engage with them.</a:t>
            </a:r>
          </a:p>
          <a:p>
            <a:pPr>
              <a:lnSpc>
                <a:spcPct val="250000"/>
              </a:lnSpc>
            </a:pPr>
            <a:endParaRPr lang="en-IN" dirty="0">
              <a:latin typeface="Times New Roman" panose="02020603050405020304" pitchFamily="18" charset="0"/>
              <a:cs typeface="Times New Roman" panose="02020603050405020304" pitchFamily="18" charset="0"/>
            </a:endParaRPr>
          </a:p>
          <a:p>
            <a:pPr>
              <a:lnSpc>
                <a:spcPct val="250000"/>
              </a:lnSpc>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44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67D15-EC26-A43A-870C-8819DFBCD5D7}"/>
              </a:ext>
            </a:extLst>
          </p:cNvPr>
          <p:cNvSpPr>
            <a:spLocks noGrp="1"/>
          </p:cNvSpPr>
          <p:nvPr>
            <p:ph idx="1"/>
          </p:nvPr>
        </p:nvSpPr>
        <p:spPr>
          <a:xfrm>
            <a:off x="391886" y="228600"/>
            <a:ext cx="11430000" cy="6237514"/>
          </a:xfrm>
        </p:spPr>
        <p:txBody>
          <a:bodyPr/>
          <a:lstStyle/>
          <a:p>
            <a:pPr marL="0" indent="0">
              <a:lnSpc>
                <a:spcPct val="300000"/>
              </a:lnSpc>
              <a:buNone/>
            </a:pPr>
            <a:r>
              <a:rPr lang="en-IN" b="1" dirty="0">
                <a:latin typeface="Times New Roman" panose="02020603050405020304" pitchFamily="18" charset="0"/>
                <a:cs typeface="Times New Roman" panose="02020603050405020304" pitchFamily="18" charset="0"/>
              </a:rPr>
              <a:t>Visual Communication skill:</a:t>
            </a:r>
          </a:p>
          <a:p>
            <a:pPr>
              <a:lnSpc>
                <a:spcPct val="300000"/>
              </a:lnSpc>
            </a:pPr>
            <a:r>
              <a:rPr lang="en-IN" dirty="0">
                <a:latin typeface="Times New Roman" panose="02020603050405020304" pitchFamily="18" charset="0"/>
                <a:cs typeface="Times New Roman" panose="02020603050405020304" pitchFamily="18" charset="0"/>
              </a:rPr>
              <a:t>We are a visual society.</a:t>
            </a:r>
          </a:p>
          <a:p>
            <a:pPr>
              <a:lnSpc>
                <a:spcPct val="300000"/>
              </a:lnSpc>
            </a:pPr>
            <a:r>
              <a:rPr lang="en-IN" dirty="0">
                <a:latin typeface="Times New Roman" panose="02020603050405020304" pitchFamily="18" charset="0"/>
                <a:cs typeface="Times New Roman" panose="02020603050405020304" pitchFamily="18" charset="0"/>
              </a:rPr>
              <a:t>Think about from a personal perspective-the images we post on social media are meant to convey meaning- to communicate a message.</a:t>
            </a:r>
          </a:p>
        </p:txBody>
      </p:sp>
      <p:pic>
        <p:nvPicPr>
          <p:cNvPr id="4" name="Picture 3">
            <a:extLst>
              <a:ext uri="{FF2B5EF4-FFF2-40B4-BE49-F238E27FC236}">
                <a16:creationId xmlns:a16="http://schemas.microsoft.com/office/drawing/2014/main" id="{7C3B1B7B-5B35-CD73-B8EE-2F134B22E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914" y="130628"/>
            <a:ext cx="6291943" cy="3616778"/>
          </a:xfrm>
          <a:prstGeom prst="rect">
            <a:avLst/>
          </a:prstGeom>
        </p:spPr>
      </p:pic>
    </p:spTree>
    <p:extLst>
      <p:ext uri="{BB962C8B-B14F-4D97-AF65-F5344CB8AC3E}">
        <p14:creationId xmlns:p14="http://schemas.microsoft.com/office/powerpoint/2010/main" val="311616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3600</TotalTime>
  <Words>1273</Words>
  <Application>Microsoft Office PowerPoint</Application>
  <PresentationFormat>Widescreen</PresentationFormat>
  <Paragraphs>113</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Bradley Hand ITC</vt:lpstr>
      <vt:lpstr>Calibri</vt:lpstr>
      <vt:lpstr>Calibri Light</vt:lpstr>
      <vt:lpstr>Californian FB</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Dr.Kirtimaya Mishra</dc:creator>
  <cp:lastModifiedBy>Dr.Kirtimaya Mishra</cp:lastModifiedBy>
  <cp:revision>24</cp:revision>
  <dcterms:created xsi:type="dcterms:W3CDTF">2024-09-28T19:14:06Z</dcterms:created>
  <dcterms:modified xsi:type="dcterms:W3CDTF">2025-07-24T03:21:01Z</dcterms:modified>
</cp:coreProperties>
</file>