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4" r:id="rId7"/>
    <p:sldId id="261" r:id="rId8"/>
    <p:sldId id="265" r:id="rId9"/>
    <p:sldId id="262" r:id="rId10"/>
    <p:sldId id="266" r:id="rId11"/>
    <p:sldId id="263" r:id="rId12"/>
    <p:sldId id="267"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9" r:id="rId29"/>
    <p:sldId id="291" r:id="rId30"/>
    <p:sldId id="292" r:id="rId31"/>
    <p:sldId id="293" r:id="rId32"/>
    <p:sldId id="294" r:id="rId33"/>
    <p:sldId id="295" r:id="rId34"/>
    <p:sldId id="296" r:id="rId35"/>
    <p:sldId id="298" r:id="rId36"/>
    <p:sldId id="299" r:id="rId37"/>
    <p:sldId id="300" r:id="rId38"/>
    <p:sldId id="301" r:id="rId39"/>
    <p:sldId id="302" r:id="rId40"/>
    <p:sldId id="303" r:id="rId41"/>
    <p:sldId id="304" r:id="rId42"/>
    <p:sldId id="305" r:id="rId43"/>
    <p:sldId id="272"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6" d="100"/>
          <a:sy n="56" d="100"/>
        </p:scale>
        <p:origin x="1508"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7/31/2025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B166C3-3305-37DD-B53A-45BABD930E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1600"/>
            <a:ext cx="4876800" cy="5486400"/>
          </a:xfrm>
          <a:prstGeom prst="rect">
            <a:avLst/>
          </a:prstGeom>
        </p:spPr>
      </p:pic>
      <p:sp>
        <p:nvSpPr>
          <p:cNvPr id="7" name="Oval 6">
            <a:extLst>
              <a:ext uri="{FF2B5EF4-FFF2-40B4-BE49-F238E27FC236}">
                <a16:creationId xmlns:a16="http://schemas.microsoft.com/office/drawing/2014/main" id="{28C73268-4D1A-0519-61B5-995B74941B92}"/>
              </a:ext>
            </a:extLst>
          </p:cNvPr>
          <p:cNvSpPr/>
          <p:nvPr/>
        </p:nvSpPr>
        <p:spPr>
          <a:xfrm>
            <a:off x="4960620" y="2514600"/>
            <a:ext cx="4107180" cy="3733800"/>
          </a:xfrm>
          <a:prstGeom prst="ellipse">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200" b="1" dirty="0">
                <a:solidFill>
                  <a:schemeClr val="accent2">
                    <a:lumMod val="75000"/>
                  </a:schemeClr>
                </a:solidFill>
                <a:latin typeface="Times New Roman" panose="02020603050405020304" pitchFamily="18" charset="0"/>
                <a:cs typeface="Times New Roman" panose="02020603050405020304" pitchFamily="18" charset="0"/>
              </a:rPr>
              <a:t>Presented By:</a:t>
            </a:r>
          </a:p>
          <a:p>
            <a:pPr algn="ctr"/>
            <a:r>
              <a:rPr lang="en-IN" sz="2200" b="1" dirty="0">
                <a:solidFill>
                  <a:schemeClr val="accent2">
                    <a:lumMod val="75000"/>
                  </a:schemeClr>
                </a:solidFill>
                <a:latin typeface="Times New Roman" panose="02020603050405020304" pitchFamily="18" charset="0"/>
                <a:cs typeface="Times New Roman" panose="02020603050405020304" pitchFamily="18" charset="0"/>
              </a:rPr>
              <a:t>Miss </a:t>
            </a:r>
            <a:r>
              <a:rPr lang="en-IN" sz="2200" b="1" dirty="0" err="1">
                <a:solidFill>
                  <a:schemeClr val="accent2">
                    <a:lumMod val="75000"/>
                  </a:schemeClr>
                </a:solidFill>
                <a:latin typeface="Times New Roman" panose="02020603050405020304" pitchFamily="18" charset="0"/>
                <a:cs typeface="Times New Roman" panose="02020603050405020304" pitchFamily="18" charset="0"/>
              </a:rPr>
              <a:t>Diptimayee</a:t>
            </a:r>
            <a:r>
              <a:rPr lang="en-IN" sz="2200" b="1" dirty="0">
                <a:solidFill>
                  <a:schemeClr val="accent2">
                    <a:lumMod val="75000"/>
                  </a:schemeClr>
                </a:solidFill>
                <a:latin typeface="Times New Roman" panose="02020603050405020304" pitchFamily="18" charset="0"/>
                <a:cs typeface="Times New Roman" panose="02020603050405020304" pitchFamily="18" charset="0"/>
              </a:rPr>
              <a:t> Jena</a:t>
            </a:r>
          </a:p>
          <a:p>
            <a:pPr algn="ctr"/>
            <a:r>
              <a:rPr lang="en-IN" sz="2200" b="1" dirty="0">
                <a:solidFill>
                  <a:schemeClr val="accent2">
                    <a:lumMod val="75000"/>
                  </a:schemeClr>
                </a:solidFill>
                <a:latin typeface="Times New Roman" panose="02020603050405020304" pitchFamily="18" charset="0"/>
                <a:cs typeface="Times New Roman" panose="02020603050405020304" pitchFamily="18" charset="0"/>
              </a:rPr>
              <a:t>Assistant Professor</a:t>
            </a:r>
          </a:p>
        </p:txBody>
      </p:sp>
      <p:sp>
        <p:nvSpPr>
          <p:cNvPr id="8" name="Rectangle 7">
            <a:extLst>
              <a:ext uri="{FF2B5EF4-FFF2-40B4-BE49-F238E27FC236}">
                <a16:creationId xmlns:a16="http://schemas.microsoft.com/office/drawing/2014/main" id="{F2D3737F-77C5-26FF-3464-B63723A4F063}"/>
              </a:ext>
            </a:extLst>
          </p:cNvPr>
          <p:cNvSpPr/>
          <p:nvPr/>
        </p:nvSpPr>
        <p:spPr>
          <a:xfrm>
            <a:off x="0" y="0"/>
            <a:ext cx="9144000" cy="1219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IN" sz="4800" b="1" dirty="0">
                <a:latin typeface="Times New Roman" panose="02020603050405020304" pitchFamily="18" charset="0"/>
                <a:cs typeface="Times New Roman" panose="02020603050405020304" pitchFamily="18" charset="0"/>
              </a:rPr>
              <a:t>Patient Counselling</a:t>
            </a:r>
          </a:p>
        </p:txBody>
      </p:sp>
    </p:spTree>
    <p:extLst>
      <p:ext uri="{BB962C8B-B14F-4D97-AF65-F5344CB8AC3E}">
        <p14:creationId xmlns:p14="http://schemas.microsoft.com/office/powerpoint/2010/main" val="342366257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80">
                                          <p:stCondLst>
                                            <p:cond delay="0"/>
                                          </p:stCondLst>
                                        </p:cTn>
                                        <p:tgtEl>
                                          <p:spTgt spid="7"/>
                                        </p:tgtEl>
                                      </p:cBhvr>
                                    </p:animEffect>
                                    <p:anim calcmode="lin" valueType="num">
                                      <p:cBhvr>
                                        <p:cTn id="2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6" dur="26">
                                          <p:stCondLst>
                                            <p:cond delay="650"/>
                                          </p:stCondLst>
                                        </p:cTn>
                                        <p:tgtEl>
                                          <p:spTgt spid="7"/>
                                        </p:tgtEl>
                                      </p:cBhvr>
                                      <p:to x="100000" y="60000"/>
                                    </p:animScale>
                                    <p:animScale>
                                      <p:cBhvr>
                                        <p:cTn id="27" dur="166" decel="50000">
                                          <p:stCondLst>
                                            <p:cond delay="676"/>
                                          </p:stCondLst>
                                        </p:cTn>
                                        <p:tgtEl>
                                          <p:spTgt spid="7"/>
                                        </p:tgtEl>
                                      </p:cBhvr>
                                      <p:to x="100000" y="100000"/>
                                    </p:animScale>
                                    <p:animScale>
                                      <p:cBhvr>
                                        <p:cTn id="28" dur="26">
                                          <p:stCondLst>
                                            <p:cond delay="1312"/>
                                          </p:stCondLst>
                                        </p:cTn>
                                        <p:tgtEl>
                                          <p:spTgt spid="7"/>
                                        </p:tgtEl>
                                      </p:cBhvr>
                                      <p:to x="100000" y="80000"/>
                                    </p:animScale>
                                    <p:animScale>
                                      <p:cBhvr>
                                        <p:cTn id="29" dur="166" decel="50000">
                                          <p:stCondLst>
                                            <p:cond delay="1338"/>
                                          </p:stCondLst>
                                        </p:cTn>
                                        <p:tgtEl>
                                          <p:spTgt spid="7"/>
                                        </p:tgtEl>
                                      </p:cBhvr>
                                      <p:to x="100000" y="100000"/>
                                    </p:animScale>
                                    <p:animScale>
                                      <p:cBhvr>
                                        <p:cTn id="30" dur="26">
                                          <p:stCondLst>
                                            <p:cond delay="1642"/>
                                          </p:stCondLst>
                                        </p:cTn>
                                        <p:tgtEl>
                                          <p:spTgt spid="7"/>
                                        </p:tgtEl>
                                      </p:cBhvr>
                                      <p:to x="100000" y="90000"/>
                                    </p:animScale>
                                    <p:animScale>
                                      <p:cBhvr>
                                        <p:cTn id="31" dur="166" decel="50000">
                                          <p:stCondLst>
                                            <p:cond delay="1668"/>
                                          </p:stCondLst>
                                        </p:cTn>
                                        <p:tgtEl>
                                          <p:spTgt spid="7"/>
                                        </p:tgtEl>
                                      </p:cBhvr>
                                      <p:to x="100000" y="100000"/>
                                    </p:animScale>
                                    <p:animScale>
                                      <p:cBhvr>
                                        <p:cTn id="32" dur="26">
                                          <p:stCondLst>
                                            <p:cond delay="1808"/>
                                          </p:stCondLst>
                                        </p:cTn>
                                        <p:tgtEl>
                                          <p:spTgt spid="7"/>
                                        </p:tgtEl>
                                      </p:cBhvr>
                                      <p:to x="100000" y="95000"/>
                                    </p:animScale>
                                    <p:animScale>
                                      <p:cBhvr>
                                        <p:cTn id="33"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2B7B26-6CAA-D3C2-7B4A-BE0E4232D721}"/>
              </a:ext>
            </a:extLst>
          </p:cNvPr>
          <p:cNvPicPr>
            <a:picLocks noChangeAspect="1"/>
          </p:cNvPicPr>
          <p:nvPr/>
        </p:nvPicPr>
        <p:blipFill>
          <a:blip r:embed="rId2">
            <a:extLst>
              <a:ext uri="{28A0092B-C50C-407E-A947-70E740481C1C}">
                <a14:useLocalDpi xmlns:a14="http://schemas.microsoft.com/office/drawing/2010/main" val="0"/>
              </a:ext>
            </a:extLst>
          </a:blip>
          <a:srcRect t="6410"/>
          <a:stretch/>
        </p:blipFill>
        <p:spPr>
          <a:xfrm>
            <a:off x="152400" y="1295400"/>
            <a:ext cx="8991600" cy="5562600"/>
          </a:xfrm>
          <a:prstGeom prst="rect">
            <a:avLst/>
          </a:prstGeom>
        </p:spPr>
      </p:pic>
      <p:sp>
        <p:nvSpPr>
          <p:cNvPr id="6" name="Rectangle 5">
            <a:extLst>
              <a:ext uri="{FF2B5EF4-FFF2-40B4-BE49-F238E27FC236}">
                <a16:creationId xmlns:a16="http://schemas.microsoft.com/office/drawing/2014/main" id="{1BE5A0E4-6C18-A020-FBB1-C3216FF72FA0}"/>
              </a:ext>
            </a:extLst>
          </p:cNvPr>
          <p:cNvSpPr/>
          <p:nvPr/>
        </p:nvSpPr>
        <p:spPr>
          <a:xfrm>
            <a:off x="152400" y="76200"/>
            <a:ext cx="8763000" cy="990600"/>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4000" b="1" dirty="0">
                <a:solidFill>
                  <a:schemeClr val="tx1"/>
                </a:solidFill>
                <a:latin typeface="Times New Roman" panose="02020603050405020304" pitchFamily="18" charset="0"/>
                <a:cs typeface="Times New Roman" panose="02020603050405020304" pitchFamily="18" charset="0"/>
              </a:rPr>
              <a:t>Counselling Contents</a:t>
            </a:r>
          </a:p>
        </p:txBody>
      </p:sp>
    </p:spTree>
    <p:extLst>
      <p:ext uri="{BB962C8B-B14F-4D97-AF65-F5344CB8AC3E}">
        <p14:creationId xmlns:p14="http://schemas.microsoft.com/office/powerpoint/2010/main" val="325697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5C4D98-BF87-F4DD-715A-610DAA17B653}"/>
              </a:ext>
            </a:extLst>
          </p:cNvPr>
          <p:cNvSpPr>
            <a:spLocks noGrp="1"/>
          </p:cNvSpPr>
          <p:nvPr>
            <p:ph idx="1"/>
          </p:nvPr>
        </p:nvSpPr>
        <p:spPr>
          <a:xfrm>
            <a:off x="457200" y="381000"/>
            <a:ext cx="8229600" cy="5867400"/>
          </a:xfrm>
        </p:spPr>
        <p:txBody>
          <a:bodyPr>
            <a:normAutofit fontScale="85000" lnSpcReduction="20000"/>
          </a:bodyPr>
          <a:lstStyle/>
          <a:p>
            <a:pPr marL="0" indent="0" algn="just">
              <a:lnSpc>
                <a:spcPct val="200000"/>
              </a:lnSpc>
              <a:buNone/>
            </a:pPr>
            <a:r>
              <a:rPr lang="en-IN" b="1" dirty="0">
                <a:latin typeface="Times New Roman" panose="02020603050405020304" pitchFamily="18" charset="0"/>
                <a:cs typeface="Times New Roman" panose="02020603050405020304" pitchFamily="18" charset="0"/>
              </a:rPr>
              <a:t>Conclusion/Closing session:</a:t>
            </a:r>
          </a:p>
          <a:p>
            <a:pPr algn="just">
              <a:lnSpc>
                <a:spcPct val="200000"/>
              </a:lnSpc>
            </a:pPr>
            <a:r>
              <a:rPr lang="en-IN" dirty="0">
                <a:latin typeface="Times New Roman" panose="02020603050405020304" pitchFamily="18" charset="0"/>
                <a:cs typeface="Times New Roman" panose="02020603050405020304" pitchFamily="18" charset="0"/>
              </a:rPr>
              <a:t>Verify the patient’s understanding by means of feedback</a:t>
            </a:r>
          </a:p>
          <a:p>
            <a:pPr algn="just">
              <a:lnSpc>
                <a:spcPct val="200000"/>
              </a:lnSpc>
            </a:pPr>
            <a:r>
              <a:rPr lang="en-IN" dirty="0">
                <a:latin typeface="Times New Roman" panose="02020603050405020304" pitchFamily="18" charset="0"/>
                <a:cs typeface="Times New Roman" panose="02020603050405020304" pitchFamily="18" charset="0"/>
              </a:rPr>
              <a:t>Summarize by emphasizing </a:t>
            </a:r>
            <a:r>
              <a:rPr lang="en-IN" dirty="0" err="1">
                <a:latin typeface="Times New Roman" panose="02020603050405020304" pitchFamily="18" charset="0"/>
                <a:cs typeface="Times New Roman" panose="02020603050405020304" pitchFamily="18" charset="0"/>
              </a:rPr>
              <a:t>keypoints</a:t>
            </a:r>
            <a:endParaRPr lang="en-IN" dirty="0">
              <a:latin typeface="Times New Roman" panose="02020603050405020304" pitchFamily="18" charset="0"/>
              <a:cs typeface="Times New Roman" panose="02020603050405020304" pitchFamily="18" charset="0"/>
            </a:endParaRPr>
          </a:p>
          <a:p>
            <a:pPr algn="just">
              <a:lnSpc>
                <a:spcPct val="200000"/>
              </a:lnSpc>
            </a:pPr>
            <a:r>
              <a:rPr lang="en-IN" dirty="0">
                <a:latin typeface="Times New Roman" panose="02020603050405020304" pitchFamily="18" charset="0"/>
                <a:cs typeface="Times New Roman" panose="02020603050405020304" pitchFamily="18" charset="0"/>
              </a:rPr>
              <a:t>Give an opportunity to the patient to put forward any concerns.</a:t>
            </a:r>
          </a:p>
          <a:p>
            <a:pPr algn="just">
              <a:lnSpc>
                <a:spcPct val="200000"/>
              </a:lnSpc>
            </a:pPr>
            <a:r>
              <a:rPr lang="en-IN" dirty="0">
                <a:latin typeface="Times New Roman" panose="02020603050405020304" pitchFamily="18" charset="0"/>
                <a:cs typeface="Times New Roman" panose="02020603050405020304" pitchFamily="18" charset="0"/>
              </a:rPr>
              <a:t>Help the patient to plain follow-up</a:t>
            </a:r>
          </a:p>
          <a:p>
            <a:pPr algn="just"/>
            <a:endParaRPr lang="en-IN" dirty="0"/>
          </a:p>
        </p:txBody>
      </p:sp>
    </p:spTree>
    <p:extLst>
      <p:ext uri="{BB962C8B-B14F-4D97-AF65-F5344CB8AC3E}">
        <p14:creationId xmlns:p14="http://schemas.microsoft.com/office/powerpoint/2010/main" val="352277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C0F36-4D78-4A86-F7F4-E43AE8E2AEC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DBB61F-2B29-C1E3-7853-8DAF9D8E70EE}"/>
              </a:ext>
            </a:extLst>
          </p:cNvPr>
          <p:cNvSpPr>
            <a:spLocks noGrp="1"/>
          </p:cNvSpPr>
          <p:nvPr>
            <p:ph idx="1"/>
          </p:nvPr>
        </p:nvSpPr>
        <p:spPr>
          <a:xfrm>
            <a:off x="457200" y="381000"/>
            <a:ext cx="8229600" cy="5867400"/>
          </a:xfrm>
        </p:spPr>
        <p:txBody>
          <a:bodyPr>
            <a:normAutofit fontScale="92500" lnSpcReduction="10000"/>
          </a:bodyPr>
          <a:lstStyle/>
          <a:p>
            <a:pPr marL="0" indent="0" algn="just">
              <a:lnSpc>
                <a:spcPct val="200000"/>
              </a:lnSpc>
              <a:buNone/>
            </a:pPr>
            <a:r>
              <a:rPr lang="en-IN" b="1" dirty="0">
                <a:latin typeface="Times New Roman" panose="02020603050405020304" pitchFamily="18" charset="0"/>
                <a:cs typeface="Times New Roman" panose="02020603050405020304" pitchFamily="18" charset="0"/>
              </a:rPr>
              <a:t>Priorities for patient Counselling:</a:t>
            </a:r>
          </a:p>
          <a:p>
            <a:pPr algn="just">
              <a:lnSpc>
                <a:spcPct val="200000"/>
              </a:lnSpc>
            </a:pPr>
            <a:r>
              <a:rPr lang="en-IN" dirty="0">
                <a:latin typeface="Times New Roman" panose="02020603050405020304" pitchFamily="18" charset="0"/>
                <a:cs typeface="Times New Roman" panose="02020603050405020304" pitchFamily="18" charset="0"/>
              </a:rPr>
              <a:t>Chronic Disease Conditions</a:t>
            </a:r>
          </a:p>
          <a:p>
            <a:pPr algn="just">
              <a:lnSpc>
                <a:spcPct val="200000"/>
              </a:lnSpc>
            </a:pPr>
            <a:r>
              <a:rPr lang="en-IN" dirty="0">
                <a:latin typeface="Times New Roman" panose="02020603050405020304" pitchFamily="18" charset="0"/>
                <a:cs typeface="Times New Roman" panose="02020603050405020304" pitchFamily="18" charset="0"/>
              </a:rPr>
              <a:t>Special Populations</a:t>
            </a:r>
          </a:p>
          <a:p>
            <a:pPr algn="just">
              <a:lnSpc>
                <a:spcPct val="200000"/>
              </a:lnSpc>
            </a:pPr>
            <a:r>
              <a:rPr lang="en-IN" dirty="0">
                <a:latin typeface="Times New Roman" panose="02020603050405020304" pitchFamily="18" charset="0"/>
                <a:cs typeface="Times New Roman" panose="02020603050405020304" pitchFamily="18" charset="0"/>
              </a:rPr>
              <a:t>Multiple drug therapy</a:t>
            </a:r>
          </a:p>
          <a:p>
            <a:pPr algn="just">
              <a:lnSpc>
                <a:spcPct val="200000"/>
              </a:lnSpc>
            </a:pPr>
            <a:r>
              <a:rPr lang="en-IN" dirty="0">
                <a:latin typeface="Times New Roman" panose="02020603050405020304" pitchFamily="18" charset="0"/>
                <a:cs typeface="Times New Roman" panose="02020603050405020304" pitchFamily="18" charset="0"/>
              </a:rPr>
              <a:t>Co morbidities</a:t>
            </a:r>
          </a:p>
          <a:p>
            <a:pPr algn="just">
              <a:lnSpc>
                <a:spcPct val="200000"/>
              </a:lnSpc>
            </a:pPr>
            <a:r>
              <a:rPr lang="en-IN" dirty="0">
                <a:latin typeface="Times New Roman" panose="02020603050405020304" pitchFamily="18" charset="0"/>
                <a:cs typeface="Times New Roman" panose="02020603050405020304" pitchFamily="18" charset="0"/>
              </a:rPr>
              <a:t>New Prescription</a:t>
            </a:r>
          </a:p>
          <a:p>
            <a:pPr algn="just"/>
            <a:endParaRPr lang="en-IN" dirty="0"/>
          </a:p>
        </p:txBody>
      </p:sp>
    </p:spTree>
    <p:extLst>
      <p:ext uri="{BB962C8B-B14F-4D97-AF65-F5344CB8AC3E}">
        <p14:creationId xmlns:p14="http://schemas.microsoft.com/office/powerpoint/2010/main" val="126103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plus(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plus(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plus(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plus(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plus(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F6664F-3BD9-E7DE-871B-2D5075ABF7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 y="-228600"/>
            <a:ext cx="5229225" cy="4800600"/>
          </a:xfrm>
          <a:prstGeom prst="rect">
            <a:avLst/>
          </a:prstGeom>
        </p:spPr>
      </p:pic>
      <p:sp>
        <p:nvSpPr>
          <p:cNvPr id="6" name="Rectangle: Rounded Corners 5">
            <a:extLst>
              <a:ext uri="{FF2B5EF4-FFF2-40B4-BE49-F238E27FC236}">
                <a16:creationId xmlns:a16="http://schemas.microsoft.com/office/drawing/2014/main" id="{8BA2DC93-290C-CFF6-EEE7-F14DB6F02AB0}"/>
              </a:ext>
            </a:extLst>
          </p:cNvPr>
          <p:cNvSpPr/>
          <p:nvPr/>
        </p:nvSpPr>
        <p:spPr>
          <a:xfrm>
            <a:off x="5105400" y="2895600"/>
            <a:ext cx="3886200" cy="3429000"/>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600" b="1" dirty="0">
                <a:solidFill>
                  <a:schemeClr val="tx1"/>
                </a:solidFill>
                <a:latin typeface="Times New Roman" panose="02020603050405020304" pitchFamily="18" charset="0"/>
                <a:cs typeface="Times New Roman" panose="02020603050405020304" pitchFamily="18" charset="0"/>
              </a:rPr>
              <a:t>Barriers in Effective Patient Counselling</a:t>
            </a:r>
          </a:p>
        </p:txBody>
      </p:sp>
    </p:spTree>
    <p:extLst>
      <p:ext uri="{BB962C8B-B14F-4D97-AF65-F5344CB8AC3E}">
        <p14:creationId xmlns:p14="http://schemas.microsoft.com/office/powerpoint/2010/main" val="69312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Right 5">
            <a:extLst>
              <a:ext uri="{FF2B5EF4-FFF2-40B4-BE49-F238E27FC236}">
                <a16:creationId xmlns:a16="http://schemas.microsoft.com/office/drawing/2014/main" id="{0E494887-9FE4-5B2A-9B13-5B8F48E5CFDA}"/>
              </a:ext>
            </a:extLst>
          </p:cNvPr>
          <p:cNvSpPr/>
          <p:nvPr/>
        </p:nvSpPr>
        <p:spPr>
          <a:xfrm>
            <a:off x="457200" y="163739"/>
            <a:ext cx="8229600" cy="2651400"/>
          </a:xfrm>
          <a:prstGeom prst="rightArrow">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7" name="Freeform: Shape 6">
            <a:extLst>
              <a:ext uri="{FF2B5EF4-FFF2-40B4-BE49-F238E27FC236}">
                <a16:creationId xmlns:a16="http://schemas.microsoft.com/office/drawing/2014/main" id="{A6E858EF-335C-3E3A-9B9F-3B38F198A8B6}"/>
              </a:ext>
            </a:extLst>
          </p:cNvPr>
          <p:cNvSpPr/>
          <p:nvPr/>
        </p:nvSpPr>
        <p:spPr>
          <a:xfrm>
            <a:off x="5880779" y="2284860"/>
            <a:ext cx="1983060" cy="4257000"/>
          </a:xfrm>
          <a:custGeom>
            <a:avLst/>
            <a:gdLst>
              <a:gd name="connsiteX0" fmla="*/ 0 w 1983060"/>
              <a:gd name="connsiteY0" fmla="*/ 0 h 4257000"/>
              <a:gd name="connsiteX1" fmla="*/ 1983060 w 1983060"/>
              <a:gd name="connsiteY1" fmla="*/ 0 h 4257000"/>
              <a:gd name="connsiteX2" fmla="*/ 1983060 w 1983060"/>
              <a:gd name="connsiteY2" fmla="*/ 4257000 h 4257000"/>
              <a:gd name="connsiteX3" fmla="*/ 0 w 1983060"/>
              <a:gd name="connsiteY3" fmla="*/ 4257000 h 4257000"/>
              <a:gd name="connsiteX4" fmla="*/ 0 w 1983060"/>
              <a:gd name="connsiteY4" fmla="*/ 0 h 425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3060" h="4257000">
                <a:moveTo>
                  <a:pt x="0" y="0"/>
                </a:moveTo>
                <a:lnTo>
                  <a:pt x="1983060" y="0"/>
                </a:lnTo>
                <a:lnTo>
                  <a:pt x="1983060" y="4257000"/>
                </a:lnTo>
                <a:lnTo>
                  <a:pt x="0" y="4257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71450" lvl="1" indent="-171450" algn="l" defTabSz="755650">
              <a:lnSpc>
                <a:spcPct val="90000"/>
              </a:lnSpc>
              <a:spcBef>
                <a:spcPct val="0"/>
              </a:spcBef>
              <a:spcAft>
                <a:spcPct val="15000"/>
              </a:spcAft>
              <a:buChar char="•"/>
            </a:pPr>
            <a:r>
              <a:rPr lang="en-IN" sz="1700" b="1" kern="1200" dirty="0">
                <a:latin typeface="Times New Roman" panose="02020603050405020304" pitchFamily="18" charset="0"/>
                <a:cs typeface="Times New Roman" panose="02020603050405020304" pitchFamily="18" charset="0"/>
              </a:rPr>
              <a:t>Lack of Trust</a:t>
            </a:r>
          </a:p>
          <a:p>
            <a:pPr marL="171450" lvl="1" indent="-171450" algn="l" defTabSz="755650">
              <a:lnSpc>
                <a:spcPct val="90000"/>
              </a:lnSpc>
              <a:spcBef>
                <a:spcPct val="0"/>
              </a:spcBef>
              <a:spcAft>
                <a:spcPct val="15000"/>
              </a:spcAft>
              <a:buChar char="•"/>
            </a:pPr>
            <a:r>
              <a:rPr lang="en-IN" sz="1700" b="1" kern="1200" dirty="0">
                <a:latin typeface="Times New Roman" panose="02020603050405020304" pitchFamily="18" charset="0"/>
                <a:cs typeface="Times New Roman" panose="02020603050405020304" pitchFamily="18" charset="0"/>
              </a:rPr>
              <a:t>Poor Listening</a:t>
            </a:r>
          </a:p>
          <a:p>
            <a:pPr marL="171450" lvl="1" indent="-171450" algn="l" defTabSz="755650">
              <a:lnSpc>
                <a:spcPct val="90000"/>
              </a:lnSpc>
              <a:spcBef>
                <a:spcPct val="0"/>
              </a:spcBef>
              <a:spcAft>
                <a:spcPct val="15000"/>
              </a:spcAft>
              <a:buChar char="•"/>
            </a:pPr>
            <a:r>
              <a:rPr lang="en-IN" sz="1700" b="1" kern="1200" dirty="0">
                <a:latin typeface="Times New Roman" panose="02020603050405020304" pitchFamily="18" charset="0"/>
                <a:cs typeface="Times New Roman" panose="02020603050405020304" pitchFamily="18" charset="0"/>
              </a:rPr>
              <a:t>Lack of Time</a:t>
            </a:r>
          </a:p>
          <a:p>
            <a:pPr marL="171450" lvl="1" indent="-171450" algn="l" defTabSz="755650">
              <a:lnSpc>
                <a:spcPct val="90000"/>
              </a:lnSpc>
              <a:spcBef>
                <a:spcPct val="0"/>
              </a:spcBef>
              <a:spcAft>
                <a:spcPct val="15000"/>
              </a:spcAft>
              <a:buChar char="•"/>
            </a:pPr>
            <a:r>
              <a:rPr lang="en-IN" sz="1700" b="1" kern="1200" dirty="0">
                <a:latin typeface="Times New Roman" panose="02020603050405020304" pitchFamily="18" charset="0"/>
                <a:cs typeface="Times New Roman" panose="02020603050405020304" pitchFamily="18" charset="0"/>
              </a:rPr>
              <a:t>Physical or mental condition</a:t>
            </a:r>
          </a:p>
          <a:p>
            <a:pPr marL="171450" lvl="1" indent="-171450" algn="l" defTabSz="755650">
              <a:lnSpc>
                <a:spcPct val="90000"/>
              </a:lnSpc>
              <a:spcBef>
                <a:spcPct val="0"/>
              </a:spcBef>
              <a:spcAft>
                <a:spcPct val="15000"/>
              </a:spcAft>
              <a:buChar char="•"/>
            </a:pPr>
            <a:r>
              <a:rPr lang="en-IN" sz="1700" b="1" kern="1200" dirty="0">
                <a:latin typeface="Times New Roman" panose="02020603050405020304" pitchFamily="18" charset="0"/>
                <a:cs typeface="Times New Roman" panose="02020603050405020304" pitchFamily="18" charset="0"/>
              </a:rPr>
              <a:t>Gender Differences</a:t>
            </a:r>
          </a:p>
          <a:p>
            <a:pPr marL="171450" lvl="1" indent="-171450" algn="l" defTabSz="755650">
              <a:lnSpc>
                <a:spcPct val="90000"/>
              </a:lnSpc>
              <a:spcBef>
                <a:spcPct val="0"/>
              </a:spcBef>
              <a:spcAft>
                <a:spcPct val="15000"/>
              </a:spcAft>
              <a:buChar char="•"/>
            </a:pPr>
            <a:r>
              <a:rPr lang="en-IN" sz="1700" b="1" kern="1200" dirty="0">
                <a:latin typeface="Times New Roman" panose="02020603050405020304" pitchFamily="18" charset="0"/>
                <a:cs typeface="Times New Roman" panose="02020603050405020304" pitchFamily="18" charset="0"/>
              </a:rPr>
              <a:t>Language Differences</a:t>
            </a:r>
          </a:p>
          <a:p>
            <a:pPr marL="171450" lvl="1" indent="-171450" algn="l" defTabSz="755650">
              <a:lnSpc>
                <a:spcPct val="90000"/>
              </a:lnSpc>
              <a:spcBef>
                <a:spcPct val="0"/>
              </a:spcBef>
              <a:spcAft>
                <a:spcPct val="15000"/>
              </a:spcAft>
              <a:buChar char="•"/>
            </a:pPr>
            <a:r>
              <a:rPr lang="en-IN" sz="1700" b="1" kern="1200" dirty="0">
                <a:latin typeface="Times New Roman" panose="02020603050405020304" pitchFamily="18" charset="0"/>
                <a:cs typeface="Times New Roman" panose="02020603050405020304" pitchFamily="18" charset="0"/>
              </a:rPr>
              <a:t>Misunderstanding of Information</a:t>
            </a:r>
          </a:p>
          <a:p>
            <a:pPr marL="171450" lvl="1" indent="-171450" algn="l" defTabSz="755650">
              <a:lnSpc>
                <a:spcPct val="90000"/>
              </a:lnSpc>
              <a:spcBef>
                <a:spcPct val="0"/>
              </a:spcBef>
              <a:spcAft>
                <a:spcPct val="15000"/>
              </a:spcAft>
              <a:buChar char="•"/>
            </a:pPr>
            <a:r>
              <a:rPr lang="en-IN" sz="1700" b="1" kern="1200" dirty="0">
                <a:latin typeface="Times New Roman" panose="02020603050405020304" pitchFamily="18" charset="0"/>
                <a:cs typeface="Times New Roman" panose="02020603050405020304" pitchFamily="18" charset="0"/>
              </a:rPr>
              <a:t>Lack of Literacy</a:t>
            </a:r>
          </a:p>
          <a:p>
            <a:pPr marL="171450" lvl="1" indent="-171450" algn="l" defTabSz="755650">
              <a:lnSpc>
                <a:spcPct val="90000"/>
              </a:lnSpc>
              <a:spcBef>
                <a:spcPct val="0"/>
              </a:spcBef>
              <a:spcAft>
                <a:spcPct val="15000"/>
              </a:spcAft>
              <a:buChar char="•"/>
            </a:pPr>
            <a:r>
              <a:rPr lang="en-IN" sz="1700" b="1" kern="1200" dirty="0">
                <a:latin typeface="Times New Roman" panose="02020603050405020304" pitchFamily="18" charset="0"/>
                <a:cs typeface="Times New Roman" panose="02020603050405020304" pitchFamily="18" charset="0"/>
              </a:rPr>
              <a:t>Lack of Expression</a:t>
            </a:r>
          </a:p>
          <a:p>
            <a:pPr marL="171450" lvl="1" indent="-171450" algn="l" defTabSz="755650">
              <a:lnSpc>
                <a:spcPct val="90000"/>
              </a:lnSpc>
              <a:spcBef>
                <a:spcPct val="0"/>
              </a:spcBef>
              <a:spcAft>
                <a:spcPct val="15000"/>
              </a:spcAft>
              <a:buChar char="•"/>
            </a:pPr>
            <a:r>
              <a:rPr lang="en-IN" sz="1700" b="1" kern="1200" dirty="0">
                <a:latin typeface="Times New Roman" panose="02020603050405020304" pitchFamily="18" charset="0"/>
                <a:cs typeface="Times New Roman" panose="02020603050405020304" pitchFamily="18" charset="0"/>
              </a:rPr>
              <a:t>Poor Communication</a:t>
            </a:r>
          </a:p>
        </p:txBody>
      </p:sp>
      <p:sp>
        <p:nvSpPr>
          <p:cNvPr id="8" name="Freeform: Shape 7">
            <a:extLst>
              <a:ext uri="{FF2B5EF4-FFF2-40B4-BE49-F238E27FC236}">
                <a16:creationId xmlns:a16="http://schemas.microsoft.com/office/drawing/2014/main" id="{5A6479CD-6878-EA85-7D12-68081680921B}"/>
              </a:ext>
            </a:extLst>
          </p:cNvPr>
          <p:cNvSpPr/>
          <p:nvPr/>
        </p:nvSpPr>
        <p:spPr>
          <a:xfrm>
            <a:off x="5880779" y="826589"/>
            <a:ext cx="1983060" cy="1325700"/>
          </a:xfrm>
          <a:custGeom>
            <a:avLst/>
            <a:gdLst>
              <a:gd name="connsiteX0" fmla="*/ 0 w 1983060"/>
              <a:gd name="connsiteY0" fmla="*/ 0 h 1325700"/>
              <a:gd name="connsiteX1" fmla="*/ 1983060 w 1983060"/>
              <a:gd name="connsiteY1" fmla="*/ 0 h 1325700"/>
              <a:gd name="connsiteX2" fmla="*/ 1983060 w 1983060"/>
              <a:gd name="connsiteY2" fmla="*/ 1325700 h 1325700"/>
              <a:gd name="connsiteX3" fmla="*/ 0 w 1983060"/>
              <a:gd name="connsiteY3" fmla="*/ 1325700 h 1325700"/>
              <a:gd name="connsiteX4" fmla="*/ 0 w 1983060"/>
              <a:gd name="connsiteY4" fmla="*/ 0 h 1325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3060" h="1325700">
                <a:moveTo>
                  <a:pt x="0" y="0"/>
                </a:moveTo>
                <a:lnTo>
                  <a:pt x="1983060" y="0"/>
                </a:lnTo>
                <a:lnTo>
                  <a:pt x="1983060" y="1325700"/>
                </a:lnTo>
                <a:lnTo>
                  <a:pt x="0" y="13257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23520" rIns="0" bIns="223520" numCol="1" spcCol="1270" anchor="ctr" anchorCtr="0">
            <a:noAutofit/>
          </a:bodyPr>
          <a:lstStyle/>
          <a:p>
            <a:pPr marL="0" lvl="0" indent="0" algn="l" defTabSz="977900">
              <a:lnSpc>
                <a:spcPct val="90000"/>
              </a:lnSpc>
              <a:spcBef>
                <a:spcPct val="0"/>
              </a:spcBef>
              <a:spcAft>
                <a:spcPct val="35000"/>
              </a:spcAft>
              <a:buNone/>
            </a:pPr>
            <a:r>
              <a:rPr lang="en-IN" sz="2200" b="1" kern="1200" dirty="0">
                <a:latin typeface="Times New Roman" panose="02020603050405020304" pitchFamily="18" charset="0"/>
                <a:cs typeface="Times New Roman" panose="02020603050405020304" pitchFamily="18" charset="0"/>
              </a:rPr>
              <a:t>Patient-Related Barriers</a:t>
            </a:r>
          </a:p>
        </p:txBody>
      </p:sp>
      <p:sp>
        <p:nvSpPr>
          <p:cNvPr id="9" name="Freeform: Shape 8">
            <a:extLst>
              <a:ext uri="{FF2B5EF4-FFF2-40B4-BE49-F238E27FC236}">
                <a16:creationId xmlns:a16="http://schemas.microsoft.com/office/drawing/2014/main" id="{AD812978-E494-899F-A0B5-951976FCE17F}"/>
              </a:ext>
            </a:extLst>
          </p:cNvPr>
          <p:cNvSpPr/>
          <p:nvPr/>
        </p:nvSpPr>
        <p:spPr>
          <a:xfrm>
            <a:off x="3501107" y="2284860"/>
            <a:ext cx="1983060" cy="4257000"/>
          </a:xfrm>
          <a:custGeom>
            <a:avLst/>
            <a:gdLst>
              <a:gd name="connsiteX0" fmla="*/ 0 w 1983060"/>
              <a:gd name="connsiteY0" fmla="*/ 0 h 4257000"/>
              <a:gd name="connsiteX1" fmla="*/ 1983060 w 1983060"/>
              <a:gd name="connsiteY1" fmla="*/ 0 h 4257000"/>
              <a:gd name="connsiteX2" fmla="*/ 1983060 w 1983060"/>
              <a:gd name="connsiteY2" fmla="*/ 4257000 h 4257000"/>
              <a:gd name="connsiteX3" fmla="*/ 0 w 1983060"/>
              <a:gd name="connsiteY3" fmla="*/ 4257000 h 4257000"/>
              <a:gd name="connsiteX4" fmla="*/ 0 w 1983060"/>
              <a:gd name="connsiteY4" fmla="*/ 0 h 425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3060" h="4257000">
                <a:moveTo>
                  <a:pt x="0" y="0"/>
                </a:moveTo>
                <a:lnTo>
                  <a:pt x="1983060" y="0"/>
                </a:lnTo>
                <a:lnTo>
                  <a:pt x="1983060" y="4257000"/>
                </a:lnTo>
                <a:lnTo>
                  <a:pt x="0" y="4257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71450" lvl="1" indent="-171450" algn="l" defTabSz="755650">
              <a:lnSpc>
                <a:spcPct val="90000"/>
              </a:lnSpc>
              <a:spcBef>
                <a:spcPct val="0"/>
              </a:spcBef>
              <a:spcAft>
                <a:spcPct val="15000"/>
              </a:spcAft>
              <a:buChar char="•"/>
            </a:pPr>
            <a:endParaRPr lang="en-IN" sz="1700" b="1" kern="1200" dirty="0">
              <a:latin typeface="Times New Roman" panose="02020603050405020304" pitchFamily="18" charset="0"/>
              <a:cs typeface="Times New Roman" panose="02020603050405020304" pitchFamily="18" charset="0"/>
            </a:endParaRPr>
          </a:p>
          <a:p>
            <a:pPr marL="171450" lvl="1" indent="-171450" algn="l" defTabSz="755650">
              <a:lnSpc>
                <a:spcPct val="90000"/>
              </a:lnSpc>
              <a:spcBef>
                <a:spcPct val="0"/>
              </a:spcBef>
              <a:spcAft>
                <a:spcPct val="15000"/>
              </a:spcAft>
              <a:buChar char="•"/>
            </a:pPr>
            <a:r>
              <a:rPr lang="en-IN" sz="1700" b="1" kern="1200" dirty="0">
                <a:latin typeface="Times New Roman" panose="02020603050405020304" pitchFamily="18" charset="0"/>
                <a:cs typeface="Times New Roman" panose="02020603050405020304" pitchFamily="18" charset="0"/>
              </a:rPr>
              <a:t>Lack of Privacy</a:t>
            </a:r>
          </a:p>
          <a:p>
            <a:pPr marL="171450" lvl="1" indent="-171450" algn="l" defTabSz="755650">
              <a:lnSpc>
                <a:spcPct val="90000"/>
              </a:lnSpc>
              <a:spcBef>
                <a:spcPct val="0"/>
              </a:spcBef>
              <a:spcAft>
                <a:spcPct val="15000"/>
              </a:spcAft>
              <a:buChar char="•"/>
            </a:pPr>
            <a:r>
              <a:rPr lang="en-IN" sz="1700" b="1" kern="1200" dirty="0">
                <a:latin typeface="Times New Roman" panose="02020603050405020304" pitchFamily="18" charset="0"/>
                <a:cs typeface="Times New Roman" panose="02020603050405020304" pitchFamily="18" charset="0"/>
              </a:rPr>
              <a:t>Lack of Pharmacist in Pharmacy</a:t>
            </a:r>
          </a:p>
          <a:p>
            <a:pPr marL="171450" lvl="1" indent="-171450" algn="l" defTabSz="755650">
              <a:lnSpc>
                <a:spcPct val="90000"/>
              </a:lnSpc>
              <a:spcBef>
                <a:spcPct val="0"/>
              </a:spcBef>
              <a:spcAft>
                <a:spcPct val="15000"/>
              </a:spcAft>
              <a:buChar char="•"/>
            </a:pPr>
            <a:r>
              <a:rPr lang="en-IN" sz="1700" b="1" kern="1200" dirty="0">
                <a:latin typeface="Times New Roman" panose="02020603050405020304" pitchFamily="18" charset="0"/>
                <a:cs typeface="Times New Roman" panose="02020603050405020304" pitchFamily="18" charset="0"/>
              </a:rPr>
              <a:t>Lack of Time</a:t>
            </a:r>
          </a:p>
          <a:p>
            <a:pPr marL="171450" lvl="1" indent="-171450" algn="l" defTabSz="755650">
              <a:lnSpc>
                <a:spcPct val="90000"/>
              </a:lnSpc>
              <a:spcBef>
                <a:spcPct val="0"/>
              </a:spcBef>
              <a:spcAft>
                <a:spcPct val="15000"/>
              </a:spcAft>
              <a:buChar char="•"/>
            </a:pPr>
            <a:r>
              <a:rPr lang="en-IN" sz="1700" b="1" kern="1200" dirty="0">
                <a:latin typeface="Times New Roman" panose="02020603050405020304" pitchFamily="18" charset="0"/>
                <a:cs typeface="Times New Roman" panose="02020603050405020304" pitchFamily="18" charset="0"/>
              </a:rPr>
              <a:t>Heavy Patient Flow for prescription filling</a:t>
            </a:r>
          </a:p>
          <a:p>
            <a:pPr marL="171450" lvl="1" indent="-171450" algn="l" defTabSz="755650">
              <a:lnSpc>
                <a:spcPct val="90000"/>
              </a:lnSpc>
              <a:spcBef>
                <a:spcPct val="0"/>
              </a:spcBef>
              <a:spcAft>
                <a:spcPct val="15000"/>
              </a:spcAft>
              <a:buChar char="•"/>
            </a:pPr>
            <a:endParaRPr lang="en-IN" sz="1700" b="1" kern="1200" dirty="0">
              <a:latin typeface="Times New Roman" panose="02020603050405020304" pitchFamily="18" charset="0"/>
              <a:cs typeface="Times New Roman" panose="02020603050405020304" pitchFamily="18" charset="0"/>
            </a:endParaRPr>
          </a:p>
        </p:txBody>
      </p:sp>
      <p:sp>
        <p:nvSpPr>
          <p:cNvPr id="10" name="Freeform: Shape 9">
            <a:extLst>
              <a:ext uri="{FF2B5EF4-FFF2-40B4-BE49-F238E27FC236}">
                <a16:creationId xmlns:a16="http://schemas.microsoft.com/office/drawing/2014/main" id="{ABD71BA9-0DE8-EB35-2974-E396375BBAD7}"/>
              </a:ext>
            </a:extLst>
          </p:cNvPr>
          <p:cNvSpPr/>
          <p:nvPr/>
        </p:nvSpPr>
        <p:spPr>
          <a:xfrm>
            <a:off x="3501107" y="826589"/>
            <a:ext cx="1983060" cy="1325700"/>
          </a:xfrm>
          <a:custGeom>
            <a:avLst/>
            <a:gdLst>
              <a:gd name="connsiteX0" fmla="*/ 0 w 1983060"/>
              <a:gd name="connsiteY0" fmla="*/ 0 h 1325700"/>
              <a:gd name="connsiteX1" fmla="*/ 1983060 w 1983060"/>
              <a:gd name="connsiteY1" fmla="*/ 0 h 1325700"/>
              <a:gd name="connsiteX2" fmla="*/ 1983060 w 1983060"/>
              <a:gd name="connsiteY2" fmla="*/ 1325700 h 1325700"/>
              <a:gd name="connsiteX3" fmla="*/ 0 w 1983060"/>
              <a:gd name="connsiteY3" fmla="*/ 1325700 h 1325700"/>
              <a:gd name="connsiteX4" fmla="*/ 0 w 1983060"/>
              <a:gd name="connsiteY4" fmla="*/ 0 h 1325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3060" h="1325700">
                <a:moveTo>
                  <a:pt x="0" y="0"/>
                </a:moveTo>
                <a:lnTo>
                  <a:pt x="1983060" y="0"/>
                </a:lnTo>
                <a:lnTo>
                  <a:pt x="1983060" y="1325700"/>
                </a:lnTo>
                <a:lnTo>
                  <a:pt x="0" y="13257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23520" rIns="0" bIns="223520" numCol="1" spcCol="1270" anchor="ctr" anchorCtr="0">
            <a:noAutofit/>
          </a:bodyPr>
          <a:lstStyle/>
          <a:p>
            <a:pPr marL="0" lvl="0" indent="0" algn="l" defTabSz="977900">
              <a:lnSpc>
                <a:spcPct val="90000"/>
              </a:lnSpc>
              <a:spcBef>
                <a:spcPct val="0"/>
              </a:spcBef>
              <a:spcAft>
                <a:spcPct val="35000"/>
              </a:spcAft>
              <a:buNone/>
            </a:pPr>
            <a:r>
              <a:rPr lang="en-IN" sz="2200" b="1" kern="1200" dirty="0">
                <a:latin typeface="Times New Roman" panose="02020603050405020304" pitchFamily="18" charset="0"/>
                <a:cs typeface="Times New Roman" panose="02020603050405020304" pitchFamily="18" charset="0"/>
              </a:rPr>
              <a:t>System Related Barriers</a:t>
            </a:r>
          </a:p>
        </p:txBody>
      </p:sp>
      <p:sp>
        <p:nvSpPr>
          <p:cNvPr id="11" name="Freeform: Shape 10">
            <a:extLst>
              <a:ext uri="{FF2B5EF4-FFF2-40B4-BE49-F238E27FC236}">
                <a16:creationId xmlns:a16="http://schemas.microsoft.com/office/drawing/2014/main" id="{38F516BE-E5F7-B2E3-AB74-21883177831B}"/>
              </a:ext>
            </a:extLst>
          </p:cNvPr>
          <p:cNvSpPr/>
          <p:nvPr/>
        </p:nvSpPr>
        <p:spPr>
          <a:xfrm>
            <a:off x="1121434" y="2284860"/>
            <a:ext cx="1983060" cy="4257000"/>
          </a:xfrm>
          <a:custGeom>
            <a:avLst/>
            <a:gdLst>
              <a:gd name="connsiteX0" fmla="*/ 0 w 1983060"/>
              <a:gd name="connsiteY0" fmla="*/ 0 h 4257000"/>
              <a:gd name="connsiteX1" fmla="*/ 1983060 w 1983060"/>
              <a:gd name="connsiteY1" fmla="*/ 0 h 4257000"/>
              <a:gd name="connsiteX2" fmla="*/ 1983060 w 1983060"/>
              <a:gd name="connsiteY2" fmla="*/ 4257000 h 4257000"/>
              <a:gd name="connsiteX3" fmla="*/ 0 w 1983060"/>
              <a:gd name="connsiteY3" fmla="*/ 4257000 h 4257000"/>
              <a:gd name="connsiteX4" fmla="*/ 0 w 1983060"/>
              <a:gd name="connsiteY4" fmla="*/ 0 h 425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3060" h="4257000">
                <a:moveTo>
                  <a:pt x="0" y="0"/>
                </a:moveTo>
                <a:lnTo>
                  <a:pt x="1983060" y="0"/>
                </a:lnTo>
                <a:lnTo>
                  <a:pt x="1983060" y="4257000"/>
                </a:lnTo>
                <a:lnTo>
                  <a:pt x="0" y="4257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71450" lvl="1" indent="-171450" algn="l" defTabSz="755650">
              <a:lnSpc>
                <a:spcPct val="90000"/>
              </a:lnSpc>
              <a:spcBef>
                <a:spcPct val="0"/>
              </a:spcBef>
              <a:spcAft>
                <a:spcPct val="15000"/>
              </a:spcAft>
              <a:buChar char="•"/>
            </a:pPr>
            <a:r>
              <a:rPr lang="en-IN" sz="1700" b="1" kern="1200" dirty="0">
                <a:latin typeface="Times New Roman" panose="02020603050405020304" pitchFamily="18" charset="0"/>
                <a:cs typeface="Times New Roman" panose="02020603050405020304" pitchFamily="18" charset="0"/>
              </a:rPr>
              <a:t>Lack of Knowledge about patient</a:t>
            </a:r>
          </a:p>
          <a:p>
            <a:pPr marL="171450" lvl="1" indent="-171450" algn="l" defTabSz="755650">
              <a:lnSpc>
                <a:spcPct val="90000"/>
              </a:lnSpc>
              <a:spcBef>
                <a:spcPct val="0"/>
              </a:spcBef>
              <a:spcAft>
                <a:spcPct val="15000"/>
              </a:spcAft>
              <a:buChar char="•"/>
            </a:pPr>
            <a:r>
              <a:rPr lang="en-IN" sz="1700" b="1" kern="1200" dirty="0">
                <a:latin typeface="Times New Roman" panose="02020603050405020304" pitchFamily="18" charset="0"/>
                <a:cs typeface="Times New Roman" panose="02020603050405020304" pitchFamily="18" charset="0"/>
              </a:rPr>
              <a:t>Lack of Knowledge about patient’s disease condition</a:t>
            </a:r>
          </a:p>
          <a:p>
            <a:pPr marL="171450" lvl="1" indent="-171450" algn="l" defTabSz="755650">
              <a:lnSpc>
                <a:spcPct val="90000"/>
              </a:lnSpc>
              <a:spcBef>
                <a:spcPct val="0"/>
              </a:spcBef>
              <a:spcAft>
                <a:spcPct val="15000"/>
              </a:spcAft>
              <a:buChar char="•"/>
            </a:pPr>
            <a:r>
              <a:rPr lang="en-IN" sz="1700" b="1" kern="1200" dirty="0">
                <a:latin typeface="Times New Roman" panose="02020603050405020304" pitchFamily="18" charset="0"/>
                <a:cs typeface="Times New Roman" panose="02020603050405020304" pitchFamily="18" charset="0"/>
              </a:rPr>
              <a:t>Lack of Confidence</a:t>
            </a:r>
          </a:p>
          <a:p>
            <a:pPr marL="171450" lvl="1" indent="-171450" algn="l" defTabSz="755650">
              <a:lnSpc>
                <a:spcPct val="90000"/>
              </a:lnSpc>
              <a:spcBef>
                <a:spcPct val="0"/>
              </a:spcBef>
              <a:spcAft>
                <a:spcPct val="15000"/>
              </a:spcAft>
              <a:buChar char="•"/>
            </a:pPr>
            <a:r>
              <a:rPr lang="en-IN" sz="1700" b="1" kern="1200" dirty="0">
                <a:latin typeface="Times New Roman" panose="02020603050405020304" pitchFamily="18" charset="0"/>
                <a:cs typeface="Times New Roman" panose="02020603050405020304" pitchFamily="18" charset="0"/>
              </a:rPr>
              <a:t>Lack of Skill</a:t>
            </a:r>
          </a:p>
          <a:p>
            <a:pPr marL="171450" lvl="1" indent="-171450" algn="l" defTabSz="755650">
              <a:lnSpc>
                <a:spcPct val="90000"/>
              </a:lnSpc>
              <a:spcBef>
                <a:spcPct val="0"/>
              </a:spcBef>
              <a:spcAft>
                <a:spcPct val="15000"/>
              </a:spcAft>
              <a:buChar char="•"/>
            </a:pPr>
            <a:r>
              <a:rPr lang="en-IN" sz="1700" b="1" kern="1200" dirty="0">
                <a:latin typeface="Times New Roman" panose="02020603050405020304" pitchFamily="18" charset="0"/>
                <a:cs typeface="Times New Roman" panose="02020603050405020304" pitchFamily="18" charset="0"/>
              </a:rPr>
              <a:t>Age Differences</a:t>
            </a:r>
          </a:p>
          <a:p>
            <a:pPr marL="171450" lvl="1" indent="-171450" algn="l" defTabSz="755650">
              <a:lnSpc>
                <a:spcPct val="90000"/>
              </a:lnSpc>
              <a:spcBef>
                <a:spcPct val="0"/>
              </a:spcBef>
              <a:spcAft>
                <a:spcPct val="15000"/>
              </a:spcAft>
              <a:buChar char="•"/>
            </a:pPr>
            <a:r>
              <a:rPr lang="en-IN" sz="1700" b="1" kern="1200" dirty="0">
                <a:latin typeface="Times New Roman" panose="02020603050405020304" pitchFamily="18" charset="0"/>
                <a:cs typeface="Times New Roman" panose="02020603050405020304" pitchFamily="18" charset="0"/>
              </a:rPr>
              <a:t>Difference Gender</a:t>
            </a:r>
          </a:p>
          <a:p>
            <a:pPr marL="171450" lvl="1" indent="-171450" algn="l" defTabSz="755650">
              <a:lnSpc>
                <a:spcPct val="90000"/>
              </a:lnSpc>
              <a:spcBef>
                <a:spcPct val="0"/>
              </a:spcBef>
              <a:spcAft>
                <a:spcPct val="15000"/>
              </a:spcAft>
              <a:buChar char="•"/>
            </a:pPr>
            <a:r>
              <a:rPr lang="en-IN" sz="1700" b="1" kern="1200" dirty="0">
                <a:latin typeface="Times New Roman" panose="02020603050405020304" pitchFamily="18" charset="0"/>
                <a:cs typeface="Times New Roman" panose="02020603050405020304" pitchFamily="18" charset="0"/>
              </a:rPr>
              <a:t>Inappropriate Communication</a:t>
            </a:r>
          </a:p>
          <a:p>
            <a:pPr marL="171450" lvl="1" indent="-171450" algn="l" defTabSz="755650">
              <a:lnSpc>
                <a:spcPct val="90000"/>
              </a:lnSpc>
              <a:spcBef>
                <a:spcPct val="0"/>
              </a:spcBef>
              <a:spcAft>
                <a:spcPct val="15000"/>
              </a:spcAft>
              <a:buChar char="•"/>
            </a:pPr>
            <a:r>
              <a:rPr lang="en-IN" sz="1700" b="1" kern="1200" dirty="0">
                <a:latin typeface="Times New Roman" panose="02020603050405020304" pitchFamily="18" charset="0"/>
                <a:cs typeface="Times New Roman" panose="02020603050405020304" pitchFamily="18" charset="0"/>
              </a:rPr>
              <a:t>Language differences</a:t>
            </a:r>
          </a:p>
          <a:p>
            <a:pPr marL="171450" lvl="1" indent="-171450" algn="l" defTabSz="755650">
              <a:lnSpc>
                <a:spcPct val="90000"/>
              </a:lnSpc>
              <a:spcBef>
                <a:spcPct val="0"/>
              </a:spcBef>
              <a:spcAft>
                <a:spcPct val="15000"/>
              </a:spcAft>
              <a:buChar char="•"/>
            </a:pPr>
            <a:r>
              <a:rPr lang="en-IN" sz="1700" b="1" kern="1200" dirty="0">
                <a:latin typeface="Times New Roman" panose="02020603050405020304" pitchFamily="18" charset="0"/>
                <a:cs typeface="Times New Roman" panose="02020603050405020304" pitchFamily="18" charset="0"/>
              </a:rPr>
              <a:t>Lack of Listening</a:t>
            </a:r>
          </a:p>
          <a:p>
            <a:pPr marL="171450" lvl="1" indent="-171450" algn="l" defTabSz="755650">
              <a:lnSpc>
                <a:spcPct val="90000"/>
              </a:lnSpc>
              <a:spcBef>
                <a:spcPct val="0"/>
              </a:spcBef>
              <a:spcAft>
                <a:spcPct val="15000"/>
              </a:spcAft>
              <a:buChar char="•"/>
            </a:pPr>
            <a:r>
              <a:rPr lang="en-IN" sz="1700" b="1" kern="1200" dirty="0">
                <a:latin typeface="Times New Roman" panose="02020603050405020304" pitchFamily="18" charset="0"/>
                <a:cs typeface="Times New Roman" panose="02020603050405020304" pitchFamily="18" charset="0"/>
              </a:rPr>
              <a:t>Lack of Time</a:t>
            </a:r>
          </a:p>
          <a:p>
            <a:pPr marL="171450" lvl="1" indent="-171450" algn="l" defTabSz="755650">
              <a:lnSpc>
                <a:spcPct val="90000"/>
              </a:lnSpc>
              <a:spcBef>
                <a:spcPct val="0"/>
              </a:spcBef>
              <a:spcAft>
                <a:spcPct val="15000"/>
              </a:spcAft>
              <a:buChar char="•"/>
            </a:pPr>
            <a:r>
              <a:rPr lang="en-IN" sz="1700" b="1" kern="1200" dirty="0">
                <a:latin typeface="Times New Roman" panose="02020603050405020304" pitchFamily="18" charset="0"/>
                <a:cs typeface="Times New Roman" panose="02020603050405020304" pitchFamily="18" charset="0"/>
              </a:rPr>
              <a:t>Lack of Preparation</a:t>
            </a:r>
          </a:p>
        </p:txBody>
      </p:sp>
      <p:sp>
        <p:nvSpPr>
          <p:cNvPr id="12" name="Freeform: Shape 11">
            <a:extLst>
              <a:ext uri="{FF2B5EF4-FFF2-40B4-BE49-F238E27FC236}">
                <a16:creationId xmlns:a16="http://schemas.microsoft.com/office/drawing/2014/main" id="{46AD111E-3BB4-ED7A-D6A0-EC82D339805A}"/>
              </a:ext>
            </a:extLst>
          </p:cNvPr>
          <p:cNvSpPr/>
          <p:nvPr/>
        </p:nvSpPr>
        <p:spPr>
          <a:xfrm>
            <a:off x="1121434" y="826589"/>
            <a:ext cx="1983060" cy="1325700"/>
          </a:xfrm>
          <a:custGeom>
            <a:avLst/>
            <a:gdLst>
              <a:gd name="connsiteX0" fmla="*/ 0 w 1983060"/>
              <a:gd name="connsiteY0" fmla="*/ 0 h 1325700"/>
              <a:gd name="connsiteX1" fmla="*/ 1983060 w 1983060"/>
              <a:gd name="connsiteY1" fmla="*/ 0 h 1325700"/>
              <a:gd name="connsiteX2" fmla="*/ 1983060 w 1983060"/>
              <a:gd name="connsiteY2" fmla="*/ 1325700 h 1325700"/>
              <a:gd name="connsiteX3" fmla="*/ 0 w 1983060"/>
              <a:gd name="connsiteY3" fmla="*/ 1325700 h 1325700"/>
              <a:gd name="connsiteX4" fmla="*/ 0 w 1983060"/>
              <a:gd name="connsiteY4" fmla="*/ 0 h 1325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3060" h="1325700">
                <a:moveTo>
                  <a:pt x="0" y="0"/>
                </a:moveTo>
                <a:lnTo>
                  <a:pt x="1983060" y="0"/>
                </a:lnTo>
                <a:lnTo>
                  <a:pt x="1983060" y="1325700"/>
                </a:lnTo>
                <a:lnTo>
                  <a:pt x="0" y="13257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23520" rIns="0" bIns="223520" numCol="1" spcCol="1270" anchor="ctr" anchorCtr="0">
            <a:noAutofit/>
          </a:bodyPr>
          <a:lstStyle/>
          <a:p>
            <a:pPr marL="0" lvl="0" indent="0" algn="l" defTabSz="977900">
              <a:lnSpc>
                <a:spcPct val="90000"/>
              </a:lnSpc>
              <a:spcBef>
                <a:spcPct val="0"/>
              </a:spcBef>
              <a:spcAft>
                <a:spcPct val="35000"/>
              </a:spcAft>
              <a:buNone/>
            </a:pPr>
            <a:r>
              <a:rPr lang="en-IN" sz="2200" b="1" kern="1200" dirty="0">
                <a:latin typeface="Times New Roman" panose="02020603050405020304" pitchFamily="18" charset="0"/>
                <a:cs typeface="Times New Roman" panose="02020603050405020304" pitchFamily="18" charset="0"/>
              </a:rPr>
              <a:t>Pharmacist-Related Barriers</a:t>
            </a:r>
          </a:p>
        </p:txBody>
      </p:sp>
    </p:spTree>
    <p:extLst>
      <p:ext uri="{BB962C8B-B14F-4D97-AF65-F5344CB8AC3E}">
        <p14:creationId xmlns:p14="http://schemas.microsoft.com/office/powerpoint/2010/main" val="10189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fltVal val="0"/>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anim calcmode="lin" valueType="num">
                                      <p:cBhvr>
                                        <p:cTn id="35" dur="1000" fill="hold"/>
                                        <p:tgtEl>
                                          <p:spTgt spid="8"/>
                                        </p:tgtEl>
                                        <p:attrNameLst>
                                          <p:attrName>style.rotation</p:attrName>
                                        </p:attrNameLst>
                                      </p:cBhvr>
                                      <p:tavLst>
                                        <p:tav tm="0">
                                          <p:val>
                                            <p:fltVal val="90"/>
                                          </p:val>
                                        </p:tav>
                                        <p:tav tm="100000">
                                          <p:val>
                                            <p:fltVal val="0"/>
                                          </p:val>
                                        </p:tav>
                                      </p:tavLst>
                                    </p:anim>
                                    <p:animEffect transition="in" filter="fade">
                                      <p:cBhvr>
                                        <p:cTn id="36" dur="1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arn(inVertical)">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925DD2-913F-41C6-C7F4-0FAB917594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9144000" cy="6553200"/>
          </a:xfrm>
          <a:prstGeom prst="rect">
            <a:avLst/>
          </a:prstGeom>
        </p:spPr>
      </p:pic>
    </p:spTree>
    <p:extLst>
      <p:ext uri="{BB962C8B-B14F-4D97-AF65-F5344CB8AC3E}">
        <p14:creationId xmlns:p14="http://schemas.microsoft.com/office/powerpoint/2010/main" val="370343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D4A4CD-A532-7D42-998F-B7515C0D5440}"/>
              </a:ext>
            </a:extLst>
          </p:cNvPr>
          <p:cNvSpPr>
            <a:spLocks noGrp="1"/>
          </p:cNvSpPr>
          <p:nvPr>
            <p:ph idx="1"/>
          </p:nvPr>
        </p:nvSpPr>
        <p:spPr>
          <a:xfrm>
            <a:off x="457200" y="152400"/>
            <a:ext cx="8229600" cy="6400800"/>
          </a:xfrm>
        </p:spPr>
        <p:txBody>
          <a:bodyPr/>
          <a:lstStyle/>
          <a:p>
            <a:pPr marL="0" indent="0" algn="ctr">
              <a:buNone/>
            </a:pPr>
            <a:endParaRPr lang="en-IN" sz="4800" b="1" dirty="0">
              <a:latin typeface="Times New Roman" panose="02020603050405020304" pitchFamily="18" charset="0"/>
              <a:cs typeface="Times New Roman" panose="02020603050405020304" pitchFamily="18" charset="0"/>
            </a:endParaRPr>
          </a:p>
          <a:p>
            <a:pPr marL="0" indent="0" algn="ctr">
              <a:buNone/>
            </a:pPr>
            <a:endParaRPr lang="en-IN" sz="4800" b="1" dirty="0">
              <a:latin typeface="Times New Roman" panose="02020603050405020304" pitchFamily="18" charset="0"/>
              <a:cs typeface="Times New Roman" panose="02020603050405020304" pitchFamily="18" charset="0"/>
            </a:endParaRPr>
          </a:p>
          <a:p>
            <a:pPr marL="0" indent="0" algn="ctr">
              <a:buNone/>
            </a:pPr>
            <a:endParaRPr lang="en-IN" sz="4800" b="1" dirty="0">
              <a:latin typeface="Times New Roman" panose="02020603050405020304" pitchFamily="18" charset="0"/>
              <a:cs typeface="Times New Roman" panose="02020603050405020304" pitchFamily="18" charset="0"/>
            </a:endParaRPr>
          </a:p>
          <a:p>
            <a:pPr marL="0" indent="0" algn="ctr">
              <a:buNone/>
            </a:pPr>
            <a:r>
              <a:rPr lang="en-IN" sz="4800" b="1" dirty="0">
                <a:latin typeface="Times New Roman" panose="02020603050405020304" pitchFamily="18" charset="0"/>
                <a:cs typeface="Times New Roman" panose="02020603050405020304" pitchFamily="18" charset="0"/>
              </a:rPr>
              <a:t>Patient Counselling Points for Chronic Disease/Disorders:</a:t>
            </a:r>
          </a:p>
          <a:p>
            <a:pPr marL="0" indent="0" algn="just">
              <a:buNone/>
            </a:pPr>
            <a:endParaRPr lang="en-I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648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00E25B-1BA8-26BE-45CD-25CC93D372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909"/>
            <a:ext cx="9144000" cy="6650182"/>
          </a:xfrm>
          <a:prstGeom prst="rect">
            <a:avLst/>
          </a:prstGeom>
        </p:spPr>
      </p:pic>
    </p:spTree>
    <p:extLst>
      <p:ext uri="{BB962C8B-B14F-4D97-AF65-F5344CB8AC3E}">
        <p14:creationId xmlns:p14="http://schemas.microsoft.com/office/powerpoint/2010/main" val="284672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EEDDDD-2725-4FEC-0427-98CB565D16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64" y="0"/>
            <a:ext cx="9024471" cy="6858000"/>
          </a:xfrm>
          <a:prstGeom prst="rect">
            <a:avLst/>
          </a:prstGeom>
        </p:spPr>
      </p:pic>
    </p:spTree>
    <p:extLst>
      <p:ext uri="{BB962C8B-B14F-4D97-AF65-F5344CB8AC3E}">
        <p14:creationId xmlns:p14="http://schemas.microsoft.com/office/powerpoint/2010/main" val="298263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DBD8F0-4C8E-3BD5-DEE2-25272CE816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0"/>
            <a:ext cx="9144000" cy="6095999"/>
          </a:xfrm>
          <a:prstGeom prst="rect">
            <a:avLst/>
          </a:prstGeom>
        </p:spPr>
      </p:pic>
    </p:spTree>
    <p:extLst>
      <p:ext uri="{BB962C8B-B14F-4D97-AF65-F5344CB8AC3E}">
        <p14:creationId xmlns:p14="http://schemas.microsoft.com/office/powerpoint/2010/main" val="393112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8B98CD-0E18-5BD5-4FEB-A15BDA65FD48}"/>
              </a:ext>
            </a:extLst>
          </p:cNvPr>
          <p:cNvSpPr>
            <a:spLocks noGrp="1"/>
          </p:cNvSpPr>
          <p:nvPr>
            <p:ph idx="1"/>
          </p:nvPr>
        </p:nvSpPr>
        <p:spPr>
          <a:xfrm>
            <a:off x="457200" y="304800"/>
            <a:ext cx="8229600" cy="6172200"/>
          </a:xfrm>
        </p:spPr>
        <p:txBody>
          <a:bodyPr/>
          <a:lstStyle/>
          <a:p>
            <a:pPr marL="0" indent="0">
              <a:buNone/>
            </a:pPr>
            <a:r>
              <a:rPr lang="en-IN" b="1" dirty="0">
                <a:latin typeface="Times New Roman" panose="02020603050405020304" pitchFamily="18" charset="0"/>
                <a:cs typeface="Times New Roman" panose="02020603050405020304" pitchFamily="18" charset="0"/>
              </a:rPr>
              <a:t>Definition:</a:t>
            </a:r>
          </a:p>
          <a:p>
            <a:pPr marL="0" indent="0">
              <a:buNone/>
            </a:pPr>
            <a:endParaRPr lang="en-IN" b="1" dirty="0"/>
          </a:p>
        </p:txBody>
      </p:sp>
      <p:sp>
        <p:nvSpPr>
          <p:cNvPr id="4" name="Oval 3">
            <a:extLst>
              <a:ext uri="{FF2B5EF4-FFF2-40B4-BE49-F238E27FC236}">
                <a16:creationId xmlns:a16="http://schemas.microsoft.com/office/drawing/2014/main" id="{2CD0D792-CBD5-CEC3-01D3-5A68875C2E28}"/>
              </a:ext>
            </a:extLst>
          </p:cNvPr>
          <p:cNvSpPr/>
          <p:nvPr/>
        </p:nvSpPr>
        <p:spPr>
          <a:xfrm>
            <a:off x="228600" y="1143000"/>
            <a:ext cx="2590800" cy="1981200"/>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latin typeface="Times New Roman" panose="02020603050405020304" pitchFamily="18" charset="0"/>
                <a:cs typeface="Times New Roman" panose="02020603050405020304" pitchFamily="18" charset="0"/>
              </a:rPr>
              <a:t>Patient Counselling</a:t>
            </a:r>
          </a:p>
        </p:txBody>
      </p:sp>
      <p:sp>
        <p:nvSpPr>
          <p:cNvPr id="5" name="Arrow: Right 4">
            <a:extLst>
              <a:ext uri="{FF2B5EF4-FFF2-40B4-BE49-F238E27FC236}">
                <a16:creationId xmlns:a16="http://schemas.microsoft.com/office/drawing/2014/main" id="{2EEB5965-6E9E-7212-BA47-C4C2F1ABD144}"/>
              </a:ext>
            </a:extLst>
          </p:cNvPr>
          <p:cNvSpPr/>
          <p:nvPr/>
        </p:nvSpPr>
        <p:spPr>
          <a:xfrm>
            <a:off x="3276600" y="1790700"/>
            <a:ext cx="2438400" cy="838200"/>
          </a:xfrm>
          <a:prstGeom prst="rightArrow">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latin typeface="Times New Roman" panose="02020603050405020304" pitchFamily="18" charset="0"/>
                <a:cs typeface="Times New Roman" panose="02020603050405020304" pitchFamily="18" charset="0"/>
              </a:rPr>
              <a:t>Defined as</a:t>
            </a:r>
          </a:p>
        </p:txBody>
      </p:sp>
      <p:sp>
        <p:nvSpPr>
          <p:cNvPr id="6" name="Rectangle 5">
            <a:extLst>
              <a:ext uri="{FF2B5EF4-FFF2-40B4-BE49-F238E27FC236}">
                <a16:creationId xmlns:a16="http://schemas.microsoft.com/office/drawing/2014/main" id="{1202AE4D-CFDF-D712-D62B-F1A4A1F6CF2E}"/>
              </a:ext>
            </a:extLst>
          </p:cNvPr>
          <p:cNvSpPr/>
          <p:nvPr/>
        </p:nvSpPr>
        <p:spPr>
          <a:xfrm>
            <a:off x="6248398" y="1295400"/>
            <a:ext cx="2209802" cy="1676400"/>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latin typeface="Times New Roman" panose="02020603050405020304" pitchFamily="18" charset="0"/>
                <a:cs typeface="Times New Roman" panose="02020603050405020304" pitchFamily="18" charset="0"/>
              </a:rPr>
              <a:t>Providing medication information </a:t>
            </a:r>
          </a:p>
        </p:txBody>
      </p:sp>
      <p:sp>
        <p:nvSpPr>
          <p:cNvPr id="7" name="Rectangle 6">
            <a:extLst>
              <a:ext uri="{FF2B5EF4-FFF2-40B4-BE49-F238E27FC236}">
                <a16:creationId xmlns:a16="http://schemas.microsoft.com/office/drawing/2014/main" id="{622B069C-E48C-06F8-36AC-0D8EC8DFA60A}"/>
              </a:ext>
            </a:extLst>
          </p:cNvPr>
          <p:cNvSpPr/>
          <p:nvPr/>
        </p:nvSpPr>
        <p:spPr>
          <a:xfrm>
            <a:off x="480060" y="3768091"/>
            <a:ext cx="2339340" cy="880109"/>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latin typeface="Times New Roman" panose="02020603050405020304" pitchFamily="18" charset="0"/>
                <a:cs typeface="Times New Roman" panose="02020603050405020304" pitchFamily="18" charset="0"/>
              </a:rPr>
              <a:t>Orally</a:t>
            </a:r>
          </a:p>
          <a:p>
            <a:pPr algn="ctr"/>
            <a:r>
              <a:rPr lang="en-IN" b="1" dirty="0">
                <a:solidFill>
                  <a:schemeClr val="tx1"/>
                </a:solidFill>
                <a:latin typeface="Times New Roman" panose="02020603050405020304" pitchFamily="18" charset="0"/>
                <a:cs typeface="Times New Roman" panose="02020603050405020304" pitchFamily="18" charset="0"/>
              </a:rPr>
              <a:t>Or Written form</a:t>
            </a:r>
          </a:p>
        </p:txBody>
      </p:sp>
      <p:sp>
        <p:nvSpPr>
          <p:cNvPr id="8" name="Arrow: Right 7">
            <a:extLst>
              <a:ext uri="{FF2B5EF4-FFF2-40B4-BE49-F238E27FC236}">
                <a16:creationId xmlns:a16="http://schemas.microsoft.com/office/drawing/2014/main" id="{84ABB912-3032-439B-B0F8-D7B573DCA85B}"/>
              </a:ext>
            </a:extLst>
          </p:cNvPr>
          <p:cNvSpPr/>
          <p:nvPr/>
        </p:nvSpPr>
        <p:spPr>
          <a:xfrm>
            <a:off x="3429000" y="3886200"/>
            <a:ext cx="2438400" cy="838200"/>
          </a:xfrm>
          <a:prstGeom prst="rightArrow">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latin typeface="Times New Roman" panose="02020603050405020304" pitchFamily="18" charset="0"/>
                <a:cs typeface="Times New Roman" panose="02020603050405020304" pitchFamily="18" charset="0"/>
              </a:rPr>
              <a:t>to</a:t>
            </a:r>
          </a:p>
        </p:txBody>
      </p:sp>
      <p:grpSp>
        <p:nvGrpSpPr>
          <p:cNvPr id="9" name="Group 8">
            <a:extLst>
              <a:ext uri="{FF2B5EF4-FFF2-40B4-BE49-F238E27FC236}">
                <a16:creationId xmlns:a16="http://schemas.microsoft.com/office/drawing/2014/main" id="{0E76F04B-3BA6-83B2-3D68-B9434C7E893A}"/>
              </a:ext>
            </a:extLst>
          </p:cNvPr>
          <p:cNvGrpSpPr/>
          <p:nvPr/>
        </p:nvGrpSpPr>
        <p:grpSpPr>
          <a:xfrm>
            <a:off x="6450330" y="3255645"/>
            <a:ext cx="2438400" cy="2535554"/>
            <a:chOff x="286681" y="82324"/>
            <a:chExt cx="3641143" cy="4485501"/>
          </a:xfrm>
        </p:grpSpPr>
        <p:pic>
          <p:nvPicPr>
            <p:cNvPr id="10" name="Picture 9">
              <a:extLst>
                <a:ext uri="{FF2B5EF4-FFF2-40B4-BE49-F238E27FC236}">
                  <a16:creationId xmlns:a16="http://schemas.microsoft.com/office/drawing/2014/main" id="{C81CF1AE-BCF9-E26C-0A87-E2311C960919}"/>
                </a:ext>
              </a:extLst>
            </p:cNvPr>
            <p:cNvPicPr>
              <a:picLocks noChangeAspect="1"/>
            </p:cNvPicPr>
            <p:nvPr/>
          </p:nvPicPr>
          <p:blipFill rotWithShape="1">
            <a:blip r:embed="rId2">
              <a:extLst>
                <a:ext uri="{28A0092B-C50C-407E-A947-70E740481C1C}">
                  <a14:useLocalDpi xmlns:a14="http://schemas.microsoft.com/office/drawing/2010/main" val="0"/>
                </a:ext>
              </a:extLst>
            </a:blip>
            <a:srcRect l="37525" r="33099"/>
            <a:stretch/>
          </p:blipFill>
          <p:spPr>
            <a:xfrm>
              <a:off x="794658" y="82324"/>
              <a:ext cx="2438398" cy="3556606"/>
            </a:xfrm>
            <a:prstGeom prst="rect">
              <a:avLst/>
            </a:prstGeom>
          </p:spPr>
        </p:pic>
        <p:sp>
          <p:nvSpPr>
            <p:cNvPr id="11" name="Rectangle 10">
              <a:extLst>
                <a:ext uri="{FF2B5EF4-FFF2-40B4-BE49-F238E27FC236}">
                  <a16:creationId xmlns:a16="http://schemas.microsoft.com/office/drawing/2014/main" id="{BA042182-AA49-292A-1BDC-34B0A0B52756}"/>
                </a:ext>
              </a:extLst>
            </p:cNvPr>
            <p:cNvSpPr/>
            <p:nvPr/>
          </p:nvSpPr>
          <p:spPr>
            <a:xfrm>
              <a:off x="286681" y="3571527"/>
              <a:ext cx="3641143" cy="996298"/>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latin typeface="Times New Roman" panose="02020603050405020304" pitchFamily="18" charset="0"/>
                  <a:cs typeface="Times New Roman" panose="02020603050405020304" pitchFamily="18" charset="0"/>
                </a:rPr>
                <a:t>Patient or their representative</a:t>
              </a:r>
            </a:p>
          </p:txBody>
        </p:sp>
      </p:grpSp>
    </p:spTree>
    <p:extLst>
      <p:ext uri="{BB962C8B-B14F-4D97-AF65-F5344CB8AC3E}">
        <p14:creationId xmlns:p14="http://schemas.microsoft.com/office/powerpoint/2010/main" val="224659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p:tgtEl>
                                          <p:spTgt spid="9"/>
                                        </p:tgtEl>
                                        <p:attrNameLst>
                                          <p:attrName>ppt_y</p:attrName>
                                        </p:attrNameLst>
                                      </p:cBhvr>
                                      <p:tavLst>
                                        <p:tav tm="0">
                                          <p:val>
                                            <p:strVal val="#ppt_y+#ppt_h*1.125000"/>
                                          </p:val>
                                        </p:tav>
                                        <p:tav tm="100000">
                                          <p:val>
                                            <p:strVal val="#ppt_y"/>
                                          </p:val>
                                        </p:tav>
                                      </p:tavLst>
                                    </p:anim>
                                    <p:animEffect transition="in" filter="wipe(up)">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BCEB9F-20FB-FD50-CB5F-5FA7DAEFCB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1" y="0"/>
            <a:ext cx="8991600" cy="6858000"/>
          </a:xfrm>
          <a:prstGeom prst="rect">
            <a:avLst/>
          </a:prstGeom>
        </p:spPr>
      </p:pic>
    </p:spTree>
    <p:extLst>
      <p:ext uri="{BB962C8B-B14F-4D97-AF65-F5344CB8AC3E}">
        <p14:creationId xmlns:p14="http://schemas.microsoft.com/office/powerpoint/2010/main" val="294079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2A2A46-8C03-CD90-04BD-7005811B7E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0"/>
            <a:ext cx="8153400" cy="6858000"/>
          </a:xfrm>
          <a:prstGeom prst="rect">
            <a:avLst/>
          </a:prstGeom>
        </p:spPr>
      </p:pic>
    </p:spTree>
    <p:extLst>
      <p:ext uri="{BB962C8B-B14F-4D97-AF65-F5344CB8AC3E}">
        <p14:creationId xmlns:p14="http://schemas.microsoft.com/office/powerpoint/2010/main" val="385474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24D9D2-493F-9EDB-485D-0610565B89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0"/>
            <a:ext cx="9144000" cy="6172200"/>
          </a:xfrm>
          <a:prstGeom prst="rect">
            <a:avLst/>
          </a:prstGeom>
        </p:spPr>
      </p:pic>
    </p:spTree>
    <p:extLst>
      <p:ext uri="{BB962C8B-B14F-4D97-AF65-F5344CB8AC3E}">
        <p14:creationId xmlns:p14="http://schemas.microsoft.com/office/powerpoint/2010/main" val="3764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42910" y="428604"/>
            <a:ext cx="3786214" cy="3357586"/>
          </a:xfrm>
          <a:prstGeom prst="ellipse">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5072066" y="2643182"/>
            <a:ext cx="3786214" cy="35719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Times New Roman" panose="02020603050405020304" pitchFamily="18" charset="0"/>
                <a:cs typeface="Times New Roman" panose="02020603050405020304" pitchFamily="18" charset="0"/>
              </a:rPr>
              <a:t>Patient Package Inserts</a:t>
            </a:r>
            <a:endParaRPr lang="en-US" sz="28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AD5B83-FEE9-C7BF-F0C5-B15EADA0376D}"/>
              </a:ext>
            </a:extLst>
          </p:cNvPr>
          <p:cNvSpPr>
            <a:spLocks noGrp="1"/>
          </p:cNvSpPr>
          <p:nvPr>
            <p:ph idx="1"/>
          </p:nvPr>
        </p:nvSpPr>
        <p:spPr>
          <a:xfrm>
            <a:off x="457200" y="260648"/>
            <a:ext cx="8229600" cy="6120680"/>
          </a:xfrm>
        </p:spPr>
        <p:txBody>
          <a:bodyPr>
            <a:normAutofit fontScale="92500" lnSpcReduction="10000"/>
          </a:bodyPr>
          <a:lstStyle/>
          <a:p>
            <a:pPr algn="just">
              <a:lnSpc>
                <a:spcPct val="110000"/>
              </a:lnSpc>
            </a:pPr>
            <a:r>
              <a:rPr lang="en-US" b="1" dirty="0">
                <a:solidFill>
                  <a:schemeClr val="accent4"/>
                </a:solidFill>
                <a:latin typeface="Times New Roman" panose="02020603050405020304" pitchFamily="18" charset="0"/>
                <a:cs typeface="Times New Roman" panose="02020603050405020304" pitchFamily="18" charset="0"/>
              </a:rPr>
              <a:t>Patient Package Insert (PPI) </a:t>
            </a:r>
            <a:r>
              <a:rPr lang="en-US" dirty="0">
                <a:latin typeface="Times New Roman" panose="02020603050405020304" pitchFamily="18" charset="0"/>
                <a:cs typeface="Times New Roman" panose="02020603050405020304" pitchFamily="18" charset="0"/>
              </a:rPr>
              <a:t>or medication guide is a document provide along with a prescription medication to </a:t>
            </a:r>
            <a:r>
              <a:rPr lang="en-US" dirty="0">
                <a:solidFill>
                  <a:srgbClr val="00B050"/>
                </a:solidFill>
                <a:latin typeface="Times New Roman" panose="02020603050405020304" pitchFamily="18" charset="0"/>
                <a:cs typeface="Times New Roman" panose="02020603050405020304" pitchFamily="18" charset="0"/>
              </a:rPr>
              <a:t>provide additional information about that drug.</a:t>
            </a:r>
          </a:p>
          <a:p>
            <a:pPr algn="just">
              <a:lnSpc>
                <a:spcPct val="110000"/>
              </a:lnSpc>
            </a:pPr>
            <a:r>
              <a:rPr lang="en-US" dirty="0">
                <a:latin typeface="Times New Roman" panose="02020603050405020304" pitchFamily="18" charset="0"/>
                <a:cs typeface="Times New Roman" panose="02020603050405020304" pitchFamily="18" charset="0"/>
              </a:rPr>
              <a:t>It’s a document approved by administrative licensing authority, which is </a:t>
            </a:r>
            <a:r>
              <a:rPr lang="en-US" dirty="0">
                <a:solidFill>
                  <a:srgbClr val="00B050"/>
                </a:solidFill>
                <a:latin typeface="Times New Roman" panose="02020603050405020304" pitchFamily="18" charset="0"/>
                <a:cs typeface="Times New Roman" panose="02020603050405020304" pitchFamily="18" charset="0"/>
              </a:rPr>
              <a:t>provided with package of a drug.</a:t>
            </a:r>
          </a:p>
          <a:p>
            <a:pPr algn="just">
              <a:lnSpc>
                <a:spcPct val="110000"/>
              </a:lnSpc>
            </a:pPr>
            <a:r>
              <a:rPr lang="en-US" dirty="0">
                <a:latin typeface="Times New Roman" panose="02020603050405020304" pitchFamily="18" charset="0"/>
                <a:cs typeface="Times New Roman" panose="02020603050405020304" pitchFamily="18" charset="0"/>
              </a:rPr>
              <a:t>A </a:t>
            </a:r>
            <a:r>
              <a:rPr lang="en-US" b="1" dirty="0">
                <a:solidFill>
                  <a:schemeClr val="accent4"/>
                </a:solidFill>
                <a:latin typeface="Times New Roman" panose="02020603050405020304" pitchFamily="18" charset="0"/>
                <a:cs typeface="Times New Roman" panose="02020603050405020304" pitchFamily="18" charset="0"/>
              </a:rPr>
              <a:t>package insert</a:t>
            </a:r>
            <a:r>
              <a:rPr lang="en-US" dirty="0">
                <a:latin typeface="Times New Roman" panose="02020603050405020304" pitchFamily="18" charset="0"/>
                <a:cs typeface="Times New Roman" panose="02020603050405020304" pitchFamily="18" charset="0"/>
              </a:rPr>
              <a:t>, primarily directed at the prescribers, is intended to </a:t>
            </a:r>
            <a:r>
              <a:rPr lang="en-US" dirty="0">
                <a:solidFill>
                  <a:srgbClr val="00B050"/>
                </a:solidFill>
                <a:latin typeface="Times New Roman" panose="02020603050405020304" pitchFamily="18" charset="0"/>
                <a:cs typeface="Times New Roman" panose="02020603050405020304" pitchFamily="18" charset="0"/>
              </a:rPr>
              <a:t>provide information for the safe and effective use of the respective drug</a:t>
            </a:r>
            <a:r>
              <a:rPr lang="en-US" dirty="0">
                <a:latin typeface="Times New Roman" panose="02020603050405020304" pitchFamily="18" charset="0"/>
                <a:cs typeface="Times New Roman" panose="02020603050405020304" pitchFamily="18" charset="0"/>
              </a:rPr>
              <a:t>. It is also known as </a:t>
            </a:r>
            <a:r>
              <a:rPr lang="en-US" dirty="0">
                <a:solidFill>
                  <a:srgbClr val="00B050"/>
                </a:solidFill>
                <a:latin typeface="Times New Roman" panose="02020603050405020304" pitchFamily="18" charset="0"/>
                <a:cs typeface="Times New Roman" panose="02020603050405020304" pitchFamily="18" charset="0"/>
              </a:rPr>
              <a:t>Prescription drug label, Prescribing information. </a:t>
            </a:r>
            <a:endParaRPr lang="en-IN"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5338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CDF692-46B2-7B57-3D5D-A45FD0E789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98"/>
            <a:ext cx="9144000" cy="6825803"/>
          </a:xfrm>
          <a:prstGeom prst="rect">
            <a:avLst/>
          </a:prstGeom>
        </p:spPr>
      </p:pic>
    </p:spTree>
    <p:extLst>
      <p:ext uri="{BB962C8B-B14F-4D97-AF65-F5344CB8AC3E}">
        <p14:creationId xmlns:p14="http://schemas.microsoft.com/office/powerpoint/2010/main" val="1888164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6216B9-9BBC-C269-457E-23676D0B5267}"/>
              </a:ext>
            </a:extLst>
          </p:cNvPr>
          <p:cNvSpPr>
            <a:spLocks noGrp="1"/>
          </p:cNvSpPr>
          <p:nvPr>
            <p:ph idx="1"/>
          </p:nvPr>
        </p:nvSpPr>
        <p:spPr>
          <a:xfrm>
            <a:off x="457200" y="260648"/>
            <a:ext cx="8229600" cy="6120680"/>
          </a:xfrm>
        </p:spPr>
        <p:txBody>
          <a:bodyPr>
            <a:normAutofit/>
          </a:bodyPr>
          <a:lstStyle/>
          <a:p>
            <a:pPr marL="0" indent="0">
              <a:lnSpc>
                <a:spcPct val="110000"/>
              </a:lnSpc>
              <a:buNone/>
            </a:pPr>
            <a:r>
              <a:rPr lang="en-US" b="1" dirty="0">
                <a:latin typeface="Times New Roman" panose="02020603050405020304" pitchFamily="18" charset="0"/>
                <a:cs typeface="Times New Roman" panose="02020603050405020304" pitchFamily="18" charset="0"/>
              </a:rPr>
              <a:t>Importance of PPI:</a:t>
            </a:r>
          </a:p>
          <a:p>
            <a:pPr marL="0" indent="0">
              <a:lnSpc>
                <a:spcPct val="110000"/>
              </a:lnSpc>
              <a:buNone/>
            </a:pPr>
            <a:endParaRPr lang="en-IN"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7D239B25-C07E-F47F-A953-354D7B55E345}"/>
              </a:ext>
            </a:extLst>
          </p:cNvPr>
          <p:cNvPicPr>
            <a:picLocks noChangeAspect="1"/>
          </p:cNvPicPr>
          <p:nvPr/>
        </p:nvPicPr>
        <p:blipFill>
          <a:blip r:embed="rId2">
            <a:extLst>
              <a:ext uri="{28A0092B-C50C-407E-A947-70E740481C1C}">
                <a14:useLocalDpi xmlns:a14="http://schemas.microsoft.com/office/drawing/2010/main" val="0"/>
              </a:ext>
            </a:extLst>
          </a:blip>
          <a:srcRect t="18398"/>
          <a:stretch/>
        </p:blipFill>
        <p:spPr>
          <a:xfrm>
            <a:off x="7992" y="737320"/>
            <a:ext cx="9144000" cy="6120680"/>
          </a:xfrm>
          <a:prstGeom prst="rect">
            <a:avLst/>
          </a:prstGeom>
        </p:spPr>
      </p:pic>
    </p:spTree>
    <p:extLst>
      <p:ext uri="{BB962C8B-B14F-4D97-AF65-F5344CB8AC3E}">
        <p14:creationId xmlns:p14="http://schemas.microsoft.com/office/powerpoint/2010/main" val="756431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9FAB5E-CA4E-29D7-E969-9CA625EC8ABF}"/>
              </a:ext>
            </a:extLst>
          </p:cNvPr>
          <p:cNvSpPr>
            <a:spLocks noGrp="1"/>
          </p:cNvSpPr>
          <p:nvPr>
            <p:ph idx="1"/>
          </p:nvPr>
        </p:nvSpPr>
        <p:spPr>
          <a:xfrm>
            <a:off x="457200" y="332656"/>
            <a:ext cx="8229600" cy="5793507"/>
          </a:xfrm>
        </p:spPr>
        <p:txBody>
          <a:bodyPr>
            <a:normAutofit lnSpcReduction="10000"/>
          </a:bodyPr>
          <a:lstStyle/>
          <a:p>
            <a:pPr marL="0" indent="0">
              <a:buNone/>
            </a:pPr>
            <a:r>
              <a:rPr lang="en-US" b="1" dirty="0">
                <a:latin typeface="Times New Roman" panose="02020603050405020304" pitchFamily="18" charset="0"/>
                <a:cs typeface="Times New Roman" panose="02020603050405020304" pitchFamily="18" charset="0"/>
              </a:rPr>
              <a:t>Scenario of PPI use in India:</a:t>
            </a:r>
          </a:p>
          <a:p>
            <a:pPr algn="just">
              <a:lnSpc>
                <a:spcPct val="150000"/>
              </a:lnSpc>
            </a:pPr>
            <a:r>
              <a:rPr lang="en-US" dirty="0">
                <a:latin typeface="Times New Roman" panose="02020603050405020304" pitchFamily="18" charset="0"/>
                <a:cs typeface="Times New Roman" panose="02020603050405020304" pitchFamily="18" charset="0"/>
              </a:rPr>
              <a:t>In India, the concept of PI is governed by the Drugs and Cosmetics Act (1940) and Rules (1945)</a:t>
            </a:r>
          </a:p>
          <a:p>
            <a:pPr algn="just">
              <a:lnSpc>
                <a:spcPct val="150000"/>
              </a:lnSpc>
            </a:pPr>
            <a:r>
              <a:rPr lang="en-US" dirty="0">
                <a:latin typeface="Times New Roman" panose="02020603050405020304" pitchFamily="18" charset="0"/>
                <a:cs typeface="Times New Roman" panose="02020603050405020304" pitchFamily="18" charset="0"/>
              </a:rPr>
              <a:t>The section 6 of schedule D (II) of the rules lists the headings according to which information should be provided in the package inserts.</a:t>
            </a:r>
          </a:p>
          <a:p>
            <a:pPr marL="0" indent="0">
              <a:buNone/>
            </a:pP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890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6B278-DB4E-4ECF-98B9-EA98B56F0CA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A377CD-FEBE-B39A-5524-DA10CAC710FD}"/>
              </a:ext>
            </a:extLst>
          </p:cNvPr>
          <p:cNvSpPr>
            <a:spLocks noGrp="1"/>
          </p:cNvSpPr>
          <p:nvPr>
            <p:ph idx="1"/>
          </p:nvPr>
        </p:nvSpPr>
        <p:spPr>
          <a:xfrm>
            <a:off x="457200" y="332656"/>
            <a:ext cx="8229600" cy="5793507"/>
          </a:xfrm>
        </p:spPr>
        <p:txBody>
          <a:bodyPr>
            <a:normAutofit fontScale="85000" lnSpcReduction="10000"/>
          </a:bodyPr>
          <a:lstStyle/>
          <a:p>
            <a:pPr marL="0" indent="0" algn="just">
              <a:lnSpc>
                <a:spcPct val="120000"/>
              </a:lnSpc>
              <a:buNone/>
            </a:pPr>
            <a:r>
              <a:rPr lang="en-US" b="1" dirty="0">
                <a:latin typeface="Times New Roman" panose="02020603050405020304" pitchFamily="18" charset="0"/>
                <a:cs typeface="Times New Roman" panose="02020603050405020304" pitchFamily="18" charset="0"/>
              </a:rPr>
              <a:t>The section 6.2 mandates that the package insert must be in “English” and provides information on:</a:t>
            </a:r>
          </a:p>
          <a:p>
            <a:pPr algn="just">
              <a:lnSpc>
                <a:spcPct val="120000"/>
              </a:lnSpc>
            </a:pPr>
            <a:r>
              <a:rPr lang="en-US" dirty="0">
                <a:latin typeface="Times New Roman" panose="02020603050405020304" pitchFamily="18" charset="0"/>
                <a:cs typeface="Times New Roman" panose="02020603050405020304" pitchFamily="18" charset="0"/>
              </a:rPr>
              <a:t>Therapeutic Indication</a:t>
            </a:r>
          </a:p>
          <a:p>
            <a:pPr algn="just">
              <a:lnSpc>
                <a:spcPct val="120000"/>
              </a:lnSpc>
            </a:pPr>
            <a:r>
              <a:rPr lang="en-US" dirty="0">
                <a:latin typeface="Times New Roman" panose="02020603050405020304" pitchFamily="18" charset="0"/>
                <a:cs typeface="Times New Roman" panose="02020603050405020304" pitchFamily="18" charset="0"/>
              </a:rPr>
              <a:t>Posology (Dose calculation for children)</a:t>
            </a:r>
          </a:p>
          <a:p>
            <a:pPr algn="just">
              <a:lnSpc>
                <a:spcPct val="120000"/>
              </a:lnSpc>
            </a:pPr>
            <a:r>
              <a:rPr lang="en-US" dirty="0">
                <a:latin typeface="Times New Roman" panose="02020603050405020304" pitchFamily="18" charset="0"/>
                <a:cs typeface="Times New Roman" panose="02020603050405020304" pitchFamily="18" charset="0"/>
              </a:rPr>
              <a:t>Methods of Administration</a:t>
            </a:r>
          </a:p>
          <a:p>
            <a:pPr algn="just">
              <a:lnSpc>
                <a:spcPct val="120000"/>
              </a:lnSpc>
            </a:pPr>
            <a:r>
              <a:rPr lang="en-US" dirty="0">
                <a:latin typeface="Times New Roman" panose="02020603050405020304" pitchFamily="18" charset="0"/>
                <a:cs typeface="Times New Roman" panose="02020603050405020304" pitchFamily="18" charset="0"/>
              </a:rPr>
              <a:t>Contraindication</a:t>
            </a:r>
          </a:p>
          <a:p>
            <a:pPr algn="just">
              <a:lnSpc>
                <a:spcPct val="120000"/>
              </a:lnSpc>
            </a:pPr>
            <a:r>
              <a:rPr lang="en-US" dirty="0">
                <a:latin typeface="Times New Roman" panose="02020603050405020304" pitchFamily="18" charset="0"/>
                <a:cs typeface="Times New Roman" panose="02020603050405020304" pitchFamily="18" charset="0"/>
              </a:rPr>
              <a:t>Special Warnings &amp; Precautions</a:t>
            </a:r>
          </a:p>
          <a:p>
            <a:pPr algn="just">
              <a:lnSpc>
                <a:spcPct val="120000"/>
              </a:lnSpc>
            </a:pPr>
            <a:r>
              <a:rPr lang="en-US" dirty="0">
                <a:latin typeface="Times New Roman" panose="02020603050405020304" pitchFamily="18" charset="0"/>
                <a:cs typeface="Times New Roman" panose="02020603050405020304" pitchFamily="18" charset="0"/>
              </a:rPr>
              <a:t>Drug Interactions</a:t>
            </a:r>
          </a:p>
          <a:p>
            <a:pPr algn="just">
              <a:lnSpc>
                <a:spcPct val="120000"/>
              </a:lnSpc>
            </a:pPr>
            <a:r>
              <a:rPr lang="en-US" dirty="0">
                <a:latin typeface="Times New Roman" panose="02020603050405020304" pitchFamily="18" charset="0"/>
                <a:cs typeface="Times New Roman" panose="02020603050405020304" pitchFamily="18" charset="0"/>
              </a:rPr>
              <a:t>Contraindications in pregnancy and lactation</a:t>
            </a:r>
          </a:p>
          <a:p>
            <a:pPr algn="just">
              <a:lnSpc>
                <a:spcPct val="120000"/>
              </a:lnSpc>
            </a:pPr>
            <a:r>
              <a:rPr lang="en-US" dirty="0">
                <a:latin typeface="Times New Roman" panose="02020603050405020304" pitchFamily="18" charset="0"/>
                <a:cs typeface="Times New Roman" panose="02020603050405020304" pitchFamily="18" charset="0"/>
              </a:rPr>
              <a:t>Undesirable effects</a:t>
            </a:r>
          </a:p>
          <a:p>
            <a:pPr algn="just">
              <a:lnSpc>
                <a:spcPct val="120000"/>
              </a:lnSpc>
            </a:pPr>
            <a:r>
              <a:rPr lang="en-US" dirty="0">
                <a:latin typeface="Times New Roman" panose="02020603050405020304" pitchFamily="18" charset="0"/>
                <a:cs typeface="Times New Roman" panose="02020603050405020304" pitchFamily="18" charset="0"/>
              </a:rPr>
              <a:t>Antidote for overdosing</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000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1" dur="10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p:cTn id="46"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7"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8"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9" dur="1000"/>
                                        <p:tgtEl>
                                          <p:spTgt spid="3">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p:cTn id="54"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5"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6"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7" dur="1000"/>
                                        <p:tgtEl>
                                          <p:spTgt spid="3">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 calcmode="lin" valueType="num">
                                      <p:cBhvr>
                                        <p:cTn id="62"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3"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4"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5" dur="1000"/>
                                        <p:tgtEl>
                                          <p:spTgt spid="3">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 calcmode="lin" valueType="num">
                                      <p:cBhvr>
                                        <p:cTn id="70"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1"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2"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73" dur="1000"/>
                                        <p:tgtEl>
                                          <p:spTgt spid="3">
                                            <p:txEl>
                                              <p:pRg st="8" end="8"/>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nodeType="clickEffect">
                                  <p:stCondLst>
                                    <p:cond delay="0"/>
                                  </p:stCondLst>
                                  <p:childTnLst>
                                    <p:set>
                                      <p:cBhvr>
                                        <p:cTn id="77" dur="1" fill="hold">
                                          <p:stCondLst>
                                            <p:cond delay="0"/>
                                          </p:stCondLst>
                                        </p:cTn>
                                        <p:tgtEl>
                                          <p:spTgt spid="3">
                                            <p:txEl>
                                              <p:pRg st="9" end="9"/>
                                            </p:txEl>
                                          </p:spTgt>
                                        </p:tgtEl>
                                        <p:attrNameLst>
                                          <p:attrName>style.visibility</p:attrName>
                                        </p:attrNameLst>
                                      </p:cBhvr>
                                      <p:to>
                                        <p:strVal val="visible"/>
                                      </p:to>
                                    </p:set>
                                    <p:anim calcmode="lin" valueType="num">
                                      <p:cBhvr>
                                        <p:cTn id="78"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9"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80"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81"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EC196-B37A-C418-C490-6593EA79083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D5BA1F-D3C1-CDCD-4049-A35BF629291A}"/>
              </a:ext>
            </a:extLst>
          </p:cNvPr>
          <p:cNvSpPr>
            <a:spLocks noGrp="1"/>
          </p:cNvSpPr>
          <p:nvPr>
            <p:ph idx="1"/>
          </p:nvPr>
        </p:nvSpPr>
        <p:spPr>
          <a:xfrm>
            <a:off x="457200" y="332656"/>
            <a:ext cx="8229600" cy="5793507"/>
          </a:xfrm>
        </p:spPr>
        <p:txBody>
          <a:bodyPr>
            <a:normAutofit fontScale="92500"/>
          </a:bodyPr>
          <a:lstStyle/>
          <a:p>
            <a:pPr marL="0" indent="0" algn="just">
              <a:lnSpc>
                <a:spcPct val="120000"/>
              </a:lnSpc>
              <a:buNone/>
            </a:pPr>
            <a:r>
              <a:rPr lang="en-US" b="1" dirty="0">
                <a:latin typeface="Times New Roman" panose="02020603050405020304" pitchFamily="18" charset="0"/>
                <a:cs typeface="Times New Roman" panose="02020603050405020304" pitchFamily="18" charset="0"/>
              </a:rPr>
              <a:t>The section 6.3 mandates pharmaceutical information on:</a:t>
            </a:r>
          </a:p>
          <a:p>
            <a:pPr algn="just">
              <a:lnSpc>
                <a:spcPct val="120000"/>
              </a:lnSpc>
            </a:pPr>
            <a:r>
              <a:rPr lang="en-US" dirty="0">
                <a:latin typeface="Times New Roman" panose="02020603050405020304" pitchFamily="18" charset="0"/>
                <a:cs typeface="Times New Roman" panose="02020603050405020304" pitchFamily="18" charset="0"/>
              </a:rPr>
              <a:t>List of excipients</a:t>
            </a:r>
          </a:p>
          <a:p>
            <a:pPr algn="just">
              <a:lnSpc>
                <a:spcPct val="120000"/>
              </a:lnSpc>
            </a:pPr>
            <a:r>
              <a:rPr lang="en-US" dirty="0">
                <a:latin typeface="Times New Roman" panose="02020603050405020304" pitchFamily="18" charset="0"/>
                <a:cs typeface="Times New Roman" panose="02020603050405020304" pitchFamily="18" charset="0"/>
              </a:rPr>
              <a:t>Incompatibilities</a:t>
            </a:r>
          </a:p>
          <a:p>
            <a:pPr algn="just">
              <a:lnSpc>
                <a:spcPct val="120000"/>
              </a:lnSpc>
            </a:pPr>
            <a:r>
              <a:rPr lang="en-US" dirty="0">
                <a:latin typeface="Times New Roman" panose="02020603050405020304" pitchFamily="18" charset="0"/>
                <a:cs typeface="Times New Roman" panose="02020603050405020304" pitchFamily="18" charset="0"/>
              </a:rPr>
              <a:t>Shelf life as packaged after dilution or reconstitution, or after first opening the container.</a:t>
            </a:r>
          </a:p>
          <a:p>
            <a:pPr algn="just">
              <a:lnSpc>
                <a:spcPct val="120000"/>
              </a:lnSpc>
            </a:pPr>
            <a:r>
              <a:rPr lang="en-US" dirty="0">
                <a:latin typeface="Times New Roman" panose="02020603050405020304" pitchFamily="18" charset="0"/>
                <a:cs typeface="Times New Roman" panose="02020603050405020304" pitchFamily="18" charset="0"/>
              </a:rPr>
              <a:t>Special precautions for storage</a:t>
            </a:r>
          </a:p>
          <a:p>
            <a:pPr algn="just">
              <a:lnSpc>
                <a:spcPct val="120000"/>
              </a:lnSpc>
            </a:pPr>
            <a:r>
              <a:rPr lang="en-US" dirty="0">
                <a:latin typeface="Times New Roman" panose="02020603050405020304" pitchFamily="18" charset="0"/>
                <a:cs typeface="Times New Roman" panose="02020603050405020304" pitchFamily="18" charset="0"/>
              </a:rPr>
              <a:t>Nature &amp; specification of container</a:t>
            </a:r>
          </a:p>
          <a:p>
            <a:pPr algn="just">
              <a:lnSpc>
                <a:spcPct val="120000"/>
              </a:lnSpc>
            </a:pPr>
            <a:r>
              <a:rPr lang="en-US" dirty="0">
                <a:latin typeface="Times New Roman" panose="02020603050405020304" pitchFamily="18" charset="0"/>
                <a:cs typeface="Times New Roman" panose="02020603050405020304" pitchFamily="18" charset="0"/>
              </a:rPr>
              <a:t>Instruction for use/handling</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879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C6A8DB-0841-AF71-07D0-A30631F18D7A}"/>
              </a:ext>
            </a:extLst>
          </p:cNvPr>
          <p:cNvSpPr>
            <a:spLocks noGrp="1"/>
          </p:cNvSpPr>
          <p:nvPr>
            <p:ph idx="1"/>
          </p:nvPr>
        </p:nvSpPr>
        <p:spPr>
          <a:xfrm>
            <a:off x="457200" y="228600"/>
            <a:ext cx="8229600" cy="5897563"/>
          </a:xfrm>
        </p:spPr>
        <p:txBody>
          <a:bodyPr>
            <a:normAutofit fontScale="92500" lnSpcReduction="10000"/>
          </a:bodyPr>
          <a:lstStyle/>
          <a:p>
            <a:pPr marL="0" indent="0">
              <a:lnSpc>
                <a:spcPct val="170000"/>
              </a:lnSpc>
              <a:buNone/>
            </a:pPr>
            <a:r>
              <a:rPr lang="en-IN" dirty="0">
                <a:latin typeface="Times New Roman" panose="02020603050405020304" pitchFamily="18" charset="0"/>
                <a:cs typeface="Times New Roman" panose="02020603050405020304" pitchFamily="18" charset="0"/>
              </a:rPr>
              <a:t>Regarding,</a:t>
            </a:r>
          </a:p>
          <a:p>
            <a:pPr>
              <a:lnSpc>
                <a:spcPct val="170000"/>
              </a:lnSpc>
            </a:pPr>
            <a:r>
              <a:rPr lang="en-IN" dirty="0">
                <a:latin typeface="Times New Roman" panose="02020603050405020304" pitchFamily="18" charset="0"/>
                <a:cs typeface="Times New Roman" panose="02020603050405020304" pitchFamily="18" charset="0"/>
              </a:rPr>
              <a:t>Direction of use</a:t>
            </a:r>
          </a:p>
          <a:p>
            <a:pPr>
              <a:lnSpc>
                <a:spcPct val="170000"/>
              </a:lnSpc>
            </a:pPr>
            <a:r>
              <a:rPr lang="en-IN" dirty="0">
                <a:latin typeface="Times New Roman" panose="02020603050405020304" pitchFamily="18" charset="0"/>
                <a:cs typeface="Times New Roman" panose="02020603050405020304" pitchFamily="18" charset="0"/>
              </a:rPr>
              <a:t>Advice on side effects</a:t>
            </a:r>
          </a:p>
          <a:p>
            <a:pPr>
              <a:lnSpc>
                <a:spcPct val="170000"/>
              </a:lnSpc>
            </a:pPr>
            <a:r>
              <a:rPr lang="en-IN" dirty="0">
                <a:latin typeface="Times New Roman" panose="02020603050405020304" pitchFamily="18" charset="0"/>
                <a:cs typeface="Times New Roman" panose="02020603050405020304" pitchFamily="18" charset="0"/>
              </a:rPr>
              <a:t>Precautions</a:t>
            </a:r>
          </a:p>
          <a:p>
            <a:pPr>
              <a:lnSpc>
                <a:spcPct val="170000"/>
              </a:lnSpc>
            </a:pPr>
            <a:r>
              <a:rPr lang="en-IN" dirty="0">
                <a:latin typeface="Times New Roman" panose="02020603050405020304" pitchFamily="18" charset="0"/>
                <a:cs typeface="Times New Roman" panose="02020603050405020304" pitchFamily="18" charset="0"/>
              </a:rPr>
              <a:t>Storage</a:t>
            </a:r>
          </a:p>
          <a:p>
            <a:pPr>
              <a:lnSpc>
                <a:spcPct val="170000"/>
              </a:lnSpc>
            </a:pPr>
            <a:r>
              <a:rPr lang="en-IN" dirty="0">
                <a:latin typeface="Times New Roman" panose="02020603050405020304" pitchFamily="18" charset="0"/>
                <a:cs typeface="Times New Roman" panose="02020603050405020304" pitchFamily="18" charset="0"/>
              </a:rPr>
              <a:t>Diet</a:t>
            </a:r>
          </a:p>
          <a:p>
            <a:pPr>
              <a:lnSpc>
                <a:spcPct val="170000"/>
              </a:lnSpc>
            </a:pPr>
            <a:r>
              <a:rPr lang="en-IN" dirty="0">
                <a:latin typeface="Times New Roman" panose="02020603050405020304" pitchFamily="18" charset="0"/>
                <a:cs typeface="Times New Roman" panose="02020603050405020304" pitchFamily="18" charset="0"/>
              </a:rPr>
              <a:t>Life style modifications</a:t>
            </a:r>
          </a:p>
        </p:txBody>
      </p:sp>
    </p:spTree>
    <p:extLst>
      <p:ext uri="{BB962C8B-B14F-4D97-AF65-F5344CB8AC3E}">
        <p14:creationId xmlns:p14="http://schemas.microsoft.com/office/powerpoint/2010/main" val="329415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edg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edg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edg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edg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edg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edge">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8CEB6-C7D7-74CF-1E91-68BE2FF017B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1B98CD-CCBF-4A9E-6CC3-C0F15EB97591}"/>
              </a:ext>
            </a:extLst>
          </p:cNvPr>
          <p:cNvSpPr>
            <a:spLocks noGrp="1"/>
          </p:cNvSpPr>
          <p:nvPr>
            <p:ph idx="1"/>
          </p:nvPr>
        </p:nvSpPr>
        <p:spPr>
          <a:xfrm>
            <a:off x="457200" y="332656"/>
            <a:ext cx="8229600" cy="5793507"/>
          </a:xfrm>
        </p:spPr>
        <p:txBody>
          <a:bodyPr>
            <a:normAutofit fontScale="92500" lnSpcReduction="20000"/>
          </a:bodyPr>
          <a:lstStyle/>
          <a:p>
            <a:pPr algn="just">
              <a:lnSpc>
                <a:spcPct val="120000"/>
              </a:lnSpc>
            </a:pPr>
            <a:r>
              <a:rPr lang="en-US" dirty="0">
                <a:latin typeface="Times New Roman" panose="02020603050405020304" pitchFamily="18" charset="0"/>
                <a:cs typeface="Times New Roman" panose="02020603050405020304" pitchFamily="18" charset="0"/>
              </a:rPr>
              <a:t>In India, the regulatory authority is Ministry of Health and Family Welfare, Government of India.</a:t>
            </a:r>
          </a:p>
          <a:p>
            <a:pPr algn="just">
              <a:lnSpc>
                <a:spcPct val="120000"/>
              </a:lnSpc>
            </a:pPr>
            <a:r>
              <a:rPr lang="en-US" dirty="0">
                <a:latin typeface="Times New Roman" panose="02020603050405020304" pitchFamily="18" charset="0"/>
                <a:cs typeface="Times New Roman" panose="02020603050405020304" pitchFamily="18" charset="0"/>
              </a:rPr>
              <a:t>The pharmaceutical companies submit the full prescribing information as a part of the new drug application for marketing.</a:t>
            </a:r>
          </a:p>
          <a:p>
            <a:pPr algn="just">
              <a:lnSpc>
                <a:spcPct val="120000"/>
              </a:lnSpc>
            </a:pPr>
            <a:r>
              <a:rPr lang="en-US" dirty="0">
                <a:latin typeface="Times New Roman" panose="02020603050405020304" pitchFamily="18" charset="0"/>
                <a:cs typeface="Times New Roman" panose="02020603050405020304" pitchFamily="18" charset="0"/>
              </a:rPr>
              <a:t>This information should be according to the section 6.2 and 6.3 of Schedule D,	1940 Act.</a:t>
            </a:r>
          </a:p>
          <a:p>
            <a:pPr algn="just">
              <a:lnSpc>
                <a:spcPct val="120000"/>
              </a:lnSpc>
            </a:pPr>
            <a:r>
              <a:rPr lang="en-US" dirty="0">
                <a:latin typeface="Times New Roman" panose="02020603050405020304" pitchFamily="18" charset="0"/>
                <a:cs typeface="Times New Roman" panose="02020603050405020304" pitchFamily="18" charset="0"/>
              </a:rPr>
              <a:t>Once the application is approved by the regulatory authorities, the information is accompanied with the drug in the package. regulatory authority </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991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167AF-499D-F364-399D-A4CA2221633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49CEF1-36C3-F36C-177E-DB6B70866735}"/>
              </a:ext>
            </a:extLst>
          </p:cNvPr>
          <p:cNvSpPr>
            <a:spLocks noGrp="1"/>
          </p:cNvSpPr>
          <p:nvPr>
            <p:ph idx="1"/>
          </p:nvPr>
        </p:nvSpPr>
        <p:spPr>
          <a:xfrm>
            <a:off x="457200" y="332656"/>
            <a:ext cx="8229600" cy="5793507"/>
          </a:xfrm>
        </p:spPr>
        <p:txBody>
          <a:bodyPr>
            <a:normAutofit fontScale="85000" lnSpcReduction="20000"/>
          </a:bodyPr>
          <a:lstStyle/>
          <a:p>
            <a:pPr marL="0" indent="0" algn="just">
              <a:lnSpc>
                <a:spcPct val="120000"/>
              </a:lnSpc>
              <a:buNone/>
            </a:pPr>
            <a:r>
              <a:rPr lang="en-US" dirty="0">
                <a:latin typeface="Times New Roman" panose="02020603050405020304" pitchFamily="18" charset="0"/>
                <a:cs typeface="Times New Roman" panose="02020603050405020304" pitchFamily="18" charset="0"/>
              </a:rPr>
              <a:t>According to US FDA, the first thing listed is usually the brand name and generic name of the product. Other sections are:</a:t>
            </a:r>
          </a:p>
          <a:p>
            <a:pPr algn="just">
              <a:lnSpc>
                <a:spcPct val="120000"/>
              </a:lnSpc>
            </a:pPr>
            <a:r>
              <a:rPr lang="en-US" b="1" dirty="0">
                <a:latin typeface="Times New Roman" panose="02020603050405020304" pitchFamily="18" charset="0"/>
                <a:cs typeface="Times New Roman" panose="02020603050405020304" pitchFamily="18" charset="0"/>
              </a:rPr>
              <a:t>Clinical Pharmacology </a:t>
            </a:r>
            <a:r>
              <a:rPr lang="en-US" dirty="0">
                <a:latin typeface="Times New Roman" panose="02020603050405020304" pitchFamily="18" charset="0"/>
                <a:cs typeface="Times New Roman" panose="02020603050405020304" pitchFamily="18" charset="0"/>
              </a:rPr>
              <a:t>(Describes how the medicine works in the body)</a:t>
            </a:r>
          </a:p>
          <a:p>
            <a:pPr algn="just">
              <a:lnSpc>
                <a:spcPct val="12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How it is absorbed and eliminated</a:t>
            </a:r>
          </a:p>
          <a:p>
            <a:pPr algn="just">
              <a:lnSpc>
                <a:spcPct val="12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What its effects are likely to be at various concentrations</a:t>
            </a:r>
          </a:p>
          <a:p>
            <a:pPr algn="just">
              <a:lnSpc>
                <a:spcPct val="12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May also contain results of various clinical trials or studies</a:t>
            </a:r>
          </a:p>
          <a:p>
            <a:pPr algn="just">
              <a:lnSpc>
                <a:spcPct val="12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Explanation of the medication’s effect on various populations (Children, Women)</a:t>
            </a:r>
          </a:p>
        </p:txBody>
      </p:sp>
    </p:spTree>
    <p:extLst>
      <p:ext uri="{BB962C8B-B14F-4D97-AF65-F5344CB8AC3E}">
        <p14:creationId xmlns:p14="http://schemas.microsoft.com/office/powerpoint/2010/main" val="403322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9ED2B-0592-1D9B-5214-3693F1A6959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174B59-8E8D-9103-A4DD-B8A5A6780747}"/>
              </a:ext>
            </a:extLst>
          </p:cNvPr>
          <p:cNvSpPr>
            <a:spLocks noGrp="1"/>
          </p:cNvSpPr>
          <p:nvPr>
            <p:ph idx="1"/>
          </p:nvPr>
        </p:nvSpPr>
        <p:spPr>
          <a:xfrm>
            <a:off x="457200" y="404664"/>
            <a:ext cx="8229600" cy="5793507"/>
          </a:xfrm>
        </p:spPr>
        <p:txBody>
          <a:bodyPr>
            <a:normAutofit fontScale="70000" lnSpcReduction="20000"/>
          </a:bodyPr>
          <a:lstStyle/>
          <a:p>
            <a:pPr algn="just">
              <a:lnSpc>
                <a:spcPct val="170000"/>
              </a:lnSpc>
            </a:pPr>
            <a:r>
              <a:rPr lang="en-US" b="1" dirty="0">
                <a:latin typeface="Times New Roman" panose="02020603050405020304" pitchFamily="18" charset="0"/>
                <a:cs typeface="Times New Roman" panose="02020603050405020304" pitchFamily="18" charset="0"/>
              </a:rPr>
              <a:t>Indications &amp; usage: </a:t>
            </a:r>
            <a:r>
              <a:rPr lang="en-US" dirty="0">
                <a:latin typeface="Times New Roman" panose="02020603050405020304" pitchFamily="18" charset="0"/>
                <a:cs typeface="Times New Roman" panose="02020603050405020304" pitchFamily="18" charset="0"/>
              </a:rPr>
              <a:t>Uses indications for which the drug has been FDA approved (e.g. migraines, seizures, high blood pressure)</a:t>
            </a:r>
          </a:p>
          <a:p>
            <a:pPr algn="just">
              <a:lnSpc>
                <a:spcPct val="170000"/>
              </a:lnSpc>
            </a:pPr>
            <a:r>
              <a:rPr lang="en-US" b="1" dirty="0">
                <a:latin typeface="Times New Roman" panose="02020603050405020304" pitchFamily="18" charset="0"/>
                <a:cs typeface="Times New Roman" panose="02020603050405020304" pitchFamily="18" charset="0"/>
              </a:rPr>
              <a:t>Contraindications: </a:t>
            </a:r>
            <a:r>
              <a:rPr lang="en-US" dirty="0">
                <a:latin typeface="Times New Roman" panose="02020603050405020304" pitchFamily="18" charset="0"/>
                <a:cs typeface="Times New Roman" panose="02020603050405020304" pitchFamily="18" charset="0"/>
              </a:rPr>
              <a:t>Lists situations in which the medication should not be used, for example, in patients having other medical conditions such as kidney problems or allergies</a:t>
            </a:r>
          </a:p>
          <a:p>
            <a:pPr algn="just">
              <a:lnSpc>
                <a:spcPct val="170000"/>
              </a:lnSpc>
            </a:pPr>
            <a:r>
              <a:rPr lang="en-US" b="1" dirty="0">
                <a:latin typeface="Times New Roman" panose="02020603050405020304" pitchFamily="18" charset="0"/>
                <a:cs typeface="Times New Roman" panose="02020603050405020304" pitchFamily="18" charset="0"/>
              </a:rPr>
              <a:t>Warnings: </a:t>
            </a:r>
            <a:r>
              <a:rPr lang="en-US" dirty="0">
                <a:latin typeface="Times New Roman" panose="02020603050405020304" pitchFamily="18" charset="0"/>
                <a:cs typeface="Times New Roman" panose="02020603050405020304" pitchFamily="18" charset="0"/>
              </a:rPr>
              <a:t>Covers possible serious side effects that may occur</a:t>
            </a:r>
          </a:p>
          <a:p>
            <a:pPr algn="just">
              <a:lnSpc>
                <a:spcPct val="170000"/>
              </a:lnSpc>
            </a:pPr>
            <a:r>
              <a:rPr lang="en-US" b="1" dirty="0">
                <a:latin typeface="Times New Roman" panose="02020603050405020304" pitchFamily="18" charset="0"/>
                <a:cs typeface="Times New Roman" panose="02020603050405020304" pitchFamily="18" charset="0"/>
              </a:rPr>
              <a:t>Precautions: </a:t>
            </a:r>
            <a:r>
              <a:rPr lang="en-US" dirty="0">
                <a:latin typeface="Times New Roman" panose="02020603050405020304" pitchFamily="18" charset="0"/>
                <a:cs typeface="Times New Roman" panose="02020603050405020304" pitchFamily="18" charset="0"/>
              </a:rPr>
              <a:t>Explains how to use the medication safely including physical impairments and drug interactions, such as; “do not drink alcohol while taking this medication” or “Do not take the medication with any MAIO inhibitors”</a:t>
            </a:r>
            <a:endParaRPr lang="en-I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87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additive="base">
                                        <p:cTn id="2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4"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5" dur="10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barn(inVertical)">
                                      <p:cBhvr>
                                        <p:cTn id="40" dur="500"/>
                                        <p:tgtEl>
                                          <p:spTgt spid="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 calcmode="lin" valueType="num">
                                      <p:cBhvr additive="base">
                                        <p:cTn id="4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fade">
                                      <p:cBhvr>
                                        <p:cTn id="51" dur="1000"/>
                                        <p:tgtEl>
                                          <p:spTgt spid="3">
                                            <p:txEl>
                                              <p:pRg st="3" end="3"/>
                                            </p:txEl>
                                          </p:spTgt>
                                        </p:tgtEl>
                                      </p:cBhvr>
                                    </p:animEffect>
                                    <p:anim calcmode="lin" valueType="num">
                                      <p:cBhvr>
                                        <p:cTn id="5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A2ED6-C66B-A112-B3EC-DED61E34F3C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C10EC7-4783-43C2-0F5D-B819A6809C05}"/>
              </a:ext>
            </a:extLst>
          </p:cNvPr>
          <p:cNvSpPr>
            <a:spLocks noGrp="1"/>
          </p:cNvSpPr>
          <p:nvPr>
            <p:ph idx="1"/>
          </p:nvPr>
        </p:nvSpPr>
        <p:spPr>
          <a:xfrm>
            <a:off x="457200" y="332656"/>
            <a:ext cx="8229600" cy="5793507"/>
          </a:xfrm>
        </p:spPr>
        <p:txBody>
          <a:bodyPr>
            <a:normAutofit fontScale="85000" lnSpcReduction="10000"/>
          </a:bodyPr>
          <a:lstStyle/>
          <a:p>
            <a:pPr algn="just">
              <a:lnSpc>
                <a:spcPct val="120000"/>
              </a:lnSpc>
            </a:pPr>
            <a:r>
              <a:rPr lang="en-US" b="1" dirty="0">
                <a:latin typeface="Times New Roman" panose="02020603050405020304" pitchFamily="18" charset="0"/>
                <a:cs typeface="Times New Roman" panose="02020603050405020304" pitchFamily="18" charset="0"/>
              </a:rPr>
              <a:t>Adverse Reactions: </a:t>
            </a:r>
            <a:r>
              <a:rPr lang="en-US" dirty="0">
                <a:latin typeface="Times New Roman" panose="02020603050405020304" pitchFamily="18" charset="0"/>
                <a:cs typeface="Times New Roman" panose="02020603050405020304" pitchFamily="18" charset="0"/>
              </a:rPr>
              <a:t>Lists all side effects observed in all studies of the drug (as opposed to just the dangerous side effects which are separately listed in “Warnings” section)</a:t>
            </a:r>
          </a:p>
          <a:p>
            <a:pPr algn="just">
              <a:lnSpc>
                <a:spcPct val="120000"/>
              </a:lnSpc>
            </a:pPr>
            <a:r>
              <a:rPr lang="en-US" b="1" dirty="0">
                <a:latin typeface="Times New Roman" panose="02020603050405020304" pitchFamily="18" charset="0"/>
                <a:cs typeface="Times New Roman" panose="02020603050405020304" pitchFamily="18" charset="0"/>
              </a:rPr>
              <a:t>Overdosage: </a:t>
            </a:r>
            <a:r>
              <a:rPr lang="en-US" dirty="0">
                <a:latin typeface="Times New Roman" panose="02020603050405020304" pitchFamily="18" charset="0"/>
                <a:cs typeface="Times New Roman" panose="02020603050405020304" pitchFamily="18" charset="0"/>
              </a:rPr>
              <a:t>Provides the results of an overdose and provides recommended action in such cases.</a:t>
            </a:r>
          </a:p>
          <a:p>
            <a:pPr algn="just">
              <a:lnSpc>
                <a:spcPct val="120000"/>
              </a:lnSpc>
            </a:pPr>
            <a:r>
              <a:rPr lang="en-US" b="1" dirty="0">
                <a:latin typeface="Times New Roman" panose="02020603050405020304" pitchFamily="18" charset="0"/>
                <a:cs typeface="Times New Roman" panose="02020603050405020304" pitchFamily="18" charset="0"/>
              </a:rPr>
              <a:t>Dosage &amp; Administrations: </a:t>
            </a:r>
            <a:r>
              <a:rPr lang="en-US" dirty="0">
                <a:latin typeface="Times New Roman" panose="02020603050405020304" pitchFamily="18" charset="0"/>
                <a:cs typeface="Times New Roman" panose="02020603050405020304" pitchFamily="18" charset="0"/>
              </a:rPr>
              <a:t>Provides recommended dosage may list more than one for different conditions or different patients (e.g. lower dosages for children)</a:t>
            </a:r>
          </a:p>
          <a:p>
            <a:pPr algn="just">
              <a:lnSpc>
                <a:spcPct val="120000"/>
              </a:lnSpc>
            </a:pPr>
            <a:r>
              <a:rPr lang="en-US" b="1" dirty="0">
                <a:latin typeface="Times New Roman" panose="02020603050405020304" pitchFamily="18" charset="0"/>
                <a:cs typeface="Times New Roman" panose="02020603050405020304" pitchFamily="18" charset="0"/>
              </a:rPr>
              <a:t>How supplied: </a:t>
            </a:r>
            <a:r>
              <a:rPr lang="en-US" dirty="0">
                <a:latin typeface="Times New Roman" panose="02020603050405020304" pitchFamily="18" charset="0"/>
                <a:cs typeface="Times New Roman" panose="02020603050405020304" pitchFamily="18" charset="0"/>
              </a:rPr>
              <a:t>Explains in detail the physical characteristics of the medication including </a:t>
            </a:r>
            <a:r>
              <a:rPr lang="en-US" dirty="0" err="1">
                <a:latin typeface="Times New Roman" panose="02020603050405020304" pitchFamily="18" charset="0"/>
                <a:cs typeface="Times New Roman" panose="02020603050405020304" pitchFamily="18" charset="0"/>
              </a:rPr>
              <a:t>colour</a:t>
            </a:r>
            <a:r>
              <a:rPr lang="en-US" dirty="0">
                <a:latin typeface="Times New Roman" panose="02020603050405020304" pitchFamily="18" charset="0"/>
                <a:cs typeface="Times New Roman" panose="02020603050405020304" pitchFamily="18" charset="0"/>
              </a:rPr>
              <a:t>, shape, markings, and storage information.</a:t>
            </a:r>
            <a:endParaRPr lang="en-I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013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fade">
                                      <p:cBhvr>
                                        <p:cTn id="41" dur="1000"/>
                                        <p:tgtEl>
                                          <p:spTgt spid="3">
                                            <p:txEl>
                                              <p:pRg st="2" end="2"/>
                                            </p:txEl>
                                          </p:spTgt>
                                        </p:tgtEl>
                                      </p:cBhvr>
                                    </p:animEffect>
                                    <p:anim calcmode="lin" valueType="num">
                                      <p:cBhvr>
                                        <p:cTn id="4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 calcmode="lin" valueType="num">
                                      <p:cBhvr>
                                        <p:cTn id="4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9"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50"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51" dur="1000"/>
                                        <p:tgtEl>
                                          <p:spTgt spid="3">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3">
                                            <p:txEl>
                                              <p:pRg st="3" end="3"/>
                                            </p:txEl>
                                          </p:spTgt>
                                        </p:tgtEl>
                                        <p:attrNameLst>
                                          <p:attrName>style.visibility</p:attrName>
                                        </p:attrNameLst>
                                      </p:cBhvr>
                                      <p:to>
                                        <p:strVal val="visible"/>
                                      </p:to>
                                    </p:set>
                                    <p:animEffect transition="in" filter="barn(inVertical)">
                                      <p:cBhvr>
                                        <p:cTn id="5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4DBC6-0A44-FEFB-7EFF-6E32B937231E}"/>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BA6B3A74-BA71-2399-5A15-50BEF5BFB349}"/>
              </a:ext>
            </a:extLst>
          </p:cNvPr>
          <p:cNvSpPr/>
          <p:nvPr/>
        </p:nvSpPr>
        <p:spPr>
          <a:xfrm>
            <a:off x="642910" y="428604"/>
            <a:ext cx="3786214" cy="3357586"/>
          </a:xfrm>
          <a:prstGeom prst="ellipse">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DBC31790-9EE4-699E-F246-E15C97619C99}"/>
              </a:ext>
            </a:extLst>
          </p:cNvPr>
          <p:cNvSpPr/>
          <p:nvPr/>
        </p:nvSpPr>
        <p:spPr>
          <a:xfrm>
            <a:off x="5072066" y="2643182"/>
            <a:ext cx="3786214" cy="357190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Times New Roman" panose="02020603050405020304" pitchFamily="18" charset="0"/>
                <a:cs typeface="Times New Roman" panose="02020603050405020304" pitchFamily="18" charset="0"/>
              </a:rPr>
              <a:t>Patient Information Leaflets</a:t>
            </a:r>
            <a:endParaRPr lang="en-US" sz="2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28512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97D34-8A6E-5482-FADA-B6C8CECCB08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5146D0-D77D-DA99-619B-56A0E8DEABA6}"/>
              </a:ext>
            </a:extLst>
          </p:cNvPr>
          <p:cNvSpPr>
            <a:spLocks noGrp="1"/>
          </p:cNvSpPr>
          <p:nvPr>
            <p:ph idx="1"/>
          </p:nvPr>
        </p:nvSpPr>
        <p:spPr>
          <a:xfrm>
            <a:off x="457200" y="332656"/>
            <a:ext cx="8229600" cy="5793507"/>
          </a:xfrm>
        </p:spPr>
        <p:txBody>
          <a:bodyPr>
            <a:normAutofit fontScale="92500" lnSpcReduction="20000"/>
          </a:bodyPr>
          <a:lstStyle/>
          <a:p>
            <a:pPr algn="just">
              <a:lnSpc>
                <a:spcPct val="120000"/>
              </a:lnSpc>
            </a:pPr>
            <a:r>
              <a:rPr lang="en-US" b="1" dirty="0">
                <a:solidFill>
                  <a:srgbClr val="92D050"/>
                </a:solidFill>
                <a:latin typeface="Times New Roman" panose="02020603050405020304" pitchFamily="18" charset="0"/>
                <a:cs typeface="Times New Roman" panose="02020603050405020304" pitchFamily="18" charset="0"/>
              </a:rPr>
              <a:t>Patient Information Leaflets (PILs) </a:t>
            </a:r>
            <a:r>
              <a:rPr lang="en-US" dirty="0">
                <a:latin typeface="Times New Roman" panose="02020603050405020304" pitchFamily="18" charset="0"/>
                <a:cs typeface="Times New Roman" panose="02020603050405020304" pitchFamily="18" charset="0"/>
              </a:rPr>
              <a:t>are leaflets containing specific information regarding medical conditions, doses, side effects that packed with medicine to give the user information regarding the product.</a:t>
            </a:r>
          </a:p>
          <a:p>
            <a:pPr algn="just">
              <a:lnSpc>
                <a:spcPct val="120000"/>
              </a:lnSpc>
            </a:pPr>
            <a:r>
              <a:rPr lang="en-US" dirty="0">
                <a:latin typeface="Times New Roman" panose="02020603050405020304" pitchFamily="18" charset="0"/>
                <a:cs typeface="Times New Roman" panose="02020603050405020304" pitchFamily="18" charset="0"/>
              </a:rPr>
              <a:t>PIL is the European version of the package insert.</a:t>
            </a:r>
          </a:p>
          <a:p>
            <a:pPr algn="just">
              <a:lnSpc>
                <a:spcPct val="120000"/>
              </a:lnSpc>
            </a:pPr>
            <a:r>
              <a:rPr lang="en-US" dirty="0">
                <a:latin typeface="Times New Roman" panose="02020603050405020304" pitchFamily="18" charset="0"/>
                <a:cs typeface="Times New Roman" panose="02020603050405020304" pitchFamily="18" charset="0"/>
              </a:rPr>
              <a:t>The PIL is written by the manufacturing pharmaceutical company.</a:t>
            </a:r>
          </a:p>
          <a:p>
            <a:pPr algn="just">
              <a:lnSpc>
                <a:spcPct val="120000"/>
              </a:lnSpc>
            </a:pPr>
            <a:r>
              <a:rPr lang="en-US" dirty="0">
                <a:latin typeface="Times New Roman" panose="02020603050405020304" pitchFamily="18" charset="0"/>
                <a:cs typeface="Times New Roman" panose="02020603050405020304" pitchFamily="18" charset="0"/>
              </a:rPr>
              <a:t>All licensed medicines need to carry such a leaflet. But to minimize the cost, manufacturers avoid inserting a PIL.</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92289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846DE-EA00-EBEB-ABE1-373D0B18100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D6236D-486A-0329-F523-8AB8C17B85C5}"/>
              </a:ext>
            </a:extLst>
          </p:cNvPr>
          <p:cNvSpPr>
            <a:spLocks noGrp="1"/>
          </p:cNvSpPr>
          <p:nvPr>
            <p:ph idx="1"/>
          </p:nvPr>
        </p:nvSpPr>
        <p:spPr>
          <a:xfrm>
            <a:off x="457200" y="332656"/>
            <a:ext cx="8229600" cy="5793507"/>
          </a:xfrm>
        </p:spPr>
        <p:txBody>
          <a:bodyPr>
            <a:normAutofit/>
          </a:bodyPr>
          <a:lstStyle/>
          <a:p>
            <a:pPr marL="0" indent="0" algn="just">
              <a:lnSpc>
                <a:spcPct val="120000"/>
              </a:lnSpc>
              <a:buNone/>
            </a:pPr>
            <a:r>
              <a:rPr lang="en-US" b="1" dirty="0">
                <a:latin typeface="Times New Roman" panose="02020603050405020304" pitchFamily="18" charset="0"/>
                <a:cs typeface="Times New Roman" panose="02020603050405020304" pitchFamily="18" charset="0"/>
              </a:rPr>
              <a:t>Contents of the PILs:</a:t>
            </a:r>
          </a:p>
          <a:p>
            <a:pPr algn="just">
              <a:lnSpc>
                <a:spcPct val="120000"/>
              </a:lnSpc>
            </a:pPr>
            <a:r>
              <a:rPr lang="en-US" dirty="0">
                <a:latin typeface="Times New Roman" panose="02020603050405020304" pitchFamily="18" charset="0"/>
                <a:cs typeface="Times New Roman" panose="02020603050405020304" pitchFamily="18" charset="0"/>
              </a:rPr>
              <a:t>The purpose of PILs is to inform patients regarding the administration, precautions and potential side effects of their prescribed medication.</a:t>
            </a:r>
          </a:p>
          <a:p>
            <a:pPr marL="514350" indent="-514350" algn="just">
              <a:lnSpc>
                <a:spcPct val="120000"/>
              </a:lnSpc>
              <a:buFont typeface="+mj-lt"/>
              <a:buAutoNum type="arabicPeriod"/>
            </a:pPr>
            <a:r>
              <a:rPr lang="en-US" b="1" dirty="0">
                <a:latin typeface="Times New Roman" panose="02020603050405020304" pitchFamily="18" charset="0"/>
                <a:cs typeface="Times New Roman" panose="02020603050405020304" pitchFamily="18" charset="0"/>
              </a:rPr>
              <a:t>Identification of the medication: </a:t>
            </a:r>
            <a:r>
              <a:rPr lang="en-US" dirty="0">
                <a:latin typeface="Times New Roman" panose="02020603050405020304" pitchFamily="18" charset="0"/>
                <a:cs typeface="Times New Roman" panose="02020603050405020304" pitchFamily="18" charset="0"/>
              </a:rPr>
              <a:t>The name, the active substances, the pharmaceutical form, strength of the product should be stated.</a:t>
            </a:r>
            <a:endParaRPr lang="en-I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38799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87CC3-3C76-D284-E491-1AF2400E234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CC1E81-50C3-F811-A526-446B5E0FC136}"/>
              </a:ext>
            </a:extLst>
          </p:cNvPr>
          <p:cNvSpPr>
            <a:spLocks noGrp="1"/>
          </p:cNvSpPr>
          <p:nvPr>
            <p:ph idx="1"/>
          </p:nvPr>
        </p:nvSpPr>
        <p:spPr>
          <a:xfrm>
            <a:off x="457200" y="332656"/>
            <a:ext cx="8229600" cy="5793507"/>
          </a:xfrm>
        </p:spPr>
        <p:txBody>
          <a:bodyPr>
            <a:normAutofit lnSpcReduction="10000"/>
          </a:bodyPr>
          <a:lstStyle/>
          <a:p>
            <a:pPr marL="0" indent="0" algn="just">
              <a:lnSpc>
                <a:spcPct val="120000"/>
              </a:lnSpc>
              <a:buNone/>
            </a:pPr>
            <a:r>
              <a:rPr lang="en-US" b="1" dirty="0">
                <a:latin typeface="Times New Roman" panose="02020603050405020304" pitchFamily="18" charset="0"/>
                <a:cs typeface="Times New Roman" panose="02020603050405020304" pitchFamily="18" charset="0"/>
              </a:rPr>
              <a:t>2. Therapeutic Indications: </a:t>
            </a:r>
            <a:r>
              <a:rPr lang="en-US" dirty="0">
                <a:latin typeface="Times New Roman" panose="02020603050405020304" pitchFamily="18" charset="0"/>
                <a:cs typeface="Times New Roman" panose="02020603050405020304" pitchFamily="18" charset="0"/>
              </a:rPr>
              <a:t>The conditions for which the medicine is authorized must be listed.</a:t>
            </a:r>
          </a:p>
          <a:p>
            <a:pPr marL="0" indent="0" algn="just">
              <a:lnSpc>
                <a:spcPct val="120000"/>
              </a:lnSpc>
              <a:buNone/>
            </a:pPr>
            <a:r>
              <a:rPr lang="en-US" b="1" dirty="0">
                <a:latin typeface="Times New Roman" panose="02020603050405020304" pitchFamily="18" charset="0"/>
                <a:cs typeface="Times New Roman" panose="02020603050405020304" pitchFamily="18" charset="0"/>
              </a:rPr>
              <a:t>3. Information Necessary before taking the medicine:</a:t>
            </a:r>
            <a:r>
              <a:rPr lang="en-IN" b="1" dirty="0">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Situations where the medicine should not be used, any precautions, warnings, interactions with other medicines or foods, information for special groups of patients (Pregnant or nursing mothers), and any effects the medicine may have on the patient’s ability to drive.</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28429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4EAE3-BCCF-A104-5781-3ECE1F71450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1DC577-2DB3-271A-6516-38F4F5FD366F}"/>
              </a:ext>
            </a:extLst>
          </p:cNvPr>
          <p:cNvSpPr>
            <a:spLocks noGrp="1"/>
          </p:cNvSpPr>
          <p:nvPr>
            <p:ph idx="1"/>
          </p:nvPr>
        </p:nvSpPr>
        <p:spPr>
          <a:xfrm>
            <a:off x="457200" y="332656"/>
            <a:ext cx="8229600" cy="5793507"/>
          </a:xfrm>
        </p:spPr>
        <p:txBody>
          <a:bodyPr>
            <a:normAutofit/>
          </a:bodyPr>
          <a:lstStyle/>
          <a:p>
            <a:pPr marL="0" indent="0" algn="just">
              <a:lnSpc>
                <a:spcPct val="120000"/>
              </a:lnSpc>
              <a:buNone/>
            </a:pPr>
            <a:r>
              <a:rPr lang="en-US" b="1" dirty="0">
                <a:latin typeface="Times New Roman" panose="02020603050405020304" pitchFamily="18" charset="0"/>
                <a:cs typeface="Times New Roman" panose="02020603050405020304" pitchFamily="18" charset="0"/>
              </a:rPr>
              <a:t>4. Dosage:</a:t>
            </a:r>
          </a:p>
          <a:p>
            <a:pPr algn="just">
              <a:lnSpc>
                <a:spcPct val="120000"/>
              </a:lnSpc>
            </a:pPr>
            <a:r>
              <a:rPr lang="en-US" dirty="0">
                <a:latin typeface="Times New Roman" panose="02020603050405020304" pitchFamily="18" charset="0"/>
                <a:cs typeface="Times New Roman" panose="02020603050405020304" pitchFamily="18" charset="0"/>
              </a:rPr>
              <a:t>How to take or use the medicine including both the route and method of administration.</a:t>
            </a:r>
          </a:p>
          <a:p>
            <a:pPr algn="just">
              <a:lnSpc>
                <a:spcPct val="120000"/>
              </a:lnSpc>
            </a:pPr>
            <a:r>
              <a:rPr lang="en-US" dirty="0">
                <a:latin typeface="Times New Roman" panose="02020603050405020304" pitchFamily="18" charset="0"/>
                <a:cs typeface="Times New Roman" panose="02020603050405020304" pitchFamily="18" charset="0"/>
              </a:rPr>
              <a:t>How often it should be given</a:t>
            </a:r>
          </a:p>
          <a:p>
            <a:pPr algn="just">
              <a:lnSpc>
                <a:spcPct val="120000"/>
              </a:lnSpc>
            </a:pPr>
            <a:r>
              <a:rPr lang="en-US" dirty="0">
                <a:latin typeface="Times New Roman" panose="02020603050405020304" pitchFamily="18" charset="0"/>
                <a:cs typeface="Times New Roman" panose="02020603050405020304" pitchFamily="18" charset="0"/>
              </a:rPr>
              <a:t>How long the course of treatment will be last.</a:t>
            </a:r>
          </a:p>
          <a:p>
            <a:pPr algn="just">
              <a:lnSpc>
                <a:spcPct val="120000"/>
              </a:lnSpc>
            </a:pPr>
            <a:r>
              <a:rPr lang="en-US" dirty="0">
                <a:latin typeface="Times New Roman" panose="02020603050405020304" pitchFamily="18" charset="0"/>
                <a:cs typeface="Times New Roman" panose="02020603050405020304" pitchFamily="18" charset="0"/>
              </a:rPr>
              <a:t>What to do, if a dose is missed and if relevant what to do in an event of overdose and the risk of withdrawal effects.</a:t>
            </a:r>
          </a:p>
          <a:p>
            <a:pPr algn="just">
              <a:lnSpc>
                <a:spcPct val="12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89459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1CEAD-E8FE-4087-6B04-7E12AE25038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0049ED-BA50-7D68-6528-069F055492B8}"/>
              </a:ext>
            </a:extLst>
          </p:cNvPr>
          <p:cNvSpPr>
            <a:spLocks noGrp="1"/>
          </p:cNvSpPr>
          <p:nvPr>
            <p:ph idx="1"/>
          </p:nvPr>
        </p:nvSpPr>
        <p:spPr>
          <a:xfrm>
            <a:off x="457200" y="332656"/>
            <a:ext cx="8229600" cy="5793507"/>
          </a:xfrm>
        </p:spPr>
        <p:txBody>
          <a:bodyPr>
            <a:normAutofit/>
          </a:bodyPr>
          <a:lstStyle/>
          <a:p>
            <a:pPr marL="0" indent="0" algn="just">
              <a:lnSpc>
                <a:spcPct val="120000"/>
              </a:lnSpc>
              <a:buNone/>
            </a:pPr>
            <a:r>
              <a:rPr lang="en-US" b="1" dirty="0">
                <a:latin typeface="Times New Roman" panose="02020603050405020304" pitchFamily="18" charset="0"/>
                <a:cs typeface="Times New Roman" panose="02020603050405020304" pitchFamily="18" charset="0"/>
              </a:rPr>
              <a:t>5. Description of Side effects:</a:t>
            </a:r>
          </a:p>
          <a:p>
            <a:pPr algn="just">
              <a:lnSpc>
                <a:spcPct val="120000"/>
              </a:lnSpc>
            </a:pPr>
            <a:r>
              <a:rPr lang="en-US" dirty="0">
                <a:latin typeface="Times New Roman" panose="02020603050405020304" pitchFamily="18" charset="0"/>
                <a:cs typeface="Times New Roman" panose="02020603050405020304" pitchFamily="18" charset="0"/>
              </a:rPr>
              <a:t>All the effects which may occur under normal use of the medicine and what action the patient should take if any of these occur.</a:t>
            </a:r>
          </a:p>
          <a:p>
            <a:pPr algn="just">
              <a:lnSpc>
                <a:spcPct val="120000"/>
              </a:lnSpc>
            </a:pPr>
            <a:r>
              <a:rPr lang="en-US" dirty="0">
                <a:latin typeface="Times New Roman" panose="02020603050405020304" pitchFamily="18" charset="0"/>
                <a:cs typeface="Times New Roman" panose="02020603050405020304" pitchFamily="18" charset="0"/>
              </a:rPr>
              <a:t>These should be listed by seriousness and then by frequency.</a:t>
            </a:r>
          </a:p>
          <a:p>
            <a:pPr marL="0" indent="0" algn="just">
              <a:lnSpc>
                <a:spcPct val="120000"/>
              </a:lnSpc>
              <a:buNone/>
            </a:pPr>
            <a:endParaRPr lang="en-US" dirty="0">
              <a:latin typeface="Times New Roman" panose="02020603050405020304" pitchFamily="18" charset="0"/>
              <a:cs typeface="Times New Roman" panose="02020603050405020304" pitchFamily="18" charset="0"/>
            </a:endParaRPr>
          </a:p>
          <a:p>
            <a:pPr algn="just">
              <a:lnSpc>
                <a:spcPct val="12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8724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FFAA57-A52C-4337-F500-9748881D8A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461" y="0"/>
            <a:ext cx="7913077" cy="6858000"/>
          </a:xfrm>
          <a:prstGeom prst="rect">
            <a:avLst/>
          </a:prstGeom>
        </p:spPr>
      </p:pic>
    </p:spTree>
    <p:extLst>
      <p:ext uri="{BB962C8B-B14F-4D97-AF65-F5344CB8AC3E}">
        <p14:creationId xmlns:p14="http://schemas.microsoft.com/office/powerpoint/2010/main" val="424903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AABC1-F472-D3F2-A227-DB49AB3B102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02444B-4BDD-415D-EA32-5AE0B6CB2B57}"/>
              </a:ext>
            </a:extLst>
          </p:cNvPr>
          <p:cNvSpPr>
            <a:spLocks noGrp="1"/>
          </p:cNvSpPr>
          <p:nvPr>
            <p:ph idx="1"/>
          </p:nvPr>
        </p:nvSpPr>
        <p:spPr>
          <a:xfrm>
            <a:off x="457200" y="332656"/>
            <a:ext cx="8229600" cy="5793507"/>
          </a:xfrm>
        </p:spPr>
        <p:txBody>
          <a:bodyPr>
            <a:normAutofit/>
          </a:bodyPr>
          <a:lstStyle/>
          <a:p>
            <a:pPr marL="0" indent="0" algn="just">
              <a:lnSpc>
                <a:spcPct val="120000"/>
              </a:lnSpc>
              <a:buNone/>
            </a:pPr>
            <a:r>
              <a:rPr lang="en-US" b="1" dirty="0">
                <a:latin typeface="Times New Roman" panose="02020603050405020304" pitchFamily="18" charset="0"/>
                <a:cs typeface="Times New Roman" panose="02020603050405020304" pitchFamily="18" charset="0"/>
              </a:rPr>
              <a:t>6. Additional </a:t>
            </a:r>
            <a:r>
              <a:rPr lang="en-US" b="1" dirty="0" err="1">
                <a:latin typeface="Times New Roman" panose="02020603050405020304" pitchFamily="18" charset="0"/>
                <a:cs typeface="Times New Roman" panose="02020603050405020304" pitchFamily="18" charset="0"/>
              </a:rPr>
              <a:t>Informations</a:t>
            </a:r>
            <a:r>
              <a:rPr lang="en-US" b="1" dirty="0">
                <a:latin typeface="Times New Roman" panose="02020603050405020304" pitchFamily="18" charset="0"/>
                <a:cs typeface="Times New Roman" panose="02020603050405020304" pitchFamily="18" charset="0"/>
              </a:rPr>
              <a:t>:</a:t>
            </a:r>
          </a:p>
          <a:p>
            <a:pPr algn="just">
              <a:lnSpc>
                <a:spcPct val="120000"/>
              </a:lnSpc>
            </a:pPr>
            <a:r>
              <a:rPr lang="en-US" dirty="0">
                <a:latin typeface="Times New Roman" panose="02020603050405020304" pitchFamily="18" charset="0"/>
                <a:cs typeface="Times New Roman" panose="02020603050405020304" pitchFamily="18" charset="0"/>
              </a:rPr>
              <a:t>This covers information on excipient details.</a:t>
            </a:r>
          </a:p>
          <a:p>
            <a:pPr algn="just">
              <a:lnSpc>
                <a:spcPct val="120000"/>
              </a:lnSpc>
            </a:pPr>
            <a:r>
              <a:rPr lang="en-US" dirty="0">
                <a:latin typeface="Times New Roman" panose="02020603050405020304" pitchFamily="18" charset="0"/>
                <a:cs typeface="Times New Roman" panose="02020603050405020304" pitchFamily="18" charset="0"/>
              </a:rPr>
              <a:t>A description of product</a:t>
            </a:r>
          </a:p>
          <a:p>
            <a:pPr algn="just">
              <a:lnSpc>
                <a:spcPct val="120000"/>
              </a:lnSpc>
            </a:pPr>
            <a:r>
              <a:rPr lang="en-US" dirty="0">
                <a:latin typeface="Times New Roman" panose="02020603050405020304" pitchFamily="18" charset="0"/>
                <a:cs typeface="Times New Roman" panose="02020603050405020304" pitchFamily="18" charset="0"/>
              </a:rPr>
              <a:t>Registered pack sizes</a:t>
            </a:r>
          </a:p>
          <a:p>
            <a:pPr algn="just">
              <a:lnSpc>
                <a:spcPct val="120000"/>
              </a:lnSpc>
            </a:pPr>
            <a:r>
              <a:rPr lang="en-US" dirty="0">
                <a:latin typeface="Times New Roman" panose="02020603050405020304" pitchFamily="18" charset="0"/>
                <a:cs typeface="Times New Roman" panose="02020603050405020304" pitchFamily="18" charset="0"/>
              </a:rPr>
              <a:t>Storage conditions</a:t>
            </a:r>
          </a:p>
          <a:p>
            <a:pPr algn="just">
              <a:lnSpc>
                <a:spcPct val="120000"/>
              </a:lnSpc>
            </a:pPr>
            <a:r>
              <a:rPr lang="en-US" dirty="0">
                <a:latin typeface="Times New Roman" panose="02020603050405020304" pitchFamily="18" charset="0"/>
                <a:cs typeface="Times New Roman" panose="02020603050405020304" pitchFamily="18" charset="0"/>
              </a:rPr>
              <a:t>Name &amp; address of the manufacturer</a:t>
            </a:r>
          </a:p>
          <a:p>
            <a:pPr marL="0" indent="0" algn="just">
              <a:lnSpc>
                <a:spcPct val="120000"/>
              </a:lnSpc>
              <a:buNone/>
            </a:pPr>
            <a:endParaRPr lang="en-US" dirty="0">
              <a:latin typeface="Times New Roman" panose="02020603050405020304" pitchFamily="18" charset="0"/>
              <a:cs typeface="Times New Roman" panose="02020603050405020304" pitchFamily="18" charset="0"/>
            </a:endParaRPr>
          </a:p>
          <a:p>
            <a:pPr algn="just">
              <a:lnSpc>
                <a:spcPct val="12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58838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5FF76-515C-1415-9482-965BC20157F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FA5E60-9293-BEA3-2235-CB77128EC65A}"/>
              </a:ext>
            </a:extLst>
          </p:cNvPr>
          <p:cNvSpPr>
            <a:spLocks noGrp="1"/>
          </p:cNvSpPr>
          <p:nvPr>
            <p:ph idx="1"/>
          </p:nvPr>
        </p:nvSpPr>
        <p:spPr>
          <a:xfrm>
            <a:off x="457200" y="332656"/>
            <a:ext cx="8229600" cy="5793507"/>
          </a:xfrm>
        </p:spPr>
        <p:txBody>
          <a:bodyPr>
            <a:normAutofit/>
          </a:bodyPr>
          <a:lstStyle/>
          <a:p>
            <a:pPr marL="0" indent="0" algn="just">
              <a:lnSpc>
                <a:spcPct val="120000"/>
              </a:lnSpc>
              <a:buNone/>
            </a:pPr>
            <a:r>
              <a:rPr lang="en-US" b="1" dirty="0">
                <a:latin typeface="Times New Roman" panose="02020603050405020304" pitchFamily="18" charset="0"/>
                <a:cs typeface="Times New Roman" panose="02020603050405020304" pitchFamily="18" charset="0"/>
              </a:rPr>
              <a:t>Uses of PILs:</a:t>
            </a:r>
          </a:p>
          <a:p>
            <a:pPr algn="just">
              <a:lnSpc>
                <a:spcPct val="120000"/>
              </a:lnSpc>
            </a:pPr>
            <a:r>
              <a:rPr lang="en-US" dirty="0">
                <a:latin typeface="Times New Roman" panose="02020603050405020304" pitchFamily="18" charset="0"/>
                <a:cs typeface="Times New Roman" panose="02020603050405020304" pitchFamily="18" charset="0"/>
              </a:rPr>
              <a:t>PILs improve patient’s knowledge regarding how to take their medicines correctly, to get better health.</a:t>
            </a:r>
          </a:p>
          <a:p>
            <a:pPr algn="just">
              <a:lnSpc>
                <a:spcPct val="120000"/>
              </a:lnSpc>
            </a:pPr>
            <a:r>
              <a:rPr lang="en-US" dirty="0">
                <a:latin typeface="Times New Roman" panose="02020603050405020304" pitchFamily="18" charset="0"/>
                <a:cs typeface="Times New Roman" panose="02020603050405020304" pitchFamily="18" charset="0"/>
              </a:rPr>
              <a:t>PIL improves the patient’s awareness of potential side effects</a:t>
            </a:r>
          </a:p>
          <a:p>
            <a:pPr algn="just">
              <a:lnSpc>
                <a:spcPct val="120000"/>
              </a:lnSpc>
            </a:pPr>
            <a:r>
              <a:rPr lang="en-US" dirty="0">
                <a:latin typeface="Times New Roman" panose="02020603050405020304" pitchFamily="18" charset="0"/>
                <a:cs typeface="Times New Roman" panose="02020603050405020304" pitchFamily="18" charset="0"/>
              </a:rPr>
              <a:t>These are designed to educate patients and help them to be more active in decision making regarding their treatment.</a:t>
            </a:r>
          </a:p>
          <a:p>
            <a:pPr marL="0" indent="0" algn="just">
              <a:lnSpc>
                <a:spcPct val="120000"/>
              </a:lnSpc>
              <a:buNone/>
            </a:pPr>
            <a:endParaRPr lang="en-US" dirty="0">
              <a:latin typeface="Times New Roman" panose="02020603050405020304" pitchFamily="18" charset="0"/>
              <a:cs typeface="Times New Roman" panose="02020603050405020304" pitchFamily="18" charset="0"/>
            </a:endParaRPr>
          </a:p>
          <a:p>
            <a:pPr algn="just">
              <a:lnSpc>
                <a:spcPct val="12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42235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B2287-B2F4-AFDC-2D71-2926CC66462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B7A2AB-F8C4-F95C-36FE-4986EDD71209}"/>
              </a:ext>
            </a:extLst>
          </p:cNvPr>
          <p:cNvSpPr>
            <a:spLocks noGrp="1"/>
          </p:cNvSpPr>
          <p:nvPr>
            <p:ph idx="1"/>
          </p:nvPr>
        </p:nvSpPr>
        <p:spPr>
          <a:xfrm>
            <a:off x="457200" y="332656"/>
            <a:ext cx="8229600" cy="5793507"/>
          </a:xfrm>
        </p:spPr>
        <p:txBody>
          <a:bodyPr>
            <a:normAutofit/>
          </a:bodyPr>
          <a:lstStyle/>
          <a:p>
            <a:pPr algn="just">
              <a:lnSpc>
                <a:spcPct val="120000"/>
              </a:lnSpc>
            </a:pPr>
            <a:r>
              <a:rPr lang="en-US" b="1" dirty="0">
                <a:latin typeface="Times New Roman" panose="02020603050405020304" pitchFamily="18" charset="0"/>
                <a:cs typeface="Times New Roman" panose="02020603050405020304" pitchFamily="18" charset="0"/>
              </a:rPr>
              <a:t>PIL </a:t>
            </a:r>
            <a:r>
              <a:rPr lang="en-US" dirty="0">
                <a:latin typeface="Times New Roman" panose="02020603050405020304" pitchFamily="18" charset="0"/>
                <a:cs typeface="Times New Roman" panose="02020603050405020304" pitchFamily="18" charset="0"/>
              </a:rPr>
              <a:t>give information about maintaining good health, along with screening programs.</a:t>
            </a:r>
          </a:p>
          <a:p>
            <a:pPr algn="just">
              <a:lnSpc>
                <a:spcPct val="120000"/>
              </a:lnSpc>
            </a:pPr>
            <a:r>
              <a:rPr lang="en-US" dirty="0">
                <a:latin typeface="Times New Roman" panose="02020603050405020304" pitchFamily="18" charset="0"/>
                <a:cs typeface="Times New Roman" panose="02020603050405020304" pitchFamily="18" charset="0"/>
              </a:rPr>
              <a:t>Mostly, patients who receive leaflets are more satisfied than those who do not. </a:t>
            </a:r>
          </a:p>
        </p:txBody>
      </p:sp>
    </p:spTree>
    <p:extLst>
      <p:ext uri="{BB962C8B-B14F-4D97-AF65-F5344CB8AC3E}">
        <p14:creationId xmlns:p14="http://schemas.microsoft.com/office/powerpoint/2010/main" val="39200820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C5E288-C36F-F445-C12B-63A6104C9F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1"/>
            <a:ext cx="9143999" cy="5143499"/>
          </a:xfrm>
          <a:prstGeom prst="rect">
            <a:avLst/>
          </a:prstGeom>
        </p:spPr>
      </p:pic>
    </p:spTree>
    <p:extLst>
      <p:ext uri="{BB962C8B-B14F-4D97-AF65-F5344CB8AC3E}">
        <p14:creationId xmlns:p14="http://schemas.microsoft.com/office/powerpoint/2010/main" val="338461157"/>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32C423-2BB1-4665-3DB9-D77056E508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337" y="381000"/>
            <a:ext cx="8315325" cy="6172200"/>
          </a:xfrm>
          <a:prstGeom prst="rect">
            <a:avLst/>
          </a:prstGeom>
        </p:spPr>
      </p:pic>
    </p:spTree>
    <p:extLst>
      <p:ext uri="{BB962C8B-B14F-4D97-AF65-F5344CB8AC3E}">
        <p14:creationId xmlns:p14="http://schemas.microsoft.com/office/powerpoint/2010/main" val="201080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BDA025-37B1-EC4F-FBFE-260C9E5A06C5}"/>
              </a:ext>
            </a:extLst>
          </p:cNvPr>
          <p:cNvSpPr>
            <a:spLocks noGrp="1"/>
          </p:cNvSpPr>
          <p:nvPr>
            <p:ph idx="1"/>
          </p:nvPr>
        </p:nvSpPr>
        <p:spPr>
          <a:xfrm>
            <a:off x="457200" y="228600"/>
            <a:ext cx="8229600" cy="6400800"/>
          </a:xfrm>
        </p:spPr>
        <p:txBody>
          <a:bodyPr/>
          <a:lstStyle/>
          <a:p>
            <a:pPr marL="0" indent="0">
              <a:lnSpc>
                <a:spcPct val="200000"/>
              </a:lnSpc>
              <a:buNone/>
            </a:pPr>
            <a:r>
              <a:rPr lang="en-IN" b="1" dirty="0">
                <a:latin typeface="Times New Roman" panose="02020603050405020304" pitchFamily="18" charset="0"/>
                <a:cs typeface="Times New Roman" panose="02020603050405020304" pitchFamily="18" charset="0"/>
              </a:rPr>
              <a:t>Steps during Patient Counselling:</a:t>
            </a:r>
          </a:p>
          <a:p>
            <a:pPr>
              <a:lnSpc>
                <a:spcPct val="200000"/>
              </a:lnSpc>
            </a:pPr>
            <a:r>
              <a:rPr lang="en-IN" dirty="0">
                <a:latin typeface="Times New Roman" panose="02020603050405020304" pitchFamily="18" charset="0"/>
                <a:cs typeface="Times New Roman" panose="02020603050405020304" pitchFamily="18" charset="0"/>
              </a:rPr>
              <a:t>Preparing for the session</a:t>
            </a:r>
          </a:p>
          <a:p>
            <a:pPr>
              <a:lnSpc>
                <a:spcPct val="200000"/>
              </a:lnSpc>
            </a:pPr>
            <a:r>
              <a:rPr lang="en-IN" dirty="0">
                <a:latin typeface="Times New Roman" panose="02020603050405020304" pitchFamily="18" charset="0"/>
                <a:cs typeface="Times New Roman" panose="02020603050405020304" pitchFamily="18" charset="0"/>
              </a:rPr>
              <a:t>Opening of the session</a:t>
            </a:r>
          </a:p>
          <a:p>
            <a:pPr>
              <a:lnSpc>
                <a:spcPct val="200000"/>
              </a:lnSpc>
            </a:pPr>
            <a:r>
              <a:rPr lang="en-IN" dirty="0">
                <a:latin typeface="Times New Roman" panose="02020603050405020304" pitchFamily="18" charset="0"/>
                <a:cs typeface="Times New Roman" panose="02020603050405020304" pitchFamily="18" charset="0"/>
              </a:rPr>
              <a:t>Counselling content</a:t>
            </a:r>
          </a:p>
          <a:p>
            <a:pPr>
              <a:lnSpc>
                <a:spcPct val="200000"/>
              </a:lnSpc>
            </a:pPr>
            <a:r>
              <a:rPr lang="en-IN" dirty="0">
                <a:latin typeface="Times New Roman" panose="02020603050405020304" pitchFamily="18" charset="0"/>
                <a:cs typeface="Times New Roman" panose="02020603050405020304" pitchFamily="18" charset="0"/>
              </a:rPr>
              <a:t>Closing the session</a:t>
            </a:r>
          </a:p>
        </p:txBody>
      </p:sp>
    </p:spTree>
    <p:extLst>
      <p:ext uri="{BB962C8B-B14F-4D97-AF65-F5344CB8AC3E}">
        <p14:creationId xmlns:p14="http://schemas.microsoft.com/office/powerpoint/2010/main" val="123234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077058-DB4B-6E24-03A6-DD58F3B8DF4F}"/>
              </a:ext>
            </a:extLst>
          </p:cNvPr>
          <p:cNvSpPr>
            <a:spLocks noGrp="1"/>
          </p:cNvSpPr>
          <p:nvPr>
            <p:ph idx="1"/>
          </p:nvPr>
        </p:nvSpPr>
        <p:spPr>
          <a:xfrm>
            <a:off x="457200" y="228600"/>
            <a:ext cx="8229600" cy="5897563"/>
          </a:xfrm>
        </p:spPr>
        <p:txBody>
          <a:bodyPr>
            <a:normAutofit fontScale="85000" lnSpcReduction="20000"/>
          </a:bodyPr>
          <a:lstStyle/>
          <a:p>
            <a:pPr marL="0" indent="0" algn="just">
              <a:lnSpc>
                <a:spcPct val="150000"/>
              </a:lnSpc>
              <a:buNone/>
            </a:pPr>
            <a:r>
              <a:rPr lang="en-IN" b="1" dirty="0">
                <a:latin typeface="Times New Roman" panose="02020603050405020304" pitchFamily="18" charset="0"/>
                <a:cs typeface="Times New Roman" panose="02020603050405020304" pitchFamily="18" charset="0"/>
              </a:rPr>
              <a:t>Opening the session</a:t>
            </a:r>
          </a:p>
          <a:p>
            <a:pPr algn="just">
              <a:lnSpc>
                <a:spcPct val="150000"/>
              </a:lnSpc>
            </a:pPr>
            <a:r>
              <a:rPr lang="en-IN" dirty="0">
                <a:latin typeface="Times New Roman" panose="02020603050405020304" pitchFamily="18" charset="0"/>
                <a:cs typeface="Times New Roman" panose="02020603050405020304" pitchFamily="18" charset="0"/>
              </a:rPr>
              <a:t>Review the patient’s Record</a:t>
            </a:r>
          </a:p>
          <a:p>
            <a:pPr algn="just">
              <a:lnSpc>
                <a:spcPct val="150000"/>
              </a:lnSpc>
            </a:pPr>
            <a:r>
              <a:rPr lang="en-IN" dirty="0">
                <a:latin typeface="Times New Roman" panose="02020603050405020304" pitchFamily="18" charset="0"/>
                <a:cs typeface="Times New Roman" panose="02020603050405020304" pitchFamily="18" charset="0"/>
              </a:rPr>
              <a:t>Introduce yourself and identify the patient</a:t>
            </a:r>
          </a:p>
          <a:p>
            <a:pPr algn="just">
              <a:lnSpc>
                <a:spcPct val="150000"/>
              </a:lnSpc>
            </a:pPr>
            <a:r>
              <a:rPr lang="en-IN" dirty="0">
                <a:latin typeface="Times New Roman" panose="02020603050405020304" pitchFamily="18" charset="0"/>
                <a:cs typeface="Times New Roman" panose="02020603050405020304" pitchFamily="18" charset="0"/>
              </a:rPr>
              <a:t>Explain purpose of counselling</a:t>
            </a:r>
          </a:p>
          <a:p>
            <a:pPr algn="just">
              <a:lnSpc>
                <a:spcPct val="150000"/>
              </a:lnSpc>
            </a:pPr>
            <a:r>
              <a:rPr lang="en-IN" dirty="0">
                <a:latin typeface="Times New Roman" panose="02020603050405020304" pitchFamily="18" charset="0"/>
                <a:cs typeface="Times New Roman" panose="02020603050405020304" pitchFamily="18" charset="0"/>
              </a:rPr>
              <a:t>Obtain drug related information such as allergies, use of herbals</a:t>
            </a:r>
          </a:p>
          <a:p>
            <a:pPr algn="just">
              <a:lnSpc>
                <a:spcPct val="150000"/>
              </a:lnSpc>
            </a:pPr>
            <a:r>
              <a:rPr lang="en-IN" dirty="0">
                <a:latin typeface="Times New Roman" panose="02020603050405020304" pitchFamily="18" charset="0"/>
                <a:cs typeface="Times New Roman" panose="02020603050405020304" pitchFamily="18" charset="0"/>
              </a:rPr>
              <a:t>Assess the patients understanding of the reasons for therapy</a:t>
            </a:r>
          </a:p>
          <a:p>
            <a:pPr algn="just">
              <a:lnSpc>
                <a:spcPct val="150000"/>
              </a:lnSpc>
            </a:pPr>
            <a:r>
              <a:rPr lang="en-IN" dirty="0">
                <a:latin typeface="Times New Roman" panose="02020603050405020304" pitchFamily="18" charset="0"/>
                <a:cs typeface="Times New Roman" panose="02020603050405020304" pitchFamily="18" charset="0"/>
              </a:rPr>
              <a:t>Assess any actual and/or potential concerns or problems of importance to the patient</a:t>
            </a:r>
          </a:p>
        </p:txBody>
      </p:sp>
    </p:spTree>
    <p:extLst>
      <p:ext uri="{BB962C8B-B14F-4D97-AF65-F5344CB8AC3E}">
        <p14:creationId xmlns:p14="http://schemas.microsoft.com/office/powerpoint/2010/main" val="20720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wipe(down)">
                                      <p:cBhvr>
                                        <p:cTn id="43" dur="580">
                                          <p:stCondLst>
                                            <p:cond delay="0"/>
                                          </p:stCondLst>
                                        </p:cTn>
                                        <p:tgtEl>
                                          <p:spTgt spid="3">
                                            <p:txEl>
                                              <p:pRg st="3" end="3"/>
                                            </p:txEl>
                                          </p:spTgt>
                                        </p:tgtEl>
                                      </p:cBhvr>
                                    </p:animEffect>
                                    <p:anim calcmode="lin" valueType="num">
                                      <p:cBhvr>
                                        <p:cTn id="4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3" end="3"/>
                                            </p:txEl>
                                          </p:spTgt>
                                        </p:tgtEl>
                                      </p:cBhvr>
                                      <p:to x="100000" y="60000"/>
                                    </p:animScale>
                                    <p:animScale>
                                      <p:cBhvr>
                                        <p:cTn id="50" dur="166" decel="50000">
                                          <p:stCondLst>
                                            <p:cond delay="676"/>
                                          </p:stCondLst>
                                        </p:cTn>
                                        <p:tgtEl>
                                          <p:spTgt spid="3">
                                            <p:txEl>
                                              <p:pRg st="3" end="3"/>
                                            </p:txEl>
                                          </p:spTgt>
                                        </p:tgtEl>
                                      </p:cBhvr>
                                      <p:to x="100000" y="100000"/>
                                    </p:animScale>
                                    <p:animScale>
                                      <p:cBhvr>
                                        <p:cTn id="51" dur="26">
                                          <p:stCondLst>
                                            <p:cond delay="1312"/>
                                          </p:stCondLst>
                                        </p:cTn>
                                        <p:tgtEl>
                                          <p:spTgt spid="3">
                                            <p:txEl>
                                              <p:pRg st="3" end="3"/>
                                            </p:txEl>
                                          </p:spTgt>
                                        </p:tgtEl>
                                      </p:cBhvr>
                                      <p:to x="100000" y="80000"/>
                                    </p:animScale>
                                    <p:animScale>
                                      <p:cBhvr>
                                        <p:cTn id="52" dur="166" decel="50000">
                                          <p:stCondLst>
                                            <p:cond delay="1338"/>
                                          </p:stCondLst>
                                        </p:cTn>
                                        <p:tgtEl>
                                          <p:spTgt spid="3">
                                            <p:txEl>
                                              <p:pRg st="3" end="3"/>
                                            </p:txEl>
                                          </p:spTgt>
                                        </p:tgtEl>
                                      </p:cBhvr>
                                      <p:to x="100000" y="100000"/>
                                    </p:animScale>
                                    <p:animScale>
                                      <p:cBhvr>
                                        <p:cTn id="53" dur="26">
                                          <p:stCondLst>
                                            <p:cond delay="1642"/>
                                          </p:stCondLst>
                                        </p:cTn>
                                        <p:tgtEl>
                                          <p:spTgt spid="3">
                                            <p:txEl>
                                              <p:pRg st="3" end="3"/>
                                            </p:txEl>
                                          </p:spTgt>
                                        </p:tgtEl>
                                      </p:cBhvr>
                                      <p:to x="100000" y="90000"/>
                                    </p:animScale>
                                    <p:animScale>
                                      <p:cBhvr>
                                        <p:cTn id="54" dur="166" decel="50000">
                                          <p:stCondLst>
                                            <p:cond delay="1668"/>
                                          </p:stCondLst>
                                        </p:cTn>
                                        <p:tgtEl>
                                          <p:spTgt spid="3">
                                            <p:txEl>
                                              <p:pRg st="3" end="3"/>
                                            </p:txEl>
                                          </p:spTgt>
                                        </p:tgtEl>
                                      </p:cBhvr>
                                      <p:to x="100000" y="100000"/>
                                    </p:animScale>
                                    <p:animScale>
                                      <p:cBhvr>
                                        <p:cTn id="55" dur="26">
                                          <p:stCondLst>
                                            <p:cond delay="1808"/>
                                          </p:stCondLst>
                                        </p:cTn>
                                        <p:tgtEl>
                                          <p:spTgt spid="3">
                                            <p:txEl>
                                              <p:pRg st="3" end="3"/>
                                            </p:txEl>
                                          </p:spTgt>
                                        </p:tgtEl>
                                      </p:cBhvr>
                                      <p:to x="100000" y="95000"/>
                                    </p:animScale>
                                    <p:animScale>
                                      <p:cBhvr>
                                        <p:cTn id="56" dur="166" decel="50000">
                                          <p:stCondLst>
                                            <p:cond delay="1834"/>
                                          </p:stCondLst>
                                        </p:cTn>
                                        <p:tgtEl>
                                          <p:spTgt spid="3">
                                            <p:txEl>
                                              <p:pRg st="3" end="3"/>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Effect transition="in" filter="wipe(down)">
                                      <p:cBhvr>
                                        <p:cTn id="61" dur="580">
                                          <p:stCondLst>
                                            <p:cond delay="0"/>
                                          </p:stCondLst>
                                        </p:cTn>
                                        <p:tgtEl>
                                          <p:spTgt spid="3">
                                            <p:txEl>
                                              <p:pRg st="4" end="4"/>
                                            </p:txEl>
                                          </p:spTgt>
                                        </p:tgtEl>
                                      </p:cBhvr>
                                    </p:animEffect>
                                    <p:anim calcmode="lin" valueType="num">
                                      <p:cBhvr>
                                        <p:cTn id="6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4" end="4"/>
                                            </p:txEl>
                                          </p:spTgt>
                                        </p:tgtEl>
                                      </p:cBhvr>
                                      <p:to x="100000" y="60000"/>
                                    </p:animScale>
                                    <p:animScale>
                                      <p:cBhvr>
                                        <p:cTn id="68" dur="166" decel="50000">
                                          <p:stCondLst>
                                            <p:cond delay="676"/>
                                          </p:stCondLst>
                                        </p:cTn>
                                        <p:tgtEl>
                                          <p:spTgt spid="3">
                                            <p:txEl>
                                              <p:pRg st="4" end="4"/>
                                            </p:txEl>
                                          </p:spTgt>
                                        </p:tgtEl>
                                      </p:cBhvr>
                                      <p:to x="100000" y="100000"/>
                                    </p:animScale>
                                    <p:animScale>
                                      <p:cBhvr>
                                        <p:cTn id="69" dur="26">
                                          <p:stCondLst>
                                            <p:cond delay="1312"/>
                                          </p:stCondLst>
                                        </p:cTn>
                                        <p:tgtEl>
                                          <p:spTgt spid="3">
                                            <p:txEl>
                                              <p:pRg st="4" end="4"/>
                                            </p:txEl>
                                          </p:spTgt>
                                        </p:tgtEl>
                                      </p:cBhvr>
                                      <p:to x="100000" y="80000"/>
                                    </p:animScale>
                                    <p:animScale>
                                      <p:cBhvr>
                                        <p:cTn id="70" dur="166" decel="50000">
                                          <p:stCondLst>
                                            <p:cond delay="1338"/>
                                          </p:stCondLst>
                                        </p:cTn>
                                        <p:tgtEl>
                                          <p:spTgt spid="3">
                                            <p:txEl>
                                              <p:pRg st="4" end="4"/>
                                            </p:txEl>
                                          </p:spTgt>
                                        </p:tgtEl>
                                      </p:cBhvr>
                                      <p:to x="100000" y="100000"/>
                                    </p:animScale>
                                    <p:animScale>
                                      <p:cBhvr>
                                        <p:cTn id="71" dur="26">
                                          <p:stCondLst>
                                            <p:cond delay="1642"/>
                                          </p:stCondLst>
                                        </p:cTn>
                                        <p:tgtEl>
                                          <p:spTgt spid="3">
                                            <p:txEl>
                                              <p:pRg st="4" end="4"/>
                                            </p:txEl>
                                          </p:spTgt>
                                        </p:tgtEl>
                                      </p:cBhvr>
                                      <p:to x="100000" y="90000"/>
                                    </p:animScale>
                                    <p:animScale>
                                      <p:cBhvr>
                                        <p:cTn id="72" dur="166" decel="50000">
                                          <p:stCondLst>
                                            <p:cond delay="1668"/>
                                          </p:stCondLst>
                                        </p:cTn>
                                        <p:tgtEl>
                                          <p:spTgt spid="3">
                                            <p:txEl>
                                              <p:pRg st="4" end="4"/>
                                            </p:txEl>
                                          </p:spTgt>
                                        </p:tgtEl>
                                      </p:cBhvr>
                                      <p:to x="100000" y="100000"/>
                                    </p:animScale>
                                    <p:animScale>
                                      <p:cBhvr>
                                        <p:cTn id="73" dur="26">
                                          <p:stCondLst>
                                            <p:cond delay="1808"/>
                                          </p:stCondLst>
                                        </p:cTn>
                                        <p:tgtEl>
                                          <p:spTgt spid="3">
                                            <p:txEl>
                                              <p:pRg st="4" end="4"/>
                                            </p:txEl>
                                          </p:spTgt>
                                        </p:tgtEl>
                                      </p:cBhvr>
                                      <p:to x="100000" y="95000"/>
                                    </p:animScale>
                                    <p:animScale>
                                      <p:cBhvr>
                                        <p:cTn id="74" dur="166" decel="50000">
                                          <p:stCondLst>
                                            <p:cond delay="1834"/>
                                          </p:stCondLst>
                                        </p:cTn>
                                        <p:tgtEl>
                                          <p:spTgt spid="3">
                                            <p:txEl>
                                              <p:pRg st="4" end="4"/>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3">
                                            <p:txEl>
                                              <p:pRg st="5" end="5"/>
                                            </p:txEl>
                                          </p:spTgt>
                                        </p:tgtEl>
                                        <p:attrNameLst>
                                          <p:attrName>style.visibility</p:attrName>
                                        </p:attrNameLst>
                                      </p:cBhvr>
                                      <p:to>
                                        <p:strVal val="visible"/>
                                      </p:to>
                                    </p:set>
                                    <p:animEffect transition="in" filter="wipe(down)">
                                      <p:cBhvr>
                                        <p:cTn id="79" dur="580">
                                          <p:stCondLst>
                                            <p:cond delay="0"/>
                                          </p:stCondLst>
                                        </p:cTn>
                                        <p:tgtEl>
                                          <p:spTgt spid="3">
                                            <p:txEl>
                                              <p:pRg st="5" end="5"/>
                                            </p:txEl>
                                          </p:spTgt>
                                        </p:tgtEl>
                                      </p:cBhvr>
                                    </p:animEffect>
                                    <p:anim calcmode="lin" valueType="num">
                                      <p:cBhvr>
                                        <p:cTn id="80"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5" end="5"/>
                                            </p:txEl>
                                          </p:spTgt>
                                        </p:tgtEl>
                                      </p:cBhvr>
                                      <p:to x="100000" y="60000"/>
                                    </p:animScale>
                                    <p:animScale>
                                      <p:cBhvr>
                                        <p:cTn id="86" dur="166" decel="50000">
                                          <p:stCondLst>
                                            <p:cond delay="676"/>
                                          </p:stCondLst>
                                        </p:cTn>
                                        <p:tgtEl>
                                          <p:spTgt spid="3">
                                            <p:txEl>
                                              <p:pRg st="5" end="5"/>
                                            </p:txEl>
                                          </p:spTgt>
                                        </p:tgtEl>
                                      </p:cBhvr>
                                      <p:to x="100000" y="100000"/>
                                    </p:animScale>
                                    <p:animScale>
                                      <p:cBhvr>
                                        <p:cTn id="87" dur="26">
                                          <p:stCondLst>
                                            <p:cond delay="1312"/>
                                          </p:stCondLst>
                                        </p:cTn>
                                        <p:tgtEl>
                                          <p:spTgt spid="3">
                                            <p:txEl>
                                              <p:pRg st="5" end="5"/>
                                            </p:txEl>
                                          </p:spTgt>
                                        </p:tgtEl>
                                      </p:cBhvr>
                                      <p:to x="100000" y="80000"/>
                                    </p:animScale>
                                    <p:animScale>
                                      <p:cBhvr>
                                        <p:cTn id="88" dur="166" decel="50000">
                                          <p:stCondLst>
                                            <p:cond delay="1338"/>
                                          </p:stCondLst>
                                        </p:cTn>
                                        <p:tgtEl>
                                          <p:spTgt spid="3">
                                            <p:txEl>
                                              <p:pRg st="5" end="5"/>
                                            </p:txEl>
                                          </p:spTgt>
                                        </p:tgtEl>
                                      </p:cBhvr>
                                      <p:to x="100000" y="100000"/>
                                    </p:animScale>
                                    <p:animScale>
                                      <p:cBhvr>
                                        <p:cTn id="89" dur="26">
                                          <p:stCondLst>
                                            <p:cond delay="1642"/>
                                          </p:stCondLst>
                                        </p:cTn>
                                        <p:tgtEl>
                                          <p:spTgt spid="3">
                                            <p:txEl>
                                              <p:pRg st="5" end="5"/>
                                            </p:txEl>
                                          </p:spTgt>
                                        </p:tgtEl>
                                      </p:cBhvr>
                                      <p:to x="100000" y="90000"/>
                                    </p:animScale>
                                    <p:animScale>
                                      <p:cBhvr>
                                        <p:cTn id="90" dur="166" decel="50000">
                                          <p:stCondLst>
                                            <p:cond delay="1668"/>
                                          </p:stCondLst>
                                        </p:cTn>
                                        <p:tgtEl>
                                          <p:spTgt spid="3">
                                            <p:txEl>
                                              <p:pRg st="5" end="5"/>
                                            </p:txEl>
                                          </p:spTgt>
                                        </p:tgtEl>
                                      </p:cBhvr>
                                      <p:to x="100000" y="100000"/>
                                    </p:animScale>
                                    <p:animScale>
                                      <p:cBhvr>
                                        <p:cTn id="91" dur="26">
                                          <p:stCondLst>
                                            <p:cond delay="1808"/>
                                          </p:stCondLst>
                                        </p:cTn>
                                        <p:tgtEl>
                                          <p:spTgt spid="3">
                                            <p:txEl>
                                              <p:pRg st="5" end="5"/>
                                            </p:txEl>
                                          </p:spTgt>
                                        </p:tgtEl>
                                      </p:cBhvr>
                                      <p:to x="100000" y="95000"/>
                                    </p:animScale>
                                    <p:animScale>
                                      <p:cBhvr>
                                        <p:cTn id="92" dur="166" decel="50000">
                                          <p:stCondLst>
                                            <p:cond delay="1834"/>
                                          </p:stCondLst>
                                        </p:cTn>
                                        <p:tgtEl>
                                          <p:spTgt spid="3">
                                            <p:txEl>
                                              <p:pRg st="5" end="5"/>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3">
                                            <p:txEl>
                                              <p:pRg st="6" end="6"/>
                                            </p:txEl>
                                          </p:spTgt>
                                        </p:tgtEl>
                                        <p:attrNameLst>
                                          <p:attrName>style.visibility</p:attrName>
                                        </p:attrNameLst>
                                      </p:cBhvr>
                                      <p:to>
                                        <p:strVal val="visible"/>
                                      </p:to>
                                    </p:set>
                                    <p:animEffect transition="in" filter="wipe(down)">
                                      <p:cBhvr>
                                        <p:cTn id="97" dur="580">
                                          <p:stCondLst>
                                            <p:cond delay="0"/>
                                          </p:stCondLst>
                                        </p:cTn>
                                        <p:tgtEl>
                                          <p:spTgt spid="3">
                                            <p:txEl>
                                              <p:pRg st="6" end="6"/>
                                            </p:txEl>
                                          </p:spTgt>
                                        </p:tgtEl>
                                      </p:cBhvr>
                                    </p:animEffect>
                                    <p:anim calcmode="lin" valueType="num">
                                      <p:cBhvr>
                                        <p:cTn id="98"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6" end="6"/>
                                            </p:txEl>
                                          </p:spTgt>
                                        </p:tgtEl>
                                      </p:cBhvr>
                                      <p:to x="100000" y="60000"/>
                                    </p:animScale>
                                    <p:animScale>
                                      <p:cBhvr>
                                        <p:cTn id="104" dur="166" decel="50000">
                                          <p:stCondLst>
                                            <p:cond delay="676"/>
                                          </p:stCondLst>
                                        </p:cTn>
                                        <p:tgtEl>
                                          <p:spTgt spid="3">
                                            <p:txEl>
                                              <p:pRg st="6" end="6"/>
                                            </p:txEl>
                                          </p:spTgt>
                                        </p:tgtEl>
                                      </p:cBhvr>
                                      <p:to x="100000" y="100000"/>
                                    </p:animScale>
                                    <p:animScale>
                                      <p:cBhvr>
                                        <p:cTn id="105" dur="26">
                                          <p:stCondLst>
                                            <p:cond delay="1312"/>
                                          </p:stCondLst>
                                        </p:cTn>
                                        <p:tgtEl>
                                          <p:spTgt spid="3">
                                            <p:txEl>
                                              <p:pRg st="6" end="6"/>
                                            </p:txEl>
                                          </p:spTgt>
                                        </p:tgtEl>
                                      </p:cBhvr>
                                      <p:to x="100000" y="80000"/>
                                    </p:animScale>
                                    <p:animScale>
                                      <p:cBhvr>
                                        <p:cTn id="106" dur="166" decel="50000">
                                          <p:stCondLst>
                                            <p:cond delay="1338"/>
                                          </p:stCondLst>
                                        </p:cTn>
                                        <p:tgtEl>
                                          <p:spTgt spid="3">
                                            <p:txEl>
                                              <p:pRg st="6" end="6"/>
                                            </p:txEl>
                                          </p:spTgt>
                                        </p:tgtEl>
                                      </p:cBhvr>
                                      <p:to x="100000" y="100000"/>
                                    </p:animScale>
                                    <p:animScale>
                                      <p:cBhvr>
                                        <p:cTn id="107" dur="26">
                                          <p:stCondLst>
                                            <p:cond delay="1642"/>
                                          </p:stCondLst>
                                        </p:cTn>
                                        <p:tgtEl>
                                          <p:spTgt spid="3">
                                            <p:txEl>
                                              <p:pRg st="6" end="6"/>
                                            </p:txEl>
                                          </p:spTgt>
                                        </p:tgtEl>
                                      </p:cBhvr>
                                      <p:to x="100000" y="90000"/>
                                    </p:animScale>
                                    <p:animScale>
                                      <p:cBhvr>
                                        <p:cTn id="108" dur="166" decel="50000">
                                          <p:stCondLst>
                                            <p:cond delay="1668"/>
                                          </p:stCondLst>
                                        </p:cTn>
                                        <p:tgtEl>
                                          <p:spTgt spid="3">
                                            <p:txEl>
                                              <p:pRg st="6" end="6"/>
                                            </p:txEl>
                                          </p:spTgt>
                                        </p:tgtEl>
                                      </p:cBhvr>
                                      <p:to x="100000" y="100000"/>
                                    </p:animScale>
                                    <p:animScale>
                                      <p:cBhvr>
                                        <p:cTn id="109" dur="26">
                                          <p:stCondLst>
                                            <p:cond delay="1808"/>
                                          </p:stCondLst>
                                        </p:cTn>
                                        <p:tgtEl>
                                          <p:spTgt spid="3">
                                            <p:txEl>
                                              <p:pRg st="6" end="6"/>
                                            </p:txEl>
                                          </p:spTgt>
                                        </p:tgtEl>
                                      </p:cBhvr>
                                      <p:to x="100000" y="95000"/>
                                    </p:animScale>
                                    <p:animScale>
                                      <p:cBhvr>
                                        <p:cTn id="110"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7D8AA3-826E-C7C8-698B-194AD24495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0"/>
            <a:ext cx="8305800" cy="6858000"/>
          </a:xfrm>
          <a:prstGeom prst="rect">
            <a:avLst/>
          </a:prstGeom>
        </p:spPr>
      </p:pic>
    </p:spTree>
    <p:extLst>
      <p:ext uri="{BB962C8B-B14F-4D97-AF65-F5344CB8AC3E}">
        <p14:creationId xmlns:p14="http://schemas.microsoft.com/office/powerpoint/2010/main" val="135559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264119-A35F-44DC-FD79-044B0E1AB38F}"/>
              </a:ext>
            </a:extLst>
          </p:cNvPr>
          <p:cNvSpPr>
            <a:spLocks noGrp="1"/>
          </p:cNvSpPr>
          <p:nvPr>
            <p:ph idx="1"/>
          </p:nvPr>
        </p:nvSpPr>
        <p:spPr>
          <a:xfrm>
            <a:off x="457200" y="304800"/>
            <a:ext cx="8229600" cy="6096000"/>
          </a:xfrm>
        </p:spPr>
        <p:txBody>
          <a:bodyPr>
            <a:normAutofit fontScale="85000" lnSpcReduction="10000"/>
          </a:bodyPr>
          <a:lstStyle/>
          <a:p>
            <a:pPr marL="0" indent="0" algn="just">
              <a:lnSpc>
                <a:spcPct val="200000"/>
              </a:lnSpc>
              <a:buNone/>
            </a:pPr>
            <a:r>
              <a:rPr lang="en-IN" b="1" dirty="0">
                <a:latin typeface="Times New Roman" panose="02020603050405020304" pitchFamily="18" charset="0"/>
                <a:cs typeface="Times New Roman" panose="02020603050405020304" pitchFamily="18" charset="0"/>
              </a:rPr>
              <a:t>Issues regarding manner:</a:t>
            </a:r>
          </a:p>
          <a:p>
            <a:pPr algn="just">
              <a:lnSpc>
                <a:spcPct val="200000"/>
              </a:lnSpc>
            </a:pPr>
            <a:r>
              <a:rPr lang="en-IN" dirty="0">
                <a:latin typeface="Times New Roman" panose="02020603050405020304" pitchFamily="18" charset="0"/>
                <a:cs typeface="Times New Roman" panose="02020603050405020304" pitchFamily="18" charset="0"/>
              </a:rPr>
              <a:t>Use language that the patient understands </a:t>
            </a:r>
          </a:p>
          <a:p>
            <a:pPr algn="just">
              <a:lnSpc>
                <a:spcPct val="200000"/>
              </a:lnSpc>
            </a:pPr>
            <a:r>
              <a:rPr lang="en-IN" dirty="0">
                <a:latin typeface="Times New Roman" panose="02020603050405020304" pitchFamily="18" charset="0"/>
                <a:cs typeface="Times New Roman" panose="02020603050405020304" pitchFamily="18" charset="0"/>
              </a:rPr>
              <a:t>Use appropriate counselling aids</a:t>
            </a:r>
          </a:p>
          <a:p>
            <a:pPr algn="just">
              <a:lnSpc>
                <a:spcPct val="200000"/>
              </a:lnSpc>
            </a:pPr>
            <a:r>
              <a:rPr lang="en-IN" dirty="0">
                <a:latin typeface="Times New Roman" panose="02020603050405020304" pitchFamily="18" charset="0"/>
                <a:cs typeface="Times New Roman" panose="02020603050405020304" pitchFamily="18" charset="0"/>
              </a:rPr>
              <a:t>Present facts and concepts in simple words and in logic order</a:t>
            </a:r>
          </a:p>
          <a:p>
            <a:pPr algn="just">
              <a:lnSpc>
                <a:spcPct val="200000"/>
              </a:lnSpc>
            </a:pPr>
            <a:r>
              <a:rPr lang="en-IN" dirty="0">
                <a:latin typeface="Times New Roman" panose="02020603050405020304" pitchFamily="18" charset="0"/>
                <a:cs typeface="Times New Roman" panose="02020603050405020304" pitchFamily="18" charset="0"/>
              </a:rPr>
              <a:t>Use open ended questions.</a:t>
            </a:r>
          </a:p>
          <a:p>
            <a:pPr marL="0" indent="0" algn="just">
              <a:lnSpc>
                <a:spcPct val="200000"/>
              </a:lnSpc>
              <a:buNone/>
            </a:pPr>
            <a:r>
              <a:rPr lang="en-IN"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0747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1878</TotalTime>
  <Words>1307</Words>
  <Application>Microsoft Office PowerPoint</Application>
  <PresentationFormat>On-screen Show (4:3)</PresentationFormat>
  <Paragraphs>156</Paragraphs>
  <Slides>43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Dr.Kirtimaya Mishra</cp:lastModifiedBy>
  <cp:revision>9</cp:revision>
  <dcterms:created xsi:type="dcterms:W3CDTF">2006-08-16T00:00:00Z</dcterms:created>
  <dcterms:modified xsi:type="dcterms:W3CDTF">2025-08-01T07:15:24Z</dcterms:modified>
</cp:coreProperties>
</file>