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58" r:id="rId5"/>
    <p:sldId id="286" r:id="rId6"/>
    <p:sldId id="259" r:id="rId7"/>
    <p:sldId id="287" r:id="rId8"/>
    <p:sldId id="260" r:id="rId9"/>
    <p:sldId id="288" r:id="rId10"/>
    <p:sldId id="289" r:id="rId11"/>
    <p:sldId id="263" r:id="rId12"/>
    <p:sldId id="290" r:id="rId13"/>
    <p:sldId id="265" r:id="rId14"/>
    <p:sldId id="266" r:id="rId15"/>
    <p:sldId id="267" r:id="rId16"/>
    <p:sldId id="268" r:id="rId17"/>
    <p:sldId id="293" r:id="rId18"/>
    <p:sldId id="292" r:id="rId19"/>
    <p:sldId id="294" r:id="rId20"/>
    <p:sldId id="270" r:id="rId21"/>
    <p:sldId id="295" r:id="rId22"/>
    <p:sldId id="271" r:id="rId23"/>
    <p:sldId id="297" r:id="rId24"/>
    <p:sldId id="272" r:id="rId25"/>
    <p:sldId id="298" r:id="rId26"/>
    <p:sldId id="273" r:id="rId27"/>
    <p:sldId id="299" r:id="rId28"/>
    <p:sldId id="274" r:id="rId29"/>
    <p:sldId id="300" r:id="rId30"/>
    <p:sldId id="275" r:id="rId31"/>
    <p:sldId id="276" r:id="rId32"/>
    <p:sldId id="277" r:id="rId33"/>
    <p:sldId id="302" r:id="rId34"/>
    <p:sldId id="278" r:id="rId35"/>
    <p:sldId id="279" r:id="rId36"/>
    <p:sldId id="280" r:id="rId37"/>
    <p:sldId id="281" r:id="rId38"/>
    <p:sldId id="282" r:id="rId39"/>
    <p:sldId id="283" r:id="rId40"/>
    <p:sldId id="29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p:cViewPr varScale="1">
        <p:scale>
          <a:sx n="56" d="100"/>
          <a:sy n="56" d="100"/>
        </p:scale>
        <p:origin x="872"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78870721924.png"/>
          <p:cNvPicPr>
            <a:picLocks noChangeAspect="1"/>
          </p:cNvPicPr>
          <p:nvPr/>
        </p:nvPicPr>
        <p:blipFill>
          <a:blip r:embed="rId2"/>
          <a:stretch>
            <a:fillRect/>
          </a:stretch>
        </p:blipFill>
        <p:spPr>
          <a:xfrm>
            <a:off x="3347535" y="785794"/>
            <a:ext cx="5653621" cy="5857916"/>
          </a:xfrm>
          <a:prstGeom prst="rect">
            <a:avLst/>
          </a:prstGeom>
        </p:spPr>
      </p:pic>
      <p:sp>
        <p:nvSpPr>
          <p:cNvPr id="5" name="TextBox 4"/>
          <p:cNvSpPr txBox="1"/>
          <p:nvPr/>
        </p:nvSpPr>
        <p:spPr>
          <a:xfrm>
            <a:off x="898866" y="0"/>
            <a:ext cx="8929718" cy="769441"/>
          </a:xfrm>
          <a:prstGeom prst="rect">
            <a:avLst/>
          </a:prstGeom>
          <a:noFill/>
        </p:spPr>
        <p:txBody>
          <a:bodyPr wrap="square" rtlCol="0">
            <a:spAutoFit/>
          </a:bodyPr>
          <a:lstStyle/>
          <a:p>
            <a:pPr algn="ctr"/>
            <a:r>
              <a:rPr lang="en-GB" sz="4400" b="1" dirty="0">
                <a:solidFill>
                  <a:srgbClr val="7030A0"/>
                </a:solidFill>
                <a:latin typeface="Times New Roman" pitchFamily="18" charset="0"/>
                <a:cs typeface="Times New Roman" pitchFamily="18" charset="0"/>
              </a:rPr>
              <a:t>MEDICATION ADHERANCE</a:t>
            </a:r>
            <a:endParaRPr lang="en-US" sz="4400" b="1" dirty="0">
              <a:solidFill>
                <a:srgbClr val="7030A0"/>
              </a:solidFill>
              <a:latin typeface="Times New Roman" pitchFamily="18" charset="0"/>
              <a:cs typeface="Times New Roman" pitchFamily="18" charset="0"/>
            </a:endParaRPr>
          </a:p>
        </p:txBody>
      </p:sp>
      <p:sp>
        <p:nvSpPr>
          <p:cNvPr id="6" name="TextBox 5"/>
          <p:cNvSpPr txBox="1"/>
          <p:nvPr/>
        </p:nvSpPr>
        <p:spPr>
          <a:xfrm>
            <a:off x="357158" y="2214554"/>
            <a:ext cx="2928958" cy="1631216"/>
          </a:xfrm>
          <a:prstGeom prst="rect">
            <a:avLst/>
          </a:prstGeom>
          <a:noFill/>
        </p:spPr>
        <p:txBody>
          <a:bodyPr wrap="square" rtlCol="0">
            <a:spAutoFit/>
          </a:bodyPr>
          <a:lstStyle/>
          <a:p>
            <a:pPr algn="ctr"/>
            <a:r>
              <a:rPr lang="en-GB" sz="2000" b="1" dirty="0">
                <a:solidFill>
                  <a:schemeClr val="accent2">
                    <a:lumMod val="75000"/>
                  </a:schemeClr>
                </a:solidFill>
                <a:latin typeface="Times New Roman" pitchFamily="18" charset="0"/>
                <a:cs typeface="Times New Roman" pitchFamily="18" charset="0"/>
              </a:rPr>
              <a:t>Presented By:</a:t>
            </a:r>
          </a:p>
          <a:p>
            <a:pPr algn="ctr"/>
            <a:r>
              <a:rPr lang="en-GB" sz="2000" b="1" dirty="0">
                <a:solidFill>
                  <a:schemeClr val="accent2">
                    <a:lumMod val="75000"/>
                  </a:schemeClr>
                </a:solidFill>
                <a:latin typeface="Times New Roman" pitchFamily="18" charset="0"/>
                <a:cs typeface="Times New Roman" pitchFamily="18" charset="0"/>
              </a:rPr>
              <a:t>Miss </a:t>
            </a:r>
            <a:r>
              <a:rPr lang="en-GB" sz="2000" b="1" dirty="0" err="1">
                <a:solidFill>
                  <a:schemeClr val="accent2">
                    <a:lumMod val="75000"/>
                  </a:schemeClr>
                </a:solidFill>
                <a:latin typeface="Times New Roman" pitchFamily="18" charset="0"/>
                <a:cs typeface="Times New Roman" pitchFamily="18" charset="0"/>
              </a:rPr>
              <a:t>Diptimayee</a:t>
            </a:r>
            <a:r>
              <a:rPr lang="en-GB" sz="2000" b="1" dirty="0">
                <a:solidFill>
                  <a:schemeClr val="accent2">
                    <a:lumMod val="75000"/>
                  </a:schemeClr>
                </a:solidFill>
                <a:latin typeface="Times New Roman" pitchFamily="18" charset="0"/>
                <a:cs typeface="Times New Roman" pitchFamily="18" charset="0"/>
              </a:rPr>
              <a:t> Jena</a:t>
            </a:r>
          </a:p>
          <a:p>
            <a:pPr algn="ctr"/>
            <a:r>
              <a:rPr lang="en-GB" sz="2000" b="1" dirty="0">
                <a:solidFill>
                  <a:schemeClr val="accent2">
                    <a:lumMod val="75000"/>
                  </a:schemeClr>
                </a:solidFill>
                <a:latin typeface="Times New Roman" pitchFamily="18" charset="0"/>
                <a:cs typeface="Times New Roman" pitchFamily="18" charset="0"/>
              </a:rPr>
              <a:t>Assistant Professor</a:t>
            </a:r>
          </a:p>
          <a:p>
            <a:pPr algn="ctr"/>
            <a:r>
              <a:rPr lang="en-GB" sz="2000" b="1" dirty="0" err="1">
                <a:solidFill>
                  <a:schemeClr val="accent2">
                    <a:lumMod val="75000"/>
                  </a:schemeClr>
                </a:solidFill>
                <a:latin typeface="Times New Roman" pitchFamily="18" charset="0"/>
                <a:cs typeface="Times New Roman" pitchFamily="18" charset="0"/>
              </a:rPr>
              <a:t>SoPLS</a:t>
            </a:r>
            <a:r>
              <a:rPr lang="en-GB" sz="2000" b="1" dirty="0">
                <a:solidFill>
                  <a:schemeClr val="accent2">
                    <a:lumMod val="75000"/>
                  </a:schemeClr>
                </a:solidFill>
                <a:latin typeface="Times New Roman" pitchFamily="18" charset="0"/>
                <a:cs typeface="Times New Roman" pitchFamily="18" charset="0"/>
              </a:rPr>
              <a:t>, CUTM, Bhubaneswar</a:t>
            </a:r>
            <a:endParaRPr lang="en-US" sz="2000" b="1" dirty="0">
              <a:solidFill>
                <a:schemeClr val="accent2">
                  <a:lumMod val="75000"/>
                </a:schemeClr>
              </a:solidFill>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8AB5E035-EB2F-6C21-CD5A-0382DFA90A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 y="0"/>
            <a:ext cx="1455118" cy="157734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FD35A4-159C-1866-E6B1-8B4B179B3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2539448" cy="2667000"/>
          </a:xfrm>
          <a:prstGeom prst="rect">
            <a:avLst/>
          </a:prstGeom>
        </p:spPr>
      </p:pic>
      <p:sp>
        <p:nvSpPr>
          <p:cNvPr id="6" name="Arrow: Bent 5">
            <a:extLst>
              <a:ext uri="{FF2B5EF4-FFF2-40B4-BE49-F238E27FC236}">
                <a16:creationId xmlns:a16="http://schemas.microsoft.com/office/drawing/2014/main" id="{12FCCEC5-5C1F-9D2A-3EB3-12BEF701DBCB}"/>
              </a:ext>
            </a:extLst>
          </p:cNvPr>
          <p:cNvSpPr/>
          <p:nvPr/>
        </p:nvSpPr>
        <p:spPr>
          <a:xfrm rot="5400000">
            <a:off x="3974824" y="88624"/>
            <a:ext cx="2438400" cy="4547152"/>
          </a:xfrm>
          <a:prstGeom prst="ben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dirty="0">
              <a:solidFill>
                <a:schemeClr val="tx1"/>
              </a:solidFill>
            </a:endParaRPr>
          </a:p>
        </p:txBody>
      </p:sp>
      <p:sp>
        <p:nvSpPr>
          <p:cNvPr id="7" name="Rectangle 6">
            <a:extLst>
              <a:ext uri="{FF2B5EF4-FFF2-40B4-BE49-F238E27FC236}">
                <a16:creationId xmlns:a16="http://schemas.microsoft.com/office/drawing/2014/main" id="{4FB72F52-4A40-48D2-B51F-200F4808571A}"/>
              </a:ext>
            </a:extLst>
          </p:cNvPr>
          <p:cNvSpPr/>
          <p:nvPr/>
        </p:nvSpPr>
        <p:spPr>
          <a:xfrm>
            <a:off x="3352800" y="2057400"/>
            <a:ext cx="2438400" cy="6096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IN" b="1" dirty="0">
                <a:solidFill>
                  <a:schemeClr val="tx1"/>
                </a:solidFill>
                <a:latin typeface="Times New Roman" panose="02020603050405020304" pitchFamily="18" charset="0"/>
                <a:cs typeface="Times New Roman" panose="02020603050405020304" pitchFamily="18" charset="0"/>
              </a:rPr>
              <a:t>To Taking Medication</a:t>
            </a:r>
          </a:p>
        </p:txBody>
      </p:sp>
      <p:sp>
        <p:nvSpPr>
          <p:cNvPr id="8" name="Oval 7">
            <a:extLst>
              <a:ext uri="{FF2B5EF4-FFF2-40B4-BE49-F238E27FC236}">
                <a16:creationId xmlns:a16="http://schemas.microsoft.com/office/drawing/2014/main" id="{57372018-AFF7-5935-3CF3-2BEA1AB7D0F7}"/>
              </a:ext>
            </a:extLst>
          </p:cNvPr>
          <p:cNvSpPr/>
          <p:nvPr/>
        </p:nvSpPr>
        <p:spPr>
          <a:xfrm>
            <a:off x="381000" y="3886200"/>
            <a:ext cx="2539448" cy="243840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Times New Roman" panose="02020603050405020304" pitchFamily="18" charset="0"/>
                <a:cs typeface="Times New Roman" panose="02020603050405020304" pitchFamily="18" charset="0"/>
              </a:rPr>
              <a:t>Unseen the benefits of medication</a:t>
            </a:r>
            <a:endParaRPr lang="en-IN" sz="2400" b="1" dirty="0">
              <a:solidFill>
                <a:srgbClr val="FF000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DE4F46CF-0969-D6E2-A75F-053AB0939073}"/>
              </a:ext>
            </a:extLst>
          </p:cNvPr>
          <p:cNvSpPr/>
          <p:nvPr/>
        </p:nvSpPr>
        <p:spPr>
          <a:xfrm>
            <a:off x="3404152" y="3962400"/>
            <a:ext cx="2539448" cy="2438400"/>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Times New Roman" panose="02020603050405020304" pitchFamily="18" charset="0"/>
                <a:cs typeface="Times New Roman" panose="02020603050405020304" pitchFamily="18" charset="0"/>
              </a:rPr>
              <a:t>Side Effects</a:t>
            </a:r>
            <a:endParaRPr lang="en-IN" sz="2800" b="1" dirty="0">
              <a:solidFill>
                <a:srgbClr val="FF0000"/>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7364A265-3AB3-3B75-4961-7D5C1F642F36}"/>
              </a:ext>
            </a:extLst>
          </p:cNvPr>
          <p:cNvSpPr/>
          <p:nvPr/>
        </p:nvSpPr>
        <p:spPr>
          <a:xfrm>
            <a:off x="6197876" y="3962400"/>
            <a:ext cx="2539448" cy="243840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b="1" dirty="0">
                <a:solidFill>
                  <a:srgbClr val="FF0000"/>
                </a:solidFill>
                <a:latin typeface="Times New Roman" panose="02020603050405020304" pitchFamily="18" charset="0"/>
                <a:cs typeface="Times New Roman" panose="02020603050405020304" pitchFamily="18" charset="0"/>
              </a:rPr>
              <a:t>Busy Schedule/Life Style</a:t>
            </a:r>
          </a:p>
        </p:txBody>
      </p:sp>
    </p:spTree>
    <p:extLst>
      <p:ext uri="{BB962C8B-B14F-4D97-AF65-F5344CB8AC3E}">
        <p14:creationId xmlns:p14="http://schemas.microsoft.com/office/powerpoint/2010/main" val="25623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6172200"/>
          </a:xfrm>
        </p:spPr>
        <p:txBody>
          <a:bodyPr/>
          <a:lstStyle/>
          <a:p>
            <a:pPr>
              <a:buNone/>
            </a:pPr>
            <a:r>
              <a:rPr lang="en-GB" b="1" dirty="0">
                <a:latin typeface="Times New Roman" panose="02020603050405020304" pitchFamily="18" charset="0"/>
                <a:cs typeface="Times New Roman" panose="02020603050405020304" pitchFamily="18" charset="0"/>
              </a:rPr>
              <a:t>Dimensions of Non-adherence:</a:t>
            </a:r>
          </a:p>
          <a:p>
            <a:pPr>
              <a:buNone/>
            </a:pPr>
            <a:endParaRPr lang="en-US" b="1" dirty="0">
              <a:latin typeface="Times New Roman" panose="02020603050405020304" pitchFamily="18" charset="0"/>
              <a:cs typeface="Times New Roman" panose="02020603050405020304" pitchFamily="18" charset="0"/>
            </a:endParaRPr>
          </a:p>
        </p:txBody>
      </p:sp>
      <p:sp>
        <p:nvSpPr>
          <p:cNvPr id="5" name="Freeform: Shape 4">
            <a:extLst>
              <a:ext uri="{FF2B5EF4-FFF2-40B4-BE49-F238E27FC236}">
                <a16:creationId xmlns:a16="http://schemas.microsoft.com/office/drawing/2014/main" id="{B93CEA05-87B6-2A96-EB78-212D1BF8C953}"/>
              </a:ext>
            </a:extLst>
          </p:cNvPr>
          <p:cNvSpPr/>
          <p:nvPr/>
        </p:nvSpPr>
        <p:spPr>
          <a:xfrm>
            <a:off x="3101338" y="4319678"/>
            <a:ext cx="3093723" cy="2274712"/>
          </a:xfrm>
          <a:custGeom>
            <a:avLst/>
            <a:gdLst>
              <a:gd name="connsiteX0" fmla="*/ 0 w 3093723"/>
              <a:gd name="connsiteY0" fmla="*/ 1137356 h 2274712"/>
              <a:gd name="connsiteX1" fmla="*/ 1546862 w 3093723"/>
              <a:gd name="connsiteY1" fmla="*/ 0 h 2274712"/>
              <a:gd name="connsiteX2" fmla="*/ 3093724 w 3093723"/>
              <a:gd name="connsiteY2" fmla="*/ 1137356 h 2274712"/>
              <a:gd name="connsiteX3" fmla="*/ 1546862 w 3093723"/>
              <a:gd name="connsiteY3" fmla="*/ 2274712 h 2274712"/>
              <a:gd name="connsiteX4" fmla="*/ 0 w 3093723"/>
              <a:gd name="connsiteY4" fmla="*/ 1137356 h 2274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23" h="2274712">
                <a:moveTo>
                  <a:pt x="0" y="1137356"/>
                </a:moveTo>
                <a:cubicBezTo>
                  <a:pt x="0" y="509212"/>
                  <a:pt x="692554" y="0"/>
                  <a:pt x="1546862" y="0"/>
                </a:cubicBezTo>
                <a:cubicBezTo>
                  <a:pt x="2401170" y="0"/>
                  <a:pt x="3093724" y="509212"/>
                  <a:pt x="3093724" y="1137356"/>
                </a:cubicBezTo>
                <a:cubicBezTo>
                  <a:pt x="3093724" y="1765500"/>
                  <a:pt x="2401170" y="2274712"/>
                  <a:pt x="1546862" y="2274712"/>
                </a:cubicBezTo>
                <a:cubicBezTo>
                  <a:pt x="692554" y="2274712"/>
                  <a:pt x="0" y="1765500"/>
                  <a:pt x="0" y="1137356"/>
                </a:cubicBezTo>
                <a:close/>
              </a:path>
            </a:pathLst>
          </a:cu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68305" tIns="348364" rIns="468305" bIns="348364"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prstClr val="black"/>
                </a:solidFill>
                <a:latin typeface="Times New Roman" panose="02020603050405020304" pitchFamily="18" charset="0"/>
                <a:ea typeface="+mn-ea"/>
                <a:cs typeface="Times New Roman" panose="02020603050405020304" pitchFamily="18" charset="0"/>
              </a:rPr>
              <a:t>Medication Non-Adherence</a:t>
            </a:r>
            <a:endParaRPr lang="en-US" sz="24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6" name="Arrow: Left 5">
            <a:extLst>
              <a:ext uri="{FF2B5EF4-FFF2-40B4-BE49-F238E27FC236}">
                <a16:creationId xmlns:a16="http://schemas.microsoft.com/office/drawing/2014/main" id="{443FCDB0-207F-A73D-F966-62739283AB9A}"/>
              </a:ext>
            </a:extLst>
          </p:cNvPr>
          <p:cNvSpPr/>
          <p:nvPr/>
        </p:nvSpPr>
        <p:spPr>
          <a:xfrm rot="10800000">
            <a:off x="1309765" y="5132887"/>
            <a:ext cx="1693036" cy="648293"/>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7" name="Freeform: Shape 6">
            <a:extLst>
              <a:ext uri="{FF2B5EF4-FFF2-40B4-BE49-F238E27FC236}">
                <a16:creationId xmlns:a16="http://schemas.microsoft.com/office/drawing/2014/main" id="{BDA9E19C-07E1-31E5-5C58-04F7C195C5F2}"/>
              </a:ext>
            </a:extLst>
          </p:cNvPr>
          <p:cNvSpPr/>
          <p:nvPr/>
        </p:nvSpPr>
        <p:spPr>
          <a:xfrm>
            <a:off x="229276" y="4592643"/>
            <a:ext cx="2160977" cy="1728781"/>
          </a:xfrm>
          <a:custGeom>
            <a:avLst/>
            <a:gdLst>
              <a:gd name="connsiteX0" fmla="*/ 0 w 2160977"/>
              <a:gd name="connsiteY0" fmla="*/ 172878 h 1728781"/>
              <a:gd name="connsiteX1" fmla="*/ 172878 w 2160977"/>
              <a:gd name="connsiteY1" fmla="*/ 0 h 1728781"/>
              <a:gd name="connsiteX2" fmla="*/ 1988099 w 2160977"/>
              <a:gd name="connsiteY2" fmla="*/ 0 h 1728781"/>
              <a:gd name="connsiteX3" fmla="*/ 2160977 w 2160977"/>
              <a:gd name="connsiteY3" fmla="*/ 172878 h 1728781"/>
              <a:gd name="connsiteX4" fmla="*/ 2160977 w 2160977"/>
              <a:gd name="connsiteY4" fmla="*/ 1555903 h 1728781"/>
              <a:gd name="connsiteX5" fmla="*/ 1988099 w 2160977"/>
              <a:gd name="connsiteY5" fmla="*/ 1728781 h 1728781"/>
              <a:gd name="connsiteX6" fmla="*/ 172878 w 2160977"/>
              <a:gd name="connsiteY6" fmla="*/ 1728781 h 1728781"/>
              <a:gd name="connsiteX7" fmla="*/ 0 w 2160977"/>
              <a:gd name="connsiteY7" fmla="*/ 1555903 h 1728781"/>
              <a:gd name="connsiteX8" fmla="*/ 0 w 2160977"/>
              <a:gd name="connsiteY8" fmla="*/ 172878 h 17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977" h="1728781">
                <a:moveTo>
                  <a:pt x="0" y="172878"/>
                </a:moveTo>
                <a:cubicBezTo>
                  <a:pt x="0" y="77400"/>
                  <a:pt x="77400" y="0"/>
                  <a:pt x="172878" y="0"/>
                </a:cubicBezTo>
                <a:lnTo>
                  <a:pt x="1988099" y="0"/>
                </a:lnTo>
                <a:cubicBezTo>
                  <a:pt x="2083577" y="0"/>
                  <a:pt x="2160977" y="77400"/>
                  <a:pt x="2160977" y="172878"/>
                </a:cubicBezTo>
                <a:lnTo>
                  <a:pt x="2160977" y="1555903"/>
                </a:lnTo>
                <a:cubicBezTo>
                  <a:pt x="2160977" y="1651381"/>
                  <a:pt x="2083577" y="1728781"/>
                  <a:pt x="1988099" y="1728781"/>
                </a:cubicBezTo>
                <a:lnTo>
                  <a:pt x="172878" y="1728781"/>
                </a:lnTo>
                <a:cubicBezTo>
                  <a:pt x="77400" y="1728781"/>
                  <a:pt x="0" y="1651381"/>
                  <a:pt x="0" y="1555903"/>
                </a:cubicBezTo>
                <a:lnTo>
                  <a:pt x="0" y="17287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6354" tIns="96354" rIns="96354" bIns="96354"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prstClr val="black"/>
                </a:solidFill>
                <a:latin typeface="Times New Roman" panose="02020603050405020304" pitchFamily="18" charset="0"/>
                <a:ea typeface="+mn-ea"/>
                <a:cs typeface="Times New Roman" panose="02020603050405020304" pitchFamily="18" charset="0"/>
              </a:rPr>
              <a:t>Condition related Factors</a:t>
            </a:r>
            <a:endParaRPr lang="en-US" sz="24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8" name="Arrow: Left 7">
            <a:extLst>
              <a:ext uri="{FF2B5EF4-FFF2-40B4-BE49-F238E27FC236}">
                <a16:creationId xmlns:a16="http://schemas.microsoft.com/office/drawing/2014/main" id="{C04B7C3C-F2F7-2175-C4C2-C52D3D851DE8}"/>
              </a:ext>
            </a:extLst>
          </p:cNvPr>
          <p:cNvSpPr/>
          <p:nvPr/>
        </p:nvSpPr>
        <p:spPr>
          <a:xfrm rot="13500000">
            <a:off x="2004896" y="3454692"/>
            <a:ext cx="1930215" cy="648293"/>
          </a:xfrm>
          <a:prstGeom prst="leftArrow">
            <a:avLst>
              <a:gd name="adj1" fmla="val 60000"/>
              <a:gd name="adj2" fmla="val 50000"/>
            </a:avLst>
          </a:prstGeom>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hueOff val="0"/>
              <a:satOff val="0"/>
              <a:lumOff val="0"/>
              <a:alphaOff val="0"/>
            </a:schemeClr>
          </a:fontRef>
        </p:style>
      </p:sp>
      <p:sp>
        <p:nvSpPr>
          <p:cNvPr id="9" name="Freeform: Shape 8">
            <a:extLst>
              <a:ext uri="{FF2B5EF4-FFF2-40B4-BE49-F238E27FC236}">
                <a16:creationId xmlns:a16="http://schemas.microsoft.com/office/drawing/2014/main" id="{41B4710D-D631-F303-6E49-A3FC52FA5CEF}"/>
              </a:ext>
            </a:extLst>
          </p:cNvPr>
          <p:cNvSpPr/>
          <p:nvPr/>
        </p:nvSpPr>
        <p:spPr>
          <a:xfrm>
            <a:off x="1207081" y="2232013"/>
            <a:ext cx="2160977" cy="1728781"/>
          </a:xfrm>
          <a:custGeom>
            <a:avLst/>
            <a:gdLst>
              <a:gd name="connsiteX0" fmla="*/ 0 w 2160977"/>
              <a:gd name="connsiteY0" fmla="*/ 172878 h 1728781"/>
              <a:gd name="connsiteX1" fmla="*/ 172878 w 2160977"/>
              <a:gd name="connsiteY1" fmla="*/ 0 h 1728781"/>
              <a:gd name="connsiteX2" fmla="*/ 1988099 w 2160977"/>
              <a:gd name="connsiteY2" fmla="*/ 0 h 1728781"/>
              <a:gd name="connsiteX3" fmla="*/ 2160977 w 2160977"/>
              <a:gd name="connsiteY3" fmla="*/ 172878 h 1728781"/>
              <a:gd name="connsiteX4" fmla="*/ 2160977 w 2160977"/>
              <a:gd name="connsiteY4" fmla="*/ 1555903 h 1728781"/>
              <a:gd name="connsiteX5" fmla="*/ 1988099 w 2160977"/>
              <a:gd name="connsiteY5" fmla="*/ 1728781 h 1728781"/>
              <a:gd name="connsiteX6" fmla="*/ 172878 w 2160977"/>
              <a:gd name="connsiteY6" fmla="*/ 1728781 h 1728781"/>
              <a:gd name="connsiteX7" fmla="*/ 0 w 2160977"/>
              <a:gd name="connsiteY7" fmla="*/ 1555903 h 1728781"/>
              <a:gd name="connsiteX8" fmla="*/ 0 w 2160977"/>
              <a:gd name="connsiteY8" fmla="*/ 172878 h 17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977" h="1728781">
                <a:moveTo>
                  <a:pt x="0" y="172878"/>
                </a:moveTo>
                <a:cubicBezTo>
                  <a:pt x="0" y="77400"/>
                  <a:pt x="77400" y="0"/>
                  <a:pt x="172878" y="0"/>
                </a:cubicBezTo>
                <a:lnTo>
                  <a:pt x="1988099" y="0"/>
                </a:lnTo>
                <a:cubicBezTo>
                  <a:pt x="2083577" y="0"/>
                  <a:pt x="2160977" y="77400"/>
                  <a:pt x="2160977" y="172878"/>
                </a:cubicBezTo>
                <a:lnTo>
                  <a:pt x="2160977" y="1555903"/>
                </a:lnTo>
                <a:cubicBezTo>
                  <a:pt x="2160977" y="1651381"/>
                  <a:pt x="2083577" y="1728781"/>
                  <a:pt x="1988099" y="1728781"/>
                </a:cubicBezTo>
                <a:lnTo>
                  <a:pt x="172878" y="1728781"/>
                </a:lnTo>
                <a:cubicBezTo>
                  <a:pt x="77400" y="1728781"/>
                  <a:pt x="0" y="1651381"/>
                  <a:pt x="0" y="1555903"/>
                </a:cubicBezTo>
                <a:lnTo>
                  <a:pt x="0" y="172878"/>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96354" tIns="96354" rIns="96354" bIns="96354"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prstClr val="black"/>
                </a:solidFill>
                <a:latin typeface="Times New Roman" panose="02020603050405020304" pitchFamily="18" charset="0"/>
                <a:ea typeface="+mn-ea"/>
                <a:cs typeface="Times New Roman" panose="02020603050405020304" pitchFamily="18" charset="0"/>
              </a:rPr>
              <a:t>Socio Economic factors</a:t>
            </a:r>
            <a:endParaRPr lang="en-US" sz="24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0" name="Arrow: Left 9">
            <a:extLst>
              <a:ext uri="{FF2B5EF4-FFF2-40B4-BE49-F238E27FC236}">
                <a16:creationId xmlns:a16="http://schemas.microsoft.com/office/drawing/2014/main" id="{EEB17DA9-6F89-CFDD-0892-FF5C86BEDC73}"/>
              </a:ext>
            </a:extLst>
          </p:cNvPr>
          <p:cNvSpPr/>
          <p:nvPr/>
        </p:nvSpPr>
        <p:spPr>
          <a:xfrm rot="16200000">
            <a:off x="3608190" y="2834462"/>
            <a:ext cx="2080018" cy="648293"/>
          </a:xfrm>
          <a:prstGeom prst="leftArrow">
            <a:avLst>
              <a:gd name="adj1" fmla="val 60000"/>
              <a:gd name="adj2" fmla="val 50000"/>
            </a:avLst>
          </a:prstGeom>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hueOff val="0"/>
              <a:satOff val="0"/>
              <a:lumOff val="0"/>
              <a:alphaOff val="0"/>
            </a:schemeClr>
          </a:fontRef>
        </p:style>
      </p:sp>
      <p:sp>
        <p:nvSpPr>
          <p:cNvPr id="11" name="Freeform: Shape 10">
            <a:extLst>
              <a:ext uri="{FF2B5EF4-FFF2-40B4-BE49-F238E27FC236}">
                <a16:creationId xmlns:a16="http://schemas.microsoft.com/office/drawing/2014/main" id="{31AD6D76-DB3A-9F74-10BB-9ECFC0FF6640}"/>
              </a:ext>
            </a:extLst>
          </p:cNvPr>
          <p:cNvSpPr/>
          <p:nvPr/>
        </p:nvSpPr>
        <p:spPr>
          <a:xfrm>
            <a:off x="3567711" y="1254208"/>
            <a:ext cx="2160977" cy="1728781"/>
          </a:xfrm>
          <a:custGeom>
            <a:avLst/>
            <a:gdLst>
              <a:gd name="connsiteX0" fmla="*/ 0 w 2160977"/>
              <a:gd name="connsiteY0" fmla="*/ 172878 h 1728781"/>
              <a:gd name="connsiteX1" fmla="*/ 172878 w 2160977"/>
              <a:gd name="connsiteY1" fmla="*/ 0 h 1728781"/>
              <a:gd name="connsiteX2" fmla="*/ 1988099 w 2160977"/>
              <a:gd name="connsiteY2" fmla="*/ 0 h 1728781"/>
              <a:gd name="connsiteX3" fmla="*/ 2160977 w 2160977"/>
              <a:gd name="connsiteY3" fmla="*/ 172878 h 1728781"/>
              <a:gd name="connsiteX4" fmla="*/ 2160977 w 2160977"/>
              <a:gd name="connsiteY4" fmla="*/ 1555903 h 1728781"/>
              <a:gd name="connsiteX5" fmla="*/ 1988099 w 2160977"/>
              <a:gd name="connsiteY5" fmla="*/ 1728781 h 1728781"/>
              <a:gd name="connsiteX6" fmla="*/ 172878 w 2160977"/>
              <a:gd name="connsiteY6" fmla="*/ 1728781 h 1728781"/>
              <a:gd name="connsiteX7" fmla="*/ 0 w 2160977"/>
              <a:gd name="connsiteY7" fmla="*/ 1555903 h 1728781"/>
              <a:gd name="connsiteX8" fmla="*/ 0 w 2160977"/>
              <a:gd name="connsiteY8" fmla="*/ 172878 h 17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977" h="1728781">
                <a:moveTo>
                  <a:pt x="0" y="172878"/>
                </a:moveTo>
                <a:cubicBezTo>
                  <a:pt x="0" y="77400"/>
                  <a:pt x="77400" y="0"/>
                  <a:pt x="172878" y="0"/>
                </a:cubicBezTo>
                <a:lnTo>
                  <a:pt x="1988099" y="0"/>
                </a:lnTo>
                <a:cubicBezTo>
                  <a:pt x="2083577" y="0"/>
                  <a:pt x="2160977" y="77400"/>
                  <a:pt x="2160977" y="172878"/>
                </a:cubicBezTo>
                <a:lnTo>
                  <a:pt x="2160977" y="1555903"/>
                </a:lnTo>
                <a:cubicBezTo>
                  <a:pt x="2160977" y="1651381"/>
                  <a:pt x="2083577" y="1728781"/>
                  <a:pt x="1988099" y="1728781"/>
                </a:cubicBezTo>
                <a:lnTo>
                  <a:pt x="172878" y="1728781"/>
                </a:lnTo>
                <a:cubicBezTo>
                  <a:pt x="77400" y="1728781"/>
                  <a:pt x="0" y="1651381"/>
                  <a:pt x="0" y="1555903"/>
                </a:cubicBezTo>
                <a:lnTo>
                  <a:pt x="0" y="172878"/>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21119" tIns="121119" rIns="121119" bIns="121119" numCol="1" spcCol="1270" anchor="ctr" anchorCtr="0">
            <a:noAutofit/>
          </a:bodyPr>
          <a:lstStyle/>
          <a:p>
            <a:pPr marL="0" lvl="0" indent="0" algn="ctr" defTabSz="1644650">
              <a:lnSpc>
                <a:spcPct val="90000"/>
              </a:lnSpc>
              <a:spcBef>
                <a:spcPct val="0"/>
              </a:spcBef>
              <a:spcAft>
                <a:spcPct val="35000"/>
              </a:spcAft>
              <a:buNone/>
            </a:pPr>
            <a:r>
              <a:rPr lang="en-GB" sz="3700" b="1" kern="1200" dirty="0">
                <a:solidFill>
                  <a:schemeClr val="tx1"/>
                </a:solidFill>
                <a:latin typeface="Times New Roman" panose="02020603050405020304" pitchFamily="18" charset="0"/>
                <a:cs typeface="Times New Roman" panose="02020603050405020304" pitchFamily="18" charset="0"/>
              </a:rPr>
              <a:t>Patient Related Factors</a:t>
            </a:r>
            <a:endParaRPr lang="en-US" sz="3700" b="1" kern="1200" dirty="0">
              <a:solidFill>
                <a:schemeClr val="tx1"/>
              </a:solidFill>
              <a:latin typeface="Times New Roman" panose="02020603050405020304" pitchFamily="18" charset="0"/>
              <a:cs typeface="Times New Roman" panose="02020603050405020304" pitchFamily="18" charset="0"/>
            </a:endParaRPr>
          </a:p>
        </p:txBody>
      </p:sp>
      <p:sp>
        <p:nvSpPr>
          <p:cNvPr id="12" name="Arrow: Left 11">
            <a:extLst>
              <a:ext uri="{FF2B5EF4-FFF2-40B4-BE49-F238E27FC236}">
                <a16:creationId xmlns:a16="http://schemas.microsoft.com/office/drawing/2014/main" id="{DA69DF6E-D6FC-F38B-1B8A-61FE6E1A02D0}"/>
              </a:ext>
            </a:extLst>
          </p:cNvPr>
          <p:cNvSpPr/>
          <p:nvPr/>
        </p:nvSpPr>
        <p:spPr>
          <a:xfrm rot="18900000">
            <a:off x="5361287" y="3454692"/>
            <a:ext cx="1930215" cy="648293"/>
          </a:xfrm>
          <a:prstGeom prst="leftArrow">
            <a:avLst>
              <a:gd name="adj1" fmla="val 60000"/>
              <a:gd name="adj2" fmla="val 50000"/>
            </a:avLst>
          </a:prstGeom>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id="{C33487DB-0CE2-6F94-44A1-97100A2F3C34}"/>
              </a:ext>
            </a:extLst>
          </p:cNvPr>
          <p:cNvSpPr/>
          <p:nvPr/>
        </p:nvSpPr>
        <p:spPr>
          <a:xfrm>
            <a:off x="5928341" y="2232013"/>
            <a:ext cx="2160977" cy="1728781"/>
          </a:xfrm>
          <a:custGeom>
            <a:avLst/>
            <a:gdLst>
              <a:gd name="connsiteX0" fmla="*/ 0 w 2160977"/>
              <a:gd name="connsiteY0" fmla="*/ 172878 h 1728781"/>
              <a:gd name="connsiteX1" fmla="*/ 172878 w 2160977"/>
              <a:gd name="connsiteY1" fmla="*/ 0 h 1728781"/>
              <a:gd name="connsiteX2" fmla="*/ 1988099 w 2160977"/>
              <a:gd name="connsiteY2" fmla="*/ 0 h 1728781"/>
              <a:gd name="connsiteX3" fmla="*/ 2160977 w 2160977"/>
              <a:gd name="connsiteY3" fmla="*/ 172878 h 1728781"/>
              <a:gd name="connsiteX4" fmla="*/ 2160977 w 2160977"/>
              <a:gd name="connsiteY4" fmla="*/ 1555903 h 1728781"/>
              <a:gd name="connsiteX5" fmla="*/ 1988099 w 2160977"/>
              <a:gd name="connsiteY5" fmla="*/ 1728781 h 1728781"/>
              <a:gd name="connsiteX6" fmla="*/ 172878 w 2160977"/>
              <a:gd name="connsiteY6" fmla="*/ 1728781 h 1728781"/>
              <a:gd name="connsiteX7" fmla="*/ 0 w 2160977"/>
              <a:gd name="connsiteY7" fmla="*/ 1555903 h 1728781"/>
              <a:gd name="connsiteX8" fmla="*/ 0 w 2160977"/>
              <a:gd name="connsiteY8" fmla="*/ 172878 h 17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977" h="1728781">
                <a:moveTo>
                  <a:pt x="0" y="172878"/>
                </a:moveTo>
                <a:cubicBezTo>
                  <a:pt x="0" y="77400"/>
                  <a:pt x="77400" y="0"/>
                  <a:pt x="172878" y="0"/>
                </a:cubicBezTo>
                <a:lnTo>
                  <a:pt x="1988099" y="0"/>
                </a:lnTo>
                <a:cubicBezTo>
                  <a:pt x="2083577" y="0"/>
                  <a:pt x="2160977" y="77400"/>
                  <a:pt x="2160977" y="172878"/>
                </a:cubicBezTo>
                <a:lnTo>
                  <a:pt x="2160977" y="1555903"/>
                </a:lnTo>
                <a:cubicBezTo>
                  <a:pt x="2160977" y="1651381"/>
                  <a:pt x="2083577" y="1728781"/>
                  <a:pt x="1988099" y="1728781"/>
                </a:cubicBezTo>
                <a:lnTo>
                  <a:pt x="172878" y="1728781"/>
                </a:lnTo>
                <a:cubicBezTo>
                  <a:pt x="77400" y="1728781"/>
                  <a:pt x="0" y="1651381"/>
                  <a:pt x="0" y="1555903"/>
                </a:cubicBezTo>
                <a:lnTo>
                  <a:pt x="0" y="172878"/>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96354" tIns="96354" rIns="96354" bIns="96354"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prstClr val="black"/>
                </a:solidFill>
                <a:latin typeface="Times New Roman" panose="02020603050405020304" pitchFamily="18" charset="0"/>
                <a:ea typeface="+mn-ea"/>
                <a:cs typeface="Times New Roman" panose="02020603050405020304" pitchFamily="18" charset="0"/>
              </a:rPr>
              <a:t>Health System Factors</a:t>
            </a:r>
            <a:endParaRPr lang="en-US" sz="24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4" name="Arrow: Left 13">
            <a:extLst>
              <a:ext uri="{FF2B5EF4-FFF2-40B4-BE49-F238E27FC236}">
                <a16:creationId xmlns:a16="http://schemas.microsoft.com/office/drawing/2014/main" id="{46088107-A37A-6A0F-29A0-E33F4F48E716}"/>
              </a:ext>
            </a:extLst>
          </p:cNvPr>
          <p:cNvSpPr/>
          <p:nvPr/>
        </p:nvSpPr>
        <p:spPr>
          <a:xfrm>
            <a:off x="6293598" y="5132887"/>
            <a:ext cx="1693036" cy="648293"/>
          </a:xfrm>
          <a:prstGeom prst="leftArrow">
            <a:avLst>
              <a:gd name="adj1" fmla="val 60000"/>
              <a:gd name="adj2" fmla="val 50000"/>
            </a:avLst>
          </a:pr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hueOff val="0"/>
              <a:satOff val="0"/>
              <a:lumOff val="0"/>
              <a:alphaOff val="0"/>
            </a:schemeClr>
          </a:fontRef>
        </p:style>
      </p:sp>
      <p:sp>
        <p:nvSpPr>
          <p:cNvPr id="15" name="Freeform: Shape 14">
            <a:extLst>
              <a:ext uri="{FF2B5EF4-FFF2-40B4-BE49-F238E27FC236}">
                <a16:creationId xmlns:a16="http://schemas.microsoft.com/office/drawing/2014/main" id="{D7C2A8F9-6FF9-B185-05BC-C835AAF0B8AF}"/>
              </a:ext>
            </a:extLst>
          </p:cNvPr>
          <p:cNvSpPr/>
          <p:nvPr/>
        </p:nvSpPr>
        <p:spPr>
          <a:xfrm>
            <a:off x="6906146" y="4592643"/>
            <a:ext cx="2160977" cy="1728781"/>
          </a:xfrm>
          <a:custGeom>
            <a:avLst/>
            <a:gdLst>
              <a:gd name="connsiteX0" fmla="*/ 0 w 2160977"/>
              <a:gd name="connsiteY0" fmla="*/ 172878 h 1728781"/>
              <a:gd name="connsiteX1" fmla="*/ 172878 w 2160977"/>
              <a:gd name="connsiteY1" fmla="*/ 0 h 1728781"/>
              <a:gd name="connsiteX2" fmla="*/ 1988099 w 2160977"/>
              <a:gd name="connsiteY2" fmla="*/ 0 h 1728781"/>
              <a:gd name="connsiteX3" fmla="*/ 2160977 w 2160977"/>
              <a:gd name="connsiteY3" fmla="*/ 172878 h 1728781"/>
              <a:gd name="connsiteX4" fmla="*/ 2160977 w 2160977"/>
              <a:gd name="connsiteY4" fmla="*/ 1555903 h 1728781"/>
              <a:gd name="connsiteX5" fmla="*/ 1988099 w 2160977"/>
              <a:gd name="connsiteY5" fmla="*/ 1728781 h 1728781"/>
              <a:gd name="connsiteX6" fmla="*/ 172878 w 2160977"/>
              <a:gd name="connsiteY6" fmla="*/ 1728781 h 1728781"/>
              <a:gd name="connsiteX7" fmla="*/ 0 w 2160977"/>
              <a:gd name="connsiteY7" fmla="*/ 1555903 h 1728781"/>
              <a:gd name="connsiteX8" fmla="*/ 0 w 2160977"/>
              <a:gd name="connsiteY8" fmla="*/ 172878 h 17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977" h="1728781">
                <a:moveTo>
                  <a:pt x="0" y="172878"/>
                </a:moveTo>
                <a:cubicBezTo>
                  <a:pt x="0" y="77400"/>
                  <a:pt x="77400" y="0"/>
                  <a:pt x="172878" y="0"/>
                </a:cubicBezTo>
                <a:lnTo>
                  <a:pt x="1988099" y="0"/>
                </a:lnTo>
                <a:cubicBezTo>
                  <a:pt x="2083577" y="0"/>
                  <a:pt x="2160977" y="77400"/>
                  <a:pt x="2160977" y="172878"/>
                </a:cubicBezTo>
                <a:lnTo>
                  <a:pt x="2160977" y="1555903"/>
                </a:lnTo>
                <a:cubicBezTo>
                  <a:pt x="2160977" y="1651381"/>
                  <a:pt x="2083577" y="1728781"/>
                  <a:pt x="1988099" y="1728781"/>
                </a:cubicBezTo>
                <a:lnTo>
                  <a:pt x="172878" y="1728781"/>
                </a:lnTo>
                <a:cubicBezTo>
                  <a:pt x="77400" y="1728781"/>
                  <a:pt x="0" y="1651381"/>
                  <a:pt x="0" y="1555903"/>
                </a:cubicBezTo>
                <a:lnTo>
                  <a:pt x="0" y="172878"/>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96354" tIns="96354" rIns="96354" bIns="96354"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prstClr val="black"/>
                </a:solidFill>
                <a:latin typeface="Times New Roman" panose="02020603050405020304" pitchFamily="18" charset="0"/>
                <a:ea typeface="+mn-ea"/>
                <a:cs typeface="Times New Roman" panose="02020603050405020304" pitchFamily="18" charset="0"/>
              </a:rPr>
              <a:t>Therapy related Factors</a:t>
            </a:r>
            <a:endParaRPr lang="en-US" sz="2400" b="1" kern="1200" dirty="0">
              <a:solidFill>
                <a:prstClr val="black"/>
              </a:solidFill>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randombar(horizont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Effect transition="in" filter="fade">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04756-957B-2823-722D-0CE5F3C53842}"/>
              </a:ext>
            </a:extLst>
          </p:cNvPr>
          <p:cNvSpPr>
            <a:spLocks noGrp="1"/>
          </p:cNvSpPr>
          <p:nvPr>
            <p:ph idx="1"/>
          </p:nvPr>
        </p:nvSpPr>
        <p:spPr>
          <a:xfrm>
            <a:off x="457200" y="304800"/>
            <a:ext cx="8229600" cy="6096000"/>
          </a:xfrm>
        </p:spPr>
        <p:txBody>
          <a:bodyPr/>
          <a:lstStyle/>
          <a:p>
            <a:pPr marL="0" indent="0">
              <a:buNone/>
            </a:pPr>
            <a:r>
              <a:rPr lang="en-GB" b="1" dirty="0">
                <a:solidFill>
                  <a:srgbClr val="7030A0"/>
                </a:solidFill>
                <a:latin typeface="Times New Roman" panose="02020603050405020304" pitchFamily="18" charset="0"/>
                <a:cs typeface="Times New Roman" panose="02020603050405020304" pitchFamily="18" charset="0"/>
              </a:rPr>
              <a:t>Socio Economic Factors:</a:t>
            </a:r>
          </a:p>
          <a:p>
            <a:pPr marL="0" indent="0">
              <a:buNone/>
            </a:pPr>
            <a:endParaRPr lang="en-GB" b="1" dirty="0">
              <a:solidFill>
                <a:srgbClr val="7030A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1BE3ECA5-92ED-6CE1-5BA6-4C4CF9CD966C}"/>
              </a:ext>
            </a:extLst>
          </p:cNvPr>
          <p:cNvGrpSpPr/>
          <p:nvPr/>
        </p:nvGrpSpPr>
        <p:grpSpPr>
          <a:xfrm>
            <a:off x="609600" y="1102179"/>
            <a:ext cx="3352800" cy="2682996"/>
            <a:chOff x="609600" y="1102179"/>
            <a:chExt cx="3352800" cy="2682996"/>
          </a:xfrm>
        </p:grpSpPr>
        <p:pic>
          <p:nvPicPr>
            <p:cNvPr id="5" name="Picture 4">
              <a:extLst>
                <a:ext uri="{FF2B5EF4-FFF2-40B4-BE49-F238E27FC236}">
                  <a16:creationId xmlns:a16="http://schemas.microsoft.com/office/drawing/2014/main" id="{13E2FDE6-DD95-2727-12E7-6C5CAD3B7B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102179"/>
              <a:ext cx="3352800" cy="2174421"/>
            </a:xfrm>
            <a:prstGeom prst="rect">
              <a:avLst/>
            </a:prstGeom>
          </p:spPr>
        </p:pic>
        <p:sp>
          <p:nvSpPr>
            <p:cNvPr id="6" name="TextBox 5">
              <a:extLst>
                <a:ext uri="{FF2B5EF4-FFF2-40B4-BE49-F238E27FC236}">
                  <a16:creationId xmlns:a16="http://schemas.microsoft.com/office/drawing/2014/main" id="{6A8EDEB9-57AB-7032-EE00-DF242D1C8860}"/>
                </a:ext>
              </a:extLst>
            </p:cNvPr>
            <p:cNvSpPr txBox="1"/>
            <p:nvPr/>
          </p:nvSpPr>
          <p:spPr>
            <a:xfrm>
              <a:off x="1143000" y="3200400"/>
              <a:ext cx="2362200" cy="584775"/>
            </a:xfrm>
            <a:prstGeom prst="rect">
              <a:avLst/>
            </a:prstGeom>
            <a:noFill/>
          </p:spPr>
          <p:txBody>
            <a:bodyPr wrap="square" rtlCol="0">
              <a:spAutoFit/>
            </a:bodyPr>
            <a:lstStyle/>
            <a:p>
              <a:pPr algn="ctr"/>
              <a:r>
                <a:rPr lang="en-IN" sz="3200" b="1" dirty="0">
                  <a:latin typeface="Times New Roman" panose="02020603050405020304" pitchFamily="18" charset="0"/>
                  <a:cs typeface="Times New Roman" panose="02020603050405020304" pitchFamily="18" charset="0"/>
                </a:rPr>
                <a:t>Poverty</a:t>
              </a:r>
            </a:p>
          </p:txBody>
        </p:sp>
      </p:grpSp>
      <p:pic>
        <p:nvPicPr>
          <p:cNvPr id="8" name="Picture 7">
            <a:extLst>
              <a:ext uri="{FF2B5EF4-FFF2-40B4-BE49-F238E27FC236}">
                <a16:creationId xmlns:a16="http://schemas.microsoft.com/office/drawing/2014/main" id="{12BDC954-F3F3-2BD7-23BC-BC95A2E6C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102179"/>
            <a:ext cx="3657600" cy="2305050"/>
          </a:xfrm>
          <a:prstGeom prst="rect">
            <a:avLst/>
          </a:prstGeom>
        </p:spPr>
      </p:pic>
      <p:pic>
        <p:nvPicPr>
          <p:cNvPr id="10" name="Picture 9">
            <a:extLst>
              <a:ext uri="{FF2B5EF4-FFF2-40B4-BE49-F238E27FC236}">
                <a16:creationId xmlns:a16="http://schemas.microsoft.com/office/drawing/2014/main" id="{95792887-9497-5570-6C40-07A4E0512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885" y="3804225"/>
            <a:ext cx="2796115" cy="2905125"/>
          </a:xfrm>
          <a:prstGeom prst="rect">
            <a:avLst/>
          </a:prstGeom>
        </p:spPr>
      </p:pic>
      <p:pic>
        <p:nvPicPr>
          <p:cNvPr id="12" name="Picture 11">
            <a:extLst>
              <a:ext uri="{FF2B5EF4-FFF2-40B4-BE49-F238E27FC236}">
                <a16:creationId xmlns:a16="http://schemas.microsoft.com/office/drawing/2014/main" id="{4EFBB8BA-47C2-6A37-A487-645D21DB7238}"/>
              </a:ext>
            </a:extLst>
          </p:cNvPr>
          <p:cNvPicPr>
            <a:picLocks noChangeAspect="1"/>
          </p:cNvPicPr>
          <p:nvPr/>
        </p:nvPicPr>
        <p:blipFill rotWithShape="1">
          <a:blip r:embed="rId5">
            <a:extLst>
              <a:ext uri="{28A0092B-C50C-407E-A947-70E740481C1C}">
                <a14:useLocalDpi xmlns:a14="http://schemas.microsoft.com/office/drawing/2010/main" val="0"/>
              </a:ext>
            </a:extLst>
          </a:blip>
          <a:srcRect b="10676"/>
          <a:stretch/>
        </p:blipFill>
        <p:spPr>
          <a:xfrm>
            <a:off x="3233737" y="3922259"/>
            <a:ext cx="2862265" cy="2905124"/>
          </a:xfrm>
          <a:prstGeom prst="rect">
            <a:avLst/>
          </a:prstGeom>
        </p:spPr>
      </p:pic>
      <p:pic>
        <p:nvPicPr>
          <p:cNvPr id="14" name="Picture 13">
            <a:extLst>
              <a:ext uri="{FF2B5EF4-FFF2-40B4-BE49-F238E27FC236}">
                <a16:creationId xmlns:a16="http://schemas.microsoft.com/office/drawing/2014/main" id="{012A0B9A-0DE1-F574-321F-C64B904029B4}"/>
              </a:ext>
            </a:extLst>
          </p:cNvPr>
          <p:cNvPicPr>
            <a:picLocks noChangeAspect="1"/>
          </p:cNvPicPr>
          <p:nvPr/>
        </p:nvPicPr>
        <p:blipFill rotWithShape="1">
          <a:blip r:embed="rId6">
            <a:extLst>
              <a:ext uri="{28A0092B-C50C-407E-A947-70E740481C1C}">
                <a14:useLocalDpi xmlns:a14="http://schemas.microsoft.com/office/drawing/2010/main" val="0"/>
              </a:ext>
            </a:extLst>
          </a:blip>
          <a:srcRect l="8725" t="15721" r="14228" b="9295"/>
          <a:stretch/>
        </p:blipFill>
        <p:spPr>
          <a:xfrm>
            <a:off x="6281739" y="3922259"/>
            <a:ext cx="2709861" cy="2787091"/>
          </a:xfrm>
          <a:prstGeom prst="rect">
            <a:avLst/>
          </a:prstGeom>
        </p:spPr>
      </p:pic>
    </p:spTree>
    <p:extLst>
      <p:ext uri="{BB962C8B-B14F-4D97-AF65-F5344CB8AC3E}">
        <p14:creationId xmlns:p14="http://schemas.microsoft.com/office/powerpoint/2010/main" val="77339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pPr>
              <a:buNone/>
            </a:pPr>
            <a:r>
              <a:rPr lang="en-GB" b="1" dirty="0">
                <a:solidFill>
                  <a:srgbClr val="FF0000"/>
                </a:solidFill>
                <a:latin typeface="Times New Roman" panose="02020603050405020304" pitchFamily="18" charset="0"/>
                <a:cs typeface="Times New Roman" panose="02020603050405020304" pitchFamily="18" charset="0"/>
              </a:rPr>
              <a:t>Condition Related Factors:</a:t>
            </a:r>
          </a:p>
          <a:p>
            <a:pPr marL="0" indent="0">
              <a:buNone/>
            </a:pPr>
            <a:endParaRPr lang="en-GB" dirty="0"/>
          </a:p>
          <a:p>
            <a:endParaRPr lang="en-US" dirty="0"/>
          </a:p>
        </p:txBody>
      </p:sp>
      <p:pic>
        <p:nvPicPr>
          <p:cNvPr id="4" name="Picture 3">
            <a:extLst>
              <a:ext uri="{FF2B5EF4-FFF2-40B4-BE49-F238E27FC236}">
                <a16:creationId xmlns:a16="http://schemas.microsoft.com/office/drawing/2014/main" id="{8522FBD7-6CB7-C7E6-C297-922B7C4B3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21" y="1315477"/>
            <a:ext cx="2437379" cy="2143125"/>
          </a:xfrm>
          <a:prstGeom prst="rect">
            <a:avLst/>
          </a:prstGeom>
        </p:spPr>
      </p:pic>
      <p:pic>
        <p:nvPicPr>
          <p:cNvPr id="6" name="Picture 5">
            <a:extLst>
              <a:ext uri="{FF2B5EF4-FFF2-40B4-BE49-F238E27FC236}">
                <a16:creationId xmlns:a16="http://schemas.microsoft.com/office/drawing/2014/main" id="{FC987C8A-63DA-ACE0-C708-461294A59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025" y="1515501"/>
            <a:ext cx="2619375" cy="1743075"/>
          </a:xfrm>
          <a:prstGeom prst="rect">
            <a:avLst/>
          </a:prstGeom>
        </p:spPr>
      </p:pic>
      <p:sp>
        <p:nvSpPr>
          <p:cNvPr id="7" name="Oval 6">
            <a:extLst>
              <a:ext uri="{FF2B5EF4-FFF2-40B4-BE49-F238E27FC236}">
                <a16:creationId xmlns:a16="http://schemas.microsoft.com/office/drawing/2014/main" id="{484C7A65-FE59-7D95-2945-2EB0DB8E6CE5}"/>
              </a:ext>
            </a:extLst>
          </p:cNvPr>
          <p:cNvSpPr/>
          <p:nvPr/>
        </p:nvSpPr>
        <p:spPr>
          <a:xfrm>
            <a:off x="4862512" y="4107483"/>
            <a:ext cx="3519486" cy="1828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imes New Roman" panose="02020603050405020304" pitchFamily="18" charset="0"/>
                <a:cs typeface="Times New Roman" panose="02020603050405020304" pitchFamily="18" charset="0"/>
              </a:rPr>
              <a:t>Emphasis on Adherence</a:t>
            </a:r>
          </a:p>
        </p:txBody>
      </p:sp>
      <p:grpSp>
        <p:nvGrpSpPr>
          <p:cNvPr id="11" name="Group 10">
            <a:extLst>
              <a:ext uri="{FF2B5EF4-FFF2-40B4-BE49-F238E27FC236}">
                <a16:creationId xmlns:a16="http://schemas.microsoft.com/office/drawing/2014/main" id="{2E78080D-9182-8C93-FA6A-D5D043251EA5}"/>
              </a:ext>
            </a:extLst>
          </p:cNvPr>
          <p:cNvGrpSpPr/>
          <p:nvPr/>
        </p:nvGrpSpPr>
        <p:grpSpPr>
          <a:xfrm>
            <a:off x="6172201" y="1570264"/>
            <a:ext cx="2819400" cy="1847850"/>
            <a:chOff x="3338512" y="2505075"/>
            <a:chExt cx="4510088" cy="1847850"/>
          </a:xfrm>
        </p:grpSpPr>
        <p:pic>
          <p:nvPicPr>
            <p:cNvPr id="9" name="Picture 8">
              <a:extLst>
                <a:ext uri="{FF2B5EF4-FFF2-40B4-BE49-F238E27FC236}">
                  <a16:creationId xmlns:a16="http://schemas.microsoft.com/office/drawing/2014/main" id="{A5D1BD42-B020-7DE6-A8E6-FA98B5BB2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8512" y="2505075"/>
              <a:ext cx="4510088" cy="1847850"/>
            </a:xfrm>
            <a:prstGeom prst="rect">
              <a:avLst/>
            </a:prstGeom>
          </p:spPr>
        </p:pic>
        <p:sp>
          <p:nvSpPr>
            <p:cNvPr id="10" name="TextBox 9">
              <a:extLst>
                <a:ext uri="{FF2B5EF4-FFF2-40B4-BE49-F238E27FC236}">
                  <a16:creationId xmlns:a16="http://schemas.microsoft.com/office/drawing/2014/main" id="{A3EAD8FB-2BEA-5170-374C-FACE7959D8DF}"/>
                </a:ext>
              </a:extLst>
            </p:cNvPr>
            <p:cNvSpPr txBox="1"/>
            <p:nvPr/>
          </p:nvSpPr>
          <p:spPr>
            <a:xfrm>
              <a:off x="4679156" y="2841170"/>
              <a:ext cx="1828800" cy="584775"/>
            </a:xfrm>
            <a:prstGeom prst="rect">
              <a:avLst/>
            </a:prstGeom>
            <a:noFill/>
          </p:spPr>
          <p:txBody>
            <a:bodyPr wrap="square" rtlCol="0">
              <a:spAutoFit/>
            </a:bodyPr>
            <a:lstStyle/>
            <a:p>
              <a:pPr algn="ctr"/>
              <a:r>
                <a:rPr lang="en-IN" sz="1600" b="1" dirty="0">
                  <a:latin typeface="Times New Roman" panose="02020603050405020304" pitchFamily="18" charset="0"/>
                  <a:cs typeface="Times New Roman" panose="02020603050405020304" pitchFamily="18" charset="0"/>
                </a:rPr>
                <a:t>Available Effective Treatment</a:t>
              </a:r>
            </a:p>
          </p:txBody>
        </p:sp>
      </p:grpSp>
      <p:sp>
        <p:nvSpPr>
          <p:cNvPr id="12" name="Oval 11">
            <a:extLst>
              <a:ext uri="{FF2B5EF4-FFF2-40B4-BE49-F238E27FC236}">
                <a16:creationId xmlns:a16="http://schemas.microsoft.com/office/drawing/2014/main" id="{2E644D98-55C8-9169-B3B1-DF2B67789BE5}"/>
              </a:ext>
            </a:extLst>
          </p:cNvPr>
          <p:cNvSpPr/>
          <p:nvPr/>
        </p:nvSpPr>
        <p:spPr>
          <a:xfrm>
            <a:off x="1038225" y="4267200"/>
            <a:ext cx="3519486" cy="1828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Times New Roman" panose="02020603050405020304" pitchFamily="18" charset="0"/>
                <a:cs typeface="Times New Roman" panose="02020603050405020304" pitchFamily="18" charset="0"/>
              </a:rPr>
              <a:t>Progression/Severity of the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GB" b="1" dirty="0">
                <a:solidFill>
                  <a:schemeClr val="accent1">
                    <a:lumMod val="75000"/>
                  </a:schemeClr>
                </a:solidFill>
                <a:latin typeface="Times New Roman" panose="02020603050405020304" pitchFamily="18" charset="0"/>
                <a:cs typeface="Times New Roman" panose="02020603050405020304" pitchFamily="18" charset="0"/>
              </a:rPr>
              <a:t>Therapy Related Factors:</a:t>
            </a:r>
          </a:p>
          <a:p>
            <a:pPr>
              <a:buNone/>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AD5D7B2-AD27-6BE6-A410-6B96B9357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0" y="1275422"/>
            <a:ext cx="2819399" cy="2643961"/>
          </a:xfrm>
          <a:prstGeom prst="rect">
            <a:avLst/>
          </a:prstGeom>
        </p:spPr>
      </p:pic>
      <p:grpSp>
        <p:nvGrpSpPr>
          <p:cNvPr id="10" name="Group 9">
            <a:extLst>
              <a:ext uri="{FF2B5EF4-FFF2-40B4-BE49-F238E27FC236}">
                <a16:creationId xmlns:a16="http://schemas.microsoft.com/office/drawing/2014/main" id="{15A209C5-03E9-BDC0-974D-76E40244B203}"/>
              </a:ext>
            </a:extLst>
          </p:cNvPr>
          <p:cNvGrpSpPr/>
          <p:nvPr/>
        </p:nvGrpSpPr>
        <p:grpSpPr>
          <a:xfrm>
            <a:off x="3567454" y="4284226"/>
            <a:ext cx="2438400" cy="2133600"/>
            <a:chOff x="2819400" y="4572000"/>
            <a:chExt cx="2971799" cy="2133600"/>
          </a:xfrm>
        </p:grpSpPr>
        <p:pic>
          <p:nvPicPr>
            <p:cNvPr id="6" name="Picture 5">
              <a:extLst>
                <a:ext uri="{FF2B5EF4-FFF2-40B4-BE49-F238E27FC236}">
                  <a16:creationId xmlns:a16="http://schemas.microsoft.com/office/drawing/2014/main" id="{253FF0B3-2043-3B43-8F0C-43C217106D5C}"/>
                </a:ext>
              </a:extLst>
            </p:cNvPr>
            <p:cNvPicPr>
              <a:picLocks noChangeAspect="1"/>
            </p:cNvPicPr>
            <p:nvPr/>
          </p:nvPicPr>
          <p:blipFill rotWithShape="1">
            <a:blip r:embed="rId3">
              <a:extLst>
                <a:ext uri="{28A0092B-C50C-407E-A947-70E740481C1C}">
                  <a14:useLocalDpi xmlns:a14="http://schemas.microsoft.com/office/drawing/2010/main" val="0"/>
                </a:ext>
              </a:extLst>
            </a:blip>
            <a:srcRect b="11742"/>
            <a:stretch/>
          </p:blipFill>
          <p:spPr>
            <a:xfrm>
              <a:off x="2819400" y="4814125"/>
              <a:ext cx="2143125" cy="1891475"/>
            </a:xfrm>
            <a:prstGeom prst="rect">
              <a:avLst/>
            </a:prstGeom>
          </p:spPr>
        </p:pic>
        <p:sp>
          <p:nvSpPr>
            <p:cNvPr id="9" name="TextBox 8">
              <a:extLst>
                <a:ext uri="{FF2B5EF4-FFF2-40B4-BE49-F238E27FC236}">
                  <a16:creationId xmlns:a16="http://schemas.microsoft.com/office/drawing/2014/main" id="{2BB23828-BAF9-EDFE-C076-29C54559D918}"/>
                </a:ext>
              </a:extLst>
            </p:cNvPr>
            <p:cNvSpPr txBox="1"/>
            <p:nvPr/>
          </p:nvSpPr>
          <p:spPr>
            <a:xfrm>
              <a:off x="2819400" y="4572000"/>
              <a:ext cx="2971799" cy="646331"/>
            </a:xfrm>
            <a:prstGeom prst="rect">
              <a:avLst/>
            </a:prstGeom>
            <a:noFill/>
          </p:spPr>
          <p:txBody>
            <a:bodyPr wrap="square" rtlCol="0">
              <a:spAutoFit/>
            </a:bodyPr>
            <a:lstStyle/>
            <a:p>
              <a:pPr algn="ctr"/>
              <a:r>
                <a:rPr lang="en-IN" b="1" dirty="0">
                  <a:solidFill>
                    <a:schemeClr val="accent1"/>
                  </a:solidFill>
                  <a:latin typeface="Times New Roman" panose="02020603050405020304" pitchFamily="18" charset="0"/>
                  <a:cs typeface="Times New Roman" panose="02020603050405020304" pitchFamily="18" charset="0"/>
                </a:rPr>
                <a:t>Duration of Medication</a:t>
              </a:r>
            </a:p>
          </p:txBody>
        </p:sp>
      </p:grpSp>
      <p:grpSp>
        <p:nvGrpSpPr>
          <p:cNvPr id="12" name="Group 11">
            <a:extLst>
              <a:ext uri="{FF2B5EF4-FFF2-40B4-BE49-F238E27FC236}">
                <a16:creationId xmlns:a16="http://schemas.microsoft.com/office/drawing/2014/main" id="{4062675A-5C11-DDB5-988D-69F71A2D5097}"/>
              </a:ext>
            </a:extLst>
          </p:cNvPr>
          <p:cNvGrpSpPr/>
          <p:nvPr/>
        </p:nvGrpSpPr>
        <p:grpSpPr>
          <a:xfrm>
            <a:off x="6204856" y="1453092"/>
            <a:ext cx="2489350" cy="2466291"/>
            <a:chOff x="5063975" y="4328053"/>
            <a:chExt cx="2489350" cy="2466291"/>
          </a:xfrm>
        </p:grpSpPr>
        <p:pic>
          <p:nvPicPr>
            <p:cNvPr id="8" name="Picture 7">
              <a:extLst>
                <a:ext uri="{FF2B5EF4-FFF2-40B4-BE49-F238E27FC236}">
                  <a16:creationId xmlns:a16="http://schemas.microsoft.com/office/drawing/2014/main" id="{6BB40C00-9A04-C29D-481E-2BFC1D5D8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651219"/>
              <a:ext cx="2143125" cy="2143125"/>
            </a:xfrm>
            <a:prstGeom prst="rect">
              <a:avLst/>
            </a:prstGeom>
          </p:spPr>
        </p:pic>
        <p:sp>
          <p:nvSpPr>
            <p:cNvPr id="11" name="TextBox 10">
              <a:extLst>
                <a:ext uri="{FF2B5EF4-FFF2-40B4-BE49-F238E27FC236}">
                  <a16:creationId xmlns:a16="http://schemas.microsoft.com/office/drawing/2014/main" id="{59A83528-FC32-6D7F-70A5-9CAB0E39A186}"/>
                </a:ext>
              </a:extLst>
            </p:cNvPr>
            <p:cNvSpPr txBox="1"/>
            <p:nvPr/>
          </p:nvSpPr>
          <p:spPr>
            <a:xfrm>
              <a:off x="5063975" y="4328053"/>
              <a:ext cx="2438400" cy="646331"/>
            </a:xfrm>
            <a:prstGeom prst="rect">
              <a:avLst/>
            </a:prstGeom>
            <a:solidFill>
              <a:schemeClr val="accent2">
                <a:lumMod val="40000"/>
                <a:lumOff val="60000"/>
              </a:schemeClr>
            </a:solidFill>
          </p:spPr>
          <p:txBody>
            <a:bodyPr wrap="square" rtlCol="0">
              <a:spAutoFit/>
            </a:bodyPr>
            <a:lstStyle/>
            <a:p>
              <a:pPr algn="ctr"/>
              <a:r>
                <a:rPr lang="en-IN" b="1" dirty="0">
                  <a:solidFill>
                    <a:srgbClr val="FF0000"/>
                  </a:solidFill>
                  <a:latin typeface="Times New Roman" panose="02020603050405020304" pitchFamily="18" charset="0"/>
                  <a:cs typeface="Times New Roman" panose="02020603050405020304" pitchFamily="18" charset="0"/>
                </a:rPr>
                <a:t>Available Medical Support</a:t>
              </a:r>
            </a:p>
          </p:txBody>
        </p:sp>
      </p:grpSp>
      <p:grpSp>
        <p:nvGrpSpPr>
          <p:cNvPr id="16" name="Group 15">
            <a:extLst>
              <a:ext uri="{FF2B5EF4-FFF2-40B4-BE49-F238E27FC236}">
                <a16:creationId xmlns:a16="http://schemas.microsoft.com/office/drawing/2014/main" id="{602315D0-1EC3-93C8-8A3F-BE66CCF0A134}"/>
              </a:ext>
            </a:extLst>
          </p:cNvPr>
          <p:cNvGrpSpPr/>
          <p:nvPr/>
        </p:nvGrpSpPr>
        <p:grpSpPr>
          <a:xfrm>
            <a:off x="3473394" y="1380156"/>
            <a:ext cx="2438400" cy="2557978"/>
            <a:chOff x="6334125" y="1656538"/>
            <a:chExt cx="2438400" cy="2557978"/>
          </a:xfrm>
        </p:grpSpPr>
        <p:pic>
          <p:nvPicPr>
            <p:cNvPr id="14" name="Picture 13">
              <a:extLst>
                <a:ext uri="{FF2B5EF4-FFF2-40B4-BE49-F238E27FC236}">
                  <a16:creationId xmlns:a16="http://schemas.microsoft.com/office/drawing/2014/main" id="{E9AFDA0D-2E7C-BD19-D27F-367343682ECB}"/>
                </a:ext>
              </a:extLst>
            </p:cNvPr>
            <p:cNvPicPr>
              <a:picLocks noChangeAspect="1"/>
            </p:cNvPicPr>
            <p:nvPr/>
          </p:nvPicPr>
          <p:blipFill rotWithShape="1">
            <a:blip r:embed="rId5">
              <a:extLst>
                <a:ext uri="{28A0092B-C50C-407E-A947-70E740481C1C}">
                  <a14:useLocalDpi xmlns:a14="http://schemas.microsoft.com/office/drawing/2010/main" val="0"/>
                </a:ext>
              </a:extLst>
            </a:blip>
            <a:srcRect t="9741" b="14050"/>
            <a:stretch/>
          </p:blipFill>
          <p:spPr>
            <a:xfrm>
              <a:off x="6459991" y="1656538"/>
              <a:ext cx="2143125" cy="1633277"/>
            </a:xfrm>
            <a:prstGeom prst="rect">
              <a:avLst/>
            </a:prstGeom>
          </p:spPr>
        </p:pic>
        <p:sp>
          <p:nvSpPr>
            <p:cNvPr id="15" name="TextBox 14">
              <a:extLst>
                <a:ext uri="{FF2B5EF4-FFF2-40B4-BE49-F238E27FC236}">
                  <a16:creationId xmlns:a16="http://schemas.microsoft.com/office/drawing/2014/main" id="{5E99DC19-9594-F004-4B5E-585346117732}"/>
                </a:ext>
              </a:extLst>
            </p:cNvPr>
            <p:cNvSpPr txBox="1"/>
            <p:nvPr/>
          </p:nvSpPr>
          <p:spPr>
            <a:xfrm>
              <a:off x="6334125" y="3568185"/>
              <a:ext cx="2438400" cy="646331"/>
            </a:xfrm>
            <a:prstGeom prst="rect">
              <a:avLst/>
            </a:prstGeom>
            <a:solidFill>
              <a:schemeClr val="accent4">
                <a:lumMod val="40000"/>
                <a:lumOff val="60000"/>
              </a:schemeClr>
            </a:solidFill>
          </p:spPr>
          <p:txBody>
            <a:bodyPr wrap="square" rtlCol="0">
              <a:spAutoFit/>
            </a:bodyPr>
            <a:lstStyle/>
            <a:p>
              <a:pPr algn="ctr"/>
              <a:r>
                <a:rPr lang="en-IN" b="1" dirty="0">
                  <a:solidFill>
                    <a:srgbClr val="FF0000"/>
                  </a:solidFill>
                  <a:latin typeface="Times New Roman" panose="02020603050405020304" pitchFamily="18" charset="0"/>
                  <a:cs typeface="Times New Roman" panose="02020603050405020304" pitchFamily="18" charset="0"/>
                </a:rPr>
                <a:t>Complex Medical Regimen</a:t>
              </a:r>
            </a:p>
          </p:txBody>
        </p:sp>
      </p:grpSp>
      <p:sp>
        <p:nvSpPr>
          <p:cNvPr id="17" name="Rectangle: Top Corners Rounded 16">
            <a:extLst>
              <a:ext uri="{FF2B5EF4-FFF2-40B4-BE49-F238E27FC236}">
                <a16:creationId xmlns:a16="http://schemas.microsoft.com/office/drawing/2014/main" id="{50FB7BC2-2604-BDB0-7319-D43DCF7340D2}"/>
              </a:ext>
            </a:extLst>
          </p:cNvPr>
          <p:cNvSpPr/>
          <p:nvPr/>
        </p:nvSpPr>
        <p:spPr>
          <a:xfrm>
            <a:off x="222474" y="4321202"/>
            <a:ext cx="2819400" cy="1891475"/>
          </a:xfrm>
          <a:prstGeom prst="round2Same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lumMod val="40000"/>
                    <a:lumOff val="60000"/>
                  </a:schemeClr>
                </a:solidFill>
                <a:latin typeface="Times New Roman" panose="02020603050405020304" pitchFamily="18" charset="0"/>
                <a:cs typeface="Times New Roman" panose="02020603050405020304" pitchFamily="18" charset="0"/>
              </a:rPr>
              <a:t>Previous Treatment Failure</a:t>
            </a:r>
          </a:p>
        </p:txBody>
      </p:sp>
      <p:pic>
        <p:nvPicPr>
          <p:cNvPr id="19" name="Picture 18">
            <a:extLst>
              <a:ext uri="{FF2B5EF4-FFF2-40B4-BE49-F238E27FC236}">
                <a16:creationId xmlns:a16="http://schemas.microsoft.com/office/drawing/2014/main" id="{6ADBF4CC-5320-B417-A25A-48157C07E3E0}"/>
              </a:ext>
            </a:extLst>
          </p:cNvPr>
          <p:cNvPicPr>
            <a:picLocks noChangeAspect="1"/>
          </p:cNvPicPr>
          <p:nvPr/>
        </p:nvPicPr>
        <p:blipFill rotWithShape="1">
          <a:blip r:embed="rId6">
            <a:extLst>
              <a:ext uri="{28A0092B-C50C-407E-A947-70E740481C1C}">
                <a14:useLocalDpi xmlns:a14="http://schemas.microsoft.com/office/drawing/2010/main" val="0"/>
              </a:ext>
            </a:extLst>
          </a:blip>
          <a:srcRect b="9490"/>
          <a:stretch/>
        </p:blipFill>
        <p:spPr>
          <a:xfrm>
            <a:off x="6585856" y="4321202"/>
            <a:ext cx="2057400" cy="2008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GB" b="1" dirty="0">
                <a:solidFill>
                  <a:schemeClr val="accent2">
                    <a:lumMod val="50000"/>
                  </a:schemeClr>
                </a:solidFill>
                <a:latin typeface="Times New Roman" panose="02020603050405020304" pitchFamily="18" charset="0"/>
                <a:cs typeface="Times New Roman" panose="02020603050405020304" pitchFamily="18" charset="0"/>
              </a:rPr>
              <a:t>Patient Related Factors:</a:t>
            </a:r>
          </a:p>
          <a:p>
            <a:pPr marL="0" indent="0">
              <a:buNone/>
            </a:pPr>
            <a:endParaRPr lang="en-US"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5076F1C-5866-C85F-D946-7DE1AAF75D95}"/>
              </a:ext>
            </a:extLst>
          </p:cNvPr>
          <p:cNvGrpSpPr/>
          <p:nvPr/>
        </p:nvGrpSpPr>
        <p:grpSpPr>
          <a:xfrm>
            <a:off x="457200" y="1140154"/>
            <a:ext cx="2362200" cy="2634696"/>
            <a:chOff x="76200" y="3838575"/>
            <a:chExt cx="2438400" cy="2836738"/>
          </a:xfrm>
        </p:grpSpPr>
        <p:pic>
          <p:nvPicPr>
            <p:cNvPr id="4" name="Picture 3">
              <a:extLst>
                <a:ext uri="{FF2B5EF4-FFF2-40B4-BE49-F238E27FC236}">
                  <a16:creationId xmlns:a16="http://schemas.microsoft.com/office/drawing/2014/main" id="{9E30C678-F2C3-E99A-20F9-20453BD8F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38575"/>
              <a:ext cx="1895475" cy="2409825"/>
            </a:xfrm>
            <a:prstGeom prst="rect">
              <a:avLst/>
            </a:prstGeom>
          </p:spPr>
        </p:pic>
        <p:sp>
          <p:nvSpPr>
            <p:cNvPr id="20" name="TextBox 19">
              <a:extLst>
                <a:ext uri="{FF2B5EF4-FFF2-40B4-BE49-F238E27FC236}">
                  <a16:creationId xmlns:a16="http://schemas.microsoft.com/office/drawing/2014/main" id="{C9B3F751-D9BE-045F-F37E-80CCE2C47A21}"/>
                </a:ext>
              </a:extLst>
            </p:cNvPr>
            <p:cNvSpPr txBox="1"/>
            <p:nvPr/>
          </p:nvSpPr>
          <p:spPr>
            <a:xfrm>
              <a:off x="76200" y="6277659"/>
              <a:ext cx="2438400" cy="397654"/>
            </a:xfrm>
            <a:prstGeom prst="rect">
              <a:avLst/>
            </a:prstGeom>
            <a:solidFill>
              <a:schemeClr val="accent4">
                <a:lumMod val="40000"/>
                <a:lumOff val="60000"/>
              </a:schemeClr>
            </a:solidFill>
          </p:spPr>
          <p:txBody>
            <a:bodyPr wrap="square" rtlCol="0">
              <a:spAutoFit/>
            </a:bodyPr>
            <a:lstStyle/>
            <a:p>
              <a:pPr algn="ctr"/>
              <a:r>
                <a:rPr lang="en-IN" b="1" dirty="0">
                  <a:solidFill>
                    <a:srgbClr val="FF0000"/>
                  </a:solidFill>
                  <a:latin typeface="Times New Roman" panose="02020603050405020304" pitchFamily="18" charset="0"/>
                  <a:cs typeface="Times New Roman" panose="02020603050405020304" pitchFamily="18" charset="0"/>
                </a:rPr>
                <a:t>Forget Fullness</a:t>
              </a:r>
            </a:p>
          </p:txBody>
        </p:sp>
      </p:grpSp>
      <p:grpSp>
        <p:nvGrpSpPr>
          <p:cNvPr id="12" name="Group 11">
            <a:extLst>
              <a:ext uri="{FF2B5EF4-FFF2-40B4-BE49-F238E27FC236}">
                <a16:creationId xmlns:a16="http://schemas.microsoft.com/office/drawing/2014/main" id="{A060A408-0061-9EF9-00AF-60391164BDB0}"/>
              </a:ext>
            </a:extLst>
          </p:cNvPr>
          <p:cNvGrpSpPr/>
          <p:nvPr/>
        </p:nvGrpSpPr>
        <p:grpSpPr>
          <a:xfrm>
            <a:off x="5620127" y="4098188"/>
            <a:ext cx="2743200" cy="2362199"/>
            <a:chOff x="2743200" y="4419600"/>
            <a:chExt cx="2743200" cy="2362199"/>
          </a:xfrm>
        </p:grpSpPr>
        <p:pic>
          <p:nvPicPr>
            <p:cNvPr id="10" name="Picture 9">
              <a:extLst>
                <a:ext uri="{FF2B5EF4-FFF2-40B4-BE49-F238E27FC236}">
                  <a16:creationId xmlns:a16="http://schemas.microsoft.com/office/drawing/2014/main" id="{1BDAA69D-BC1D-035E-F8CD-B4F5D0817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419600"/>
              <a:ext cx="2743200" cy="2362199"/>
            </a:xfrm>
            <a:prstGeom prst="rect">
              <a:avLst/>
            </a:prstGeom>
          </p:spPr>
        </p:pic>
        <p:sp>
          <p:nvSpPr>
            <p:cNvPr id="11" name="TextBox 10">
              <a:extLst>
                <a:ext uri="{FF2B5EF4-FFF2-40B4-BE49-F238E27FC236}">
                  <a16:creationId xmlns:a16="http://schemas.microsoft.com/office/drawing/2014/main" id="{3518602E-3329-B8CC-6DA3-B06C35E8709F}"/>
                </a:ext>
              </a:extLst>
            </p:cNvPr>
            <p:cNvSpPr txBox="1"/>
            <p:nvPr/>
          </p:nvSpPr>
          <p:spPr>
            <a:xfrm>
              <a:off x="2819400" y="6336268"/>
              <a:ext cx="2514600" cy="369332"/>
            </a:xfrm>
            <a:prstGeom prst="rect">
              <a:avLst/>
            </a:prstGeom>
            <a:solidFill>
              <a:schemeClr val="accent1"/>
            </a:solidFill>
          </p:spPr>
          <p:txBody>
            <a:bodyPr wrap="square" rtlCol="0">
              <a:spAutoFit/>
            </a:bodyPr>
            <a:lstStyle/>
            <a:p>
              <a:pPr algn="ctr"/>
              <a:r>
                <a:rPr lang="en-IN" b="1" dirty="0">
                  <a:solidFill>
                    <a:schemeClr val="accent6">
                      <a:lumMod val="50000"/>
                    </a:schemeClr>
                  </a:solidFill>
                  <a:latin typeface="Times New Roman" panose="02020603050405020304" pitchFamily="18" charset="0"/>
                  <a:cs typeface="Times New Roman" panose="02020603050405020304" pitchFamily="18" charset="0"/>
                </a:rPr>
                <a:t>Low Motivation</a:t>
              </a:r>
            </a:p>
          </p:txBody>
        </p:sp>
      </p:grpSp>
      <p:pic>
        <p:nvPicPr>
          <p:cNvPr id="14" name="Picture 13">
            <a:extLst>
              <a:ext uri="{FF2B5EF4-FFF2-40B4-BE49-F238E27FC236}">
                <a16:creationId xmlns:a16="http://schemas.microsoft.com/office/drawing/2014/main" id="{191D533D-8511-C66C-155F-D1CD173CD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494" y="1227268"/>
            <a:ext cx="2743200" cy="2190846"/>
          </a:xfrm>
          <a:prstGeom prst="rect">
            <a:avLst/>
          </a:prstGeom>
        </p:spPr>
      </p:pic>
      <p:pic>
        <p:nvPicPr>
          <p:cNvPr id="16" name="Picture 15">
            <a:extLst>
              <a:ext uri="{FF2B5EF4-FFF2-40B4-BE49-F238E27FC236}">
                <a16:creationId xmlns:a16="http://schemas.microsoft.com/office/drawing/2014/main" id="{F586005F-A1EC-5C85-B3B8-C5A7853378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673" y="4076417"/>
            <a:ext cx="2918740" cy="2666999"/>
          </a:xfrm>
          <a:prstGeom prst="rect">
            <a:avLst/>
          </a:prstGeom>
        </p:spPr>
      </p:pic>
      <p:grpSp>
        <p:nvGrpSpPr>
          <p:cNvPr id="21" name="Group 20">
            <a:extLst>
              <a:ext uri="{FF2B5EF4-FFF2-40B4-BE49-F238E27FC236}">
                <a16:creationId xmlns:a16="http://schemas.microsoft.com/office/drawing/2014/main" id="{A4AA1CFE-3DE5-D955-31D3-4C8C07A5AA8B}"/>
              </a:ext>
            </a:extLst>
          </p:cNvPr>
          <p:cNvGrpSpPr/>
          <p:nvPr/>
        </p:nvGrpSpPr>
        <p:grpSpPr>
          <a:xfrm>
            <a:off x="3536127" y="1140154"/>
            <a:ext cx="2228814" cy="2802754"/>
            <a:chOff x="5020327" y="0"/>
            <a:chExt cx="3048992" cy="3853860"/>
          </a:xfrm>
        </p:grpSpPr>
        <p:pic>
          <p:nvPicPr>
            <p:cNvPr id="18" name="Picture 17">
              <a:extLst>
                <a:ext uri="{FF2B5EF4-FFF2-40B4-BE49-F238E27FC236}">
                  <a16:creationId xmlns:a16="http://schemas.microsoft.com/office/drawing/2014/main" id="{18CCF0A3-964E-947E-3F37-E51A40FA67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2260" y="0"/>
              <a:ext cx="2918740" cy="2918740"/>
            </a:xfrm>
            <a:prstGeom prst="rect">
              <a:avLst/>
            </a:prstGeom>
          </p:spPr>
        </p:pic>
        <p:sp>
          <p:nvSpPr>
            <p:cNvPr id="19" name="TextBox 18">
              <a:extLst>
                <a:ext uri="{FF2B5EF4-FFF2-40B4-BE49-F238E27FC236}">
                  <a16:creationId xmlns:a16="http://schemas.microsoft.com/office/drawing/2014/main" id="{AFD64422-2F04-4F4E-CF06-84EC9616DE1C}"/>
                </a:ext>
              </a:extLst>
            </p:cNvPr>
            <p:cNvSpPr txBox="1"/>
            <p:nvPr/>
          </p:nvSpPr>
          <p:spPr>
            <a:xfrm>
              <a:off x="5020327" y="2965138"/>
              <a:ext cx="3048992" cy="888722"/>
            </a:xfrm>
            <a:prstGeom prst="rect">
              <a:avLst/>
            </a:prstGeom>
            <a:solidFill>
              <a:schemeClr val="bg2"/>
            </a:solidFill>
          </p:spPr>
          <p:txBody>
            <a:bodyPr wrap="square" rtlCol="0">
              <a:spAutoFit/>
            </a:bodyPr>
            <a:lstStyle/>
            <a:p>
              <a:pPr algn="ctr"/>
              <a:r>
                <a:rPr lang="en-IN" b="1" dirty="0">
                  <a:solidFill>
                    <a:srgbClr val="FF0000"/>
                  </a:solidFill>
                  <a:latin typeface="Times New Roman" panose="02020603050405020304" pitchFamily="18" charset="0"/>
                  <a:cs typeface="Times New Roman" panose="02020603050405020304" pitchFamily="18" charset="0"/>
                </a:rPr>
                <a:t>Low Attendance Follow-ups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lstStyle/>
          <a:p>
            <a:pPr>
              <a:buNone/>
            </a:pPr>
            <a:r>
              <a:rPr lang="en-GB" b="1" dirty="0">
                <a:solidFill>
                  <a:srgbClr val="FF0000"/>
                </a:solidFill>
                <a:latin typeface="Times New Roman" panose="02020603050405020304" pitchFamily="18" charset="0"/>
                <a:cs typeface="Times New Roman" panose="02020603050405020304" pitchFamily="18" charset="0"/>
              </a:rPr>
              <a:t>Health System Factors:</a:t>
            </a:r>
          </a:p>
        </p:txBody>
      </p:sp>
      <p:grpSp>
        <p:nvGrpSpPr>
          <p:cNvPr id="6" name="Group 5">
            <a:extLst>
              <a:ext uri="{FF2B5EF4-FFF2-40B4-BE49-F238E27FC236}">
                <a16:creationId xmlns:a16="http://schemas.microsoft.com/office/drawing/2014/main" id="{95AC2043-0BD2-47E2-62C7-838EA5EECEE3}"/>
              </a:ext>
            </a:extLst>
          </p:cNvPr>
          <p:cNvGrpSpPr/>
          <p:nvPr/>
        </p:nvGrpSpPr>
        <p:grpSpPr>
          <a:xfrm>
            <a:off x="419100" y="1047690"/>
            <a:ext cx="2743200" cy="2305110"/>
            <a:chOff x="685800" y="4419600"/>
            <a:chExt cx="2743200" cy="2305110"/>
          </a:xfrm>
        </p:grpSpPr>
        <p:pic>
          <p:nvPicPr>
            <p:cNvPr id="4" name="Picture 3">
              <a:extLst>
                <a:ext uri="{FF2B5EF4-FFF2-40B4-BE49-F238E27FC236}">
                  <a16:creationId xmlns:a16="http://schemas.microsoft.com/office/drawing/2014/main" id="{8476FB2E-CE7E-21F9-4C28-ADE8176A1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419600"/>
              <a:ext cx="2143125" cy="2143125"/>
            </a:xfrm>
            <a:prstGeom prst="rect">
              <a:avLst/>
            </a:prstGeom>
          </p:spPr>
        </p:pic>
        <p:sp>
          <p:nvSpPr>
            <p:cNvPr id="5" name="TextBox 4">
              <a:extLst>
                <a:ext uri="{FF2B5EF4-FFF2-40B4-BE49-F238E27FC236}">
                  <a16:creationId xmlns:a16="http://schemas.microsoft.com/office/drawing/2014/main" id="{A7AE6EFE-8719-E44B-5DB1-D8D9CE4CA7D5}"/>
                </a:ext>
              </a:extLst>
            </p:cNvPr>
            <p:cNvSpPr txBox="1"/>
            <p:nvPr/>
          </p:nvSpPr>
          <p:spPr>
            <a:xfrm>
              <a:off x="685800" y="6324600"/>
              <a:ext cx="2743200" cy="400110"/>
            </a:xfrm>
            <a:prstGeom prst="rect">
              <a:avLst/>
            </a:prstGeom>
            <a:solidFill>
              <a:srgbClr val="92D050"/>
            </a:solid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Short Consultations</a:t>
              </a:r>
            </a:p>
          </p:txBody>
        </p:sp>
      </p:grpSp>
      <p:grpSp>
        <p:nvGrpSpPr>
          <p:cNvPr id="10" name="Group 9">
            <a:extLst>
              <a:ext uri="{FF2B5EF4-FFF2-40B4-BE49-F238E27FC236}">
                <a16:creationId xmlns:a16="http://schemas.microsoft.com/office/drawing/2014/main" id="{7F0CFBC0-C8E3-9663-86EF-732F0013A51B}"/>
              </a:ext>
            </a:extLst>
          </p:cNvPr>
          <p:cNvGrpSpPr/>
          <p:nvPr/>
        </p:nvGrpSpPr>
        <p:grpSpPr>
          <a:xfrm>
            <a:off x="1447800" y="4297113"/>
            <a:ext cx="2943906" cy="2451611"/>
            <a:chOff x="3657600" y="4648200"/>
            <a:chExt cx="2763611" cy="2114580"/>
          </a:xfrm>
        </p:grpSpPr>
        <p:pic>
          <p:nvPicPr>
            <p:cNvPr id="8" name="Picture 7">
              <a:extLst>
                <a:ext uri="{FF2B5EF4-FFF2-40B4-BE49-F238E27FC236}">
                  <a16:creationId xmlns:a16="http://schemas.microsoft.com/office/drawing/2014/main" id="{B858A372-C9A9-80E7-38C7-F07502147072}"/>
                </a:ext>
              </a:extLst>
            </p:cNvPr>
            <p:cNvPicPr>
              <a:picLocks noChangeAspect="1"/>
            </p:cNvPicPr>
            <p:nvPr/>
          </p:nvPicPr>
          <p:blipFill rotWithShape="1">
            <a:blip r:embed="rId3">
              <a:extLst>
                <a:ext uri="{28A0092B-C50C-407E-A947-70E740481C1C}">
                  <a14:useLocalDpi xmlns:a14="http://schemas.microsoft.com/office/drawing/2010/main" val="0"/>
                </a:ext>
              </a:extLst>
            </a:blip>
            <a:srcRect b="5172"/>
            <a:stretch/>
          </p:blipFill>
          <p:spPr>
            <a:xfrm>
              <a:off x="3657600" y="4648200"/>
              <a:ext cx="2752725" cy="1571625"/>
            </a:xfrm>
            <a:prstGeom prst="rect">
              <a:avLst/>
            </a:prstGeom>
          </p:spPr>
        </p:pic>
        <p:sp>
          <p:nvSpPr>
            <p:cNvPr id="9" name="TextBox 8">
              <a:extLst>
                <a:ext uri="{FF2B5EF4-FFF2-40B4-BE49-F238E27FC236}">
                  <a16:creationId xmlns:a16="http://schemas.microsoft.com/office/drawing/2014/main" id="{119237E4-1C14-4281-FDBE-3688DDCE5C3D}"/>
                </a:ext>
              </a:extLst>
            </p:cNvPr>
            <p:cNvSpPr txBox="1"/>
            <p:nvPr/>
          </p:nvSpPr>
          <p:spPr>
            <a:xfrm>
              <a:off x="3678011" y="6362670"/>
              <a:ext cx="2743200" cy="400110"/>
            </a:xfrm>
            <a:prstGeom prst="rect">
              <a:avLst/>
            </a:prstGeom>
            <a:solidFill>
              <a:srgbClr val="92D050"/>
            </a:solid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Poor Health Services</a:t>
              </a:r>
            </a:p>
          </p:txBody>
        </p:sp>
      </p:grpSp>
      <p:sp>
        <p:nvSpPr>
          <p:cNvPr id="11" name="Rectangle: Top Corners Rounded 10">
            <a:extLst>
              <a:ext uri="{FF2B5EF4-FFF2-40B4-BE49-F238E27FC236}">
                <a16:creationId xmlns:a16="http://schemas.microsoft.com/office/drawing/2014/main" id="{F796AF2F-94C3-C78C-F152-915C0AB84906}"/>
              </a:ext>
            </a:extLst>
          </p:cNvPr>
          <p:cNvSpPr/>
          <p:nvPr/>
        </p:nvSpPr>
        <p:spPr>
          <a:xfrm>
            <a:off x="5030901" y="4545863"/>
            <a:ext cx="2973161" cy="2133599"/>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lumMod val="50000"/>
                  </a:schemeClr>
                </a:solidFill>
                <a:latin typeface="Times New Roman" panose="02020603050405020304" pitchFamily="18" charset="0"/>
                <a:cs typeface="Times New Roman" panose="02020603050405020304" pitchFamily="18" charset="0"/>
              </a:rPr>
              <a:t>Interventions for improving it</a:t>
            </a:r>
          </a:p>
        </p:txBody>
      </p:sp>
      <p:grpSp>
        <p:nvGrpSpPr>
          <p:cNvPr id="15" name="Group 14">
            <a:extLst>
              <a:ext uri="{FF2B5EF4-FFF2-40B4-BE49-F238E27FC236}">
                <a16:creationId xmlns:a16="http://schemas.microsoft.com/office/drawing/2014/main" id="{1D970D9C-E700-59EC-9B9E-7A80A1CAC57F}"/>
              </a:ext>
            </a:extLst>
          </p:cNvPr>
          <p:cNvGrpSpPr/>
          <p:nvPr/>
        </p:nvGrpSpPr>
        <p:grpSpPr>
          <a:xfrm>
            <a:off x="6738048" y="735862"/>
            <a:ext cx="2253552" cy="3272418"/>
            <a:chOff x="5865741" y="359228"/>
            <a:chExt cx="2744859" cy="3125407"/>
          </a:xfrm>
        </p:grpSpPr>
        <p:pic>
          <p:nvPicPr>
            <p:cNvPr id="13" name="Picture 12">
              <a:extLst>
                <a:ext uri="{FF2B5EF4-FFF2-40B4-BE49-F238E27FC236}">
                  <a16:creationId xmlns:a16="http://schemas.microsoft.com/office/drawing/2014/main" id="{4D81431E-5444-376F-F93E-43C6AF9FE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514" y="359228"/>
              <a:ext cx="2000250" cy="2286000"/>
            </a:xfrm>
            <a:prstGeom prst="rect">
              <a:avLst/>
            </a:prstGeom>
          </p:spPr>
        </p:pic>
        <p:sp>
          <p:nvSpPr>
            <p:cNvPr id="14" name="TextBox 13">
              <a:extLst>
                <a:ext uri="{FF2B5EF4-FFF2-40B4-BE49-F238E27FC236}">
                  <a16:creationId xmlns:a16="http://schemas.microsoft.com/office/drawing/2014/main" id="{6D3C64AA-566C-A577-4FCD-A0DCF07A64D0}"/>
                </a:ext>
              </a:extLst>
            </p:cNvPr>
            <p:cNvSpPr txBox="1"/>
            <p:nvPr/>
          </p:nvSpPr>
          <p:spPr>
            <a:xfrm>
              <a:off x="5865741" y="2514600"/>
              <a:ext cx="2744859" cy="970035"/>
            </a:xfrm>
            <a:prstGeom prst="rect">
              <a:avLst/>
            </a:prstGeom>
            <a:solidFill>
              <a:srgbClr val="92D050"/>
            </a:solid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Overworked Health care Providers</a:t>
              </a:r>
            </a:p>
          </p:txBody>
        </p:sp>
      </p:grpSp>
      <p:grpSp>
        <p:nvGrpSpPr>
          <p:cNvPr id="19" name="Group 18">
            <a:extLst>
              <a:ext uri="{FF2B5EF4-FFF2-40B4-BE49-F238E27FC236}">
                <a16:creationId xmlns:a16="http://schemas.microsoft.com/office/drawing/2014/main" id="{43F6FAA7-35A4-A700-9A88-E5368C798236}"/>
              </a:ext>
            </a:extLst>
          </p:cNvPr>
          <p:cNvGrpSpPr/>
          <p:nvPr/>
        </p:nvGrpSpPr>
        <p:grpSpPr>
          <a:xfrm>
            <a:off x="3532414" y="1047690"/>
            <a:ext cx="2781299" cy="2551430"/>
            <a:chOff x="2481828" y="587753"/>
            <a:chExt cx="2797742" cy="2924769"/>
          </a:xfrm>
        </p:grpSpPr>
        <p:pic>
          <p:nvPicPr>
            <p:cNvPr id="17" name="Picture 16">
              <a:extLst>
                <a:ext uri="{FF2B5EF4-FFF2-40B4-BE49-F238E27FC236}">
                  <a16:creationId xmlns:a16="http://schemas.microsoft.com/office/drawing/2014/main" id="{30E7596E-7EE3-046B-4195-1858EDC2A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1828" y="587753"/>
              <a:ext cx="2775971" cy="1850647"/>
            </a:xfrm>
            <a:prstGeom prst="rect">
              <a:avLst/>
            </a:prstGeom>
          </p:spPr>
        </p:pic>
        <p:sp>
          <p:nvSpPr>
            <p:cNvPr id="18" name="TextBox 17">
              <a:extLst>
                <a:ext uri="{FF2B5EF4-FFF2-40B4-BE49-F238E27FC236}">
                  <a16:creationId xmlns:a16="http://schemas.microsoft.com/office/drawing/2014/main" id="{2CB43942-A332-585B-48FB-D2DFE218C8EA}"/>
                </a:ext>
              </a:extLst>
            </p:cNvPr>
            <p:cNvSpPr txBox="1"/>
            <p:nvPr/>
          </p:nvSpPr>
          <p:spPr>
            <a:xfrm>
              <a:off x="2536370" y="2496859"/>
              <a:ext cx="2743200" cy="1015663"/>
            </a:xfrm>
            <a:prstGeom prst="rect">
              <a:avLst/>
            </a:prstGeom>
            <a:solidFill>
              <a:srgbClr val="92D050"/>
            </a:solid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Inadequate Training for Health Care Providers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heel(1)">
                                      <p:cBhvr>
                                        <p:cTn id="16" dur="2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E2EB1F-911B-C6FC-B8D8-3D5082CAA1D3}"/>
              </a:ext>
            </a:extLst>
          </p:cNvPr>
          <p:cNvPicPr>
            <a:picLocks noChangeAspect="1"/>
          </p:cNvPicPr>
          <p:nvPr/>
        </p:nvPicPr>
        <p:blipFill rotWithShape="1">
          <a:blip r:embed="rId2">
            <a:extLst>
              <a:ext uri="{28A0092B-C50C-407E-A947-70E740481C1C}">
                <a14:useLocalDpi xmlns:a14="http://schemas.microsoft.com/office/drawing/2010/main" val="0"/>
              </a:ext>
            </a:extLst>
          </a:blip>
          <a:srcRect b="6170"/>
          <a:stretch/>
        </p:blipFill>
        <p:spPr>
          <a:xfrm>
            <a:off x="0" y="0"/>
            <a:ext cx="9144000" cy="6857999"/>
          </a:xfrm>
          <a:prstGeom prst="rect">
            <a:avLst/>
          </a:prstGeom>
        </p:spPr>
      </p:pic>
    </p:spTree>
    <p:extLst>
      <p:ext uri="{BB962C8B-B14F-4D97-AF65-F5344CB8AC3E}">
        <p14:creationId xmlns:p14="http://schemas.microsoft.com/office/powerpoint/2010/main" val="385413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3BF6AB-85DE-D592-3DA7-C8D3C8731E0A}"/>
              </a:ext>
            </a:extLst>
          </p:cNvPr>
          <p:cNvSpPr>
            <a:spLocks noGrp="1"/>
          </p:cNvSpPr>
          <p:nvPr>
            <p:ph idx="1"/>
          </p:nvPr>
        </p:nvSpPr>
        <p:spPr>
          <a:xfrm>
            <a:off x="457200" y="304800"/>
            <a:ext cx="8229600" cy="6096000"/>
          </a:xfrm>
        </p:spPr>
        <p:txBody>
          <a:bodyPr>
            <a:normAutofit fontScale="92500" lnSpcReduction="10000"/>
          </a:bodyPr>
          <a:lstStyle/>
          <a:p>
            <a:pPr marL="0" indent="0">
              <a:buNone/>
            </a:pPr>
            <a:r>
              <a:rPr lang="en-US" b="1" dirty="0">
                <a:latin typeface="Times New Roman" panose="02020603050405020304" pitchFamily="18" charset="0"/>
                <a:cs typeface="Times New Roman" panose="02020603050405020304" pitchFamily="18" charset="0"/>
              </a:rPr>
              <a:t>Strategies to improve Medication Adherence:</a:t>
            </a:r>
          </a:p>
          <a:p>
            <a:pPr marL="0" indent="0">
              <a:lnSpc>
                <a:spcPct val="200000"/>
              </a:lnSpc>
              <a:buNone/>
            </a:pPr>
            <a:r>
              <a:rPr lang="en-IN" b="1" dirty="0">
                <a:solidFill>
                  <a:srgbClr val="FF0000"/>
                </a:solidFill>
                <a:latin typeface="Times New Roman" panose="02020603050405020304" pitchFamily="18" charset="0"/>
                <a:cs typeface="Times New Roman" panose="02020603050405020304" pitchFamily="18" charset="0"/>
              </a:rPr>
              <a:t>S</a:t>
            </a:r>
            <a:r>
              <a:rPr lang="en-US" dirty="0" err="1">
                <a:latin typeface="Times New Roman" panose="02020603050405020304" pitchFamily="18" charset="0"/>
                <a:cs typeface="Times New Roman" panose="02020603050405020304" pitchFamily="18" charset="0"/>
              </a:rPr>
              <a:t>implify</a:t>
            </a:r>
            <a:r>
              <a:rPr lang="en-US" dirty="0">
                <a:latin typeface="Times New Roman" panose="02020603050405020304" pitchFamily="18" charset="0"/>
                <a:cs typeface="Times New Roman" panose="02020603050405020304" pitchFamily="18" charset="0"/>
              </a:rPr>
              <a:t> the regimen</a:t>
            </a:r>
            <a:endParaRPr lang="en-IN" b="1" dirty="0">
              <a:solidFill>
                <a:srgbClr val="FF0000"/>
              </a:solidFill>
              <a:latin typeface="Times New Roman" panose="02020603050405020304" pitchFamily="18" charset="0"/>
              <a:cs typeface="Times New Roman" panose="02020603050405020304" pitchFamily="18" charset="0"/>
            </a:endParaRPr>
          </a:p>
          <a:p>
            <a:pPr marL="0" indent="0">
              <a:lnSpc>
                <a:spcPct val="200000"/>
              </a:lnSpc>
              <a:buNone/>
            </a:pPr>
            <a:r>
              <a:rPr lang="en-IN" b="1" dirty="0">
                <a:solidFill>
                  <a:srgbClr val="7030A0"/>
                </a:solidFill>
                <a:latin typeface="Times New Roman" panose="02020603050405020304" pitchFamily="18" charset="0"/>
                <a:cs typeface="Times New Roman" panose="02020603050405020304" pitchFamily="18" charset="0"/>
              </a:rPr>
              <a:t>I</a:t>
            </a:r>
            <a:r>
              <a:rPr lang="en-IN" b="1" dirty="0">
                <a:latin typeface="Times New Roman" panose="02020603050405020304" pitchFamily="18" charset="0"/>
                <a:cs typeface="Times New Roman" panose="02020603050405020304" pitchFamily="18" charset="0"/>
              </a:rPr>
              <a:t>mpart Knowledge</a:t>
            </a:r>
            <a:endParaRPr lang="en-IN" b="1" dirty="0">
              <a:solidFill>
                <a:srgbClr val="7030A0"/>
              </a:solidFill>
              <a:latin typeface="Times New Roman" panose="02020603050405020304" pitchFamily="18" charset="0"/>
              <a:cs typeface="Times New Roman" panose="02020603050405020304" pitchFamily="18" charset="0"/>
            </a:endParaRPr>
          </a:p>
          <a:p>
            <a:pPr marL="0" indent="0">
              <a:lnSpc>
                <a:spcPct val="200000"/>
              </a:lnSpc>
              <a:buNone/>
            </a:pPr>
            <a:r>
              <a:rPr lang="en-IN" b="1" dirty="0">
                <a:solidFill>
                  <a:schemeClr val="accent3"/>
                </a:solidFill>
                <a:latin typeface="Times New Roman" panose="02020603050405020304" pitchFamily="18" charset="0"/>
                <a:cs typeface="Times New Roman" panose="02020603050405020304" pitchFamily="18" charset="0"/>
              </a:rPr>
              <a:t>M</a:t>
            </a:r>
            <a:r>
              <a:rPr lang="en-IN" b="1" dirty="0">
                <a:latin typeface="Times New Roman" panose="02020603050405020304" pitchFamily="18" charset="0"/>
                <a:cs typeface="Times New Roman" panose="02020603050405020304" pitchFamily="18" charset="0"/>
              </a:rPr>
              <a:t>odify Patient beliefs &amp; </a:t>
            </a:r>
            <a:r>
              <a:rPr lang="en-IN" b="1" dirty="0" err="1">
                <a:latin typeface="Times New Roman" panose="02020603050405020304" pitchFamily="18" charset="0"/>
                <a:cs typeface="Times New Roman" panose="02020603050405020304" pitchFamily="18" charset="0"/>
              </a:rPr>
              <a:t>behavior</a:t>
            </a:r>
            <a:endParaRPr lang="en-IN" b="1" dirty="0">
              <a:solidFill>
                <a:schemeClr val="accent3"/>
              </a:solidFill>
              <a:latin typeface="Times New Roman" panose="02020603050405020304" pitchFamily="18" charset="0"/>
              <a:cs typeface="Times New Roman" panose="02020603050405020304" pitchFamily="18" charset="0"/>
            </a:endParaRPr>
          </a:p>
          <a:p>
            <a:pPr marL="0" indent="0">
              <a:lnSpc>
                <a:spcPct val="200000"/>
              </a:lnSpc>
              <a:buNone/>
            </a:pPr>
            <a:r>
              <a:rPr lang="en-IN" b="1" dirty="0">
                <a:solidFill>
                  <a:srgbClr val="00B0F0"/>
                </a:solidFill>
                <a:latin typeface="Times New Roman" panose="02020603050405020304" pitchFamily="18" charset="0"/>
                <a:cs typeface="Times New Roman" panose="02020603050405020304" pitchFamily="18" charset="0"/>
              </a:rPr>
              <a:t>P</a:t>
            </a:r>
            <a:r>
              <a:rPr lang="en-IN" b="1" dirty="0">
                <a:latin typeface="Times New Roman" panose="02020603050405020304" pitchFamily="18" charset="0"/>
                <a:cs typeface="Times New Roman" panose="02020603050405020304" pitchFamily="18" charset="0"/>
              </a:rPr>
              <a:t>rovide communication &amp; trust</a:t>
            </a:r>
            <a:br>
              <a:rPr lang="en-IN" b="1" dirty="0">
                <a:latin typeface="Times New Roman" panose="02020603050405020304" pitchFamily="18" charset="0"/>
                <a:cs typeface="Times New Roman" panose="02020603050405020304" pitchFamily="18" charset="0"/>
              </a:rPr>
            </a:br>
            <a:r>
              <a:rPr lang="en-IN" b="1" dirty="0">
                <a:solidFill>
                  <a:schemeClr val="accent6">
                    <a:lumMod val="50000"/>
                  </a:schemeClr>
                </a:solidFill>
                <a:latin typeface="Times New Roman" panose="02020603050405020304" pitchFamily="18" charset="0"/>
                <a:cs typeface="Times New Roman" panose="02020603050405020304" pitchFamily="18" charset="0"/>
              </a:rPr>
              <a:t>L</a:t>
            </a:r>
            <a:r>
              <a:rPr lang="en-IN" b="1" dirty="0">
                <a:latin typeface="Times New Roman" panose="02020603050405020304" pitchFamily="18" charset="0"/>
                <a:cs typeface="Times New Roman" panose="02020603050405020304" pitchFamily="18" charset="0"/>
              </a:rPr>
              <a:t>eave the bias</a:t>
            </a:r>
            <a:endParaRPr lang="en-IN" b="1" dirty="0">
              <a:solidFill>
                <a:schemeClr val="accent6">
                  <a:lumMod val="50000"/>
                </a:schemeClr>
              </a:solidFill>
              <a:latin typeface="Times New Roman" panose="02020603050405020304" pitchFamily="18" charset="0"/>
              <a:cs typeface="Times New Roman" panose="02020603050405020304" pitchFamily="18" charset="0"/>
            </a:endParaRPr>
          </a:p>
          <a:p>
            <a:pPr marL="0" indent="0">
              <a:lnSpc>
                <a:spcPct val="200000"/>
              </a:lnSpc>
              <a:buNone/>
            </a:pPr>
            <a:r>
              <a:rPr lang="en-IN" b="1" dirty="0">
                <a:solidFill>
                  <a:srgbClr val="66FF33"/>
                </a:solidFill>
                <a:latin typeface="Times New Roman" panose="02020603050405020304" pitchFamily="18" charset="0"/>
                <a:cs typeface="Times New Roman" panose="02020603050405020304" pitchFamily="18" charset="0"/>
              </a:rPr>
              <a:t>E</a:t>
            </a:r>
            <a:r>
              <a:rPr lang="en-IN" b="1" dirty="0">
                <a:latin typeface="Times New Roman" panose="02020603050405020304" pitchFamily="18" charset="0"/>
                <a:cs typeface="Times New Roman" panose="02020603050405020304" pitchFamily="18" charset="0"/>
              </a:rPr>
              <a:t>valuate adherence</a:t>
            </a:r>
            <a:endParaRPr lang="en-IN" b="1" dirty="0">
              <a:solidFill>
                <a:srgbClr val="66FF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13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9E856-98A4-C48C-8801-1211E8812849}"/>
              </a:ext>
            </a:extLst>
          </p:cNvPr>
          <p:cNvSpPr>
            <a:spLocks noGrp="1"/>
          </p:cNvSpPr>
          <p:nvPr>
            <p:ph idx="1"/>
          </p:nvPr>
        </p:nvSpPr>
        <p:spPr>
          <a:xfrm>
            <a:off x="457200" y="304800"/>
            <a:ext cx="8229600" cy="6248400"/>
          </a:xfrm>
        </p:spPr>
        <p:txBody>
          <a:bodyPr/>
          <a:lstStyle/>
          <a:p>
            <a:pPr marL="0" indent="0">
              <a:buNone/>
            </a:pPr>
            <a:r>
              <a:rPr lang="en-IN" b="1" dirty="0">
                <a:solidFill>
                  <a:schemeClr val="accent2"/>
                </a:solidFill>
                <a:latin typeface="Times New Roman" panose="02020603050405020304" pitchFamily="18" charset="0"/>
                <a:cs typeface="Times New Roman" panose="02020603050405020304" pitchFamily="18" charset="0"/>
              </a:rPr>
              <a:t>Simplify the Regimen:</a:t>
            </a:r>
          </a:p>
          <a:p>
            <a:pPr marL="0" indent="0">
              <a:buNone/>
            </a:pPr>
            <a:endParaRPr lang="en-IN" b="1" dirty="0">
              <a:solidFill>
                <a:schemeClr val="accent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E9A0F66-7D1D-B032-3969-BF2961D54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75066"/>
            <a:ext cx="8610600" cy="5478133"/>
          </a:xfrm>
          <a:prstGeom prst="rect">
            <a:avLst/>
          </a:prstGeom>
        </p:spPr>
      </p:pic>
    </p:spTree>
    <p:extLst>
      <p:ext uri="{BB962C8B-B14F-4D97-AF65-F5344CB8AC3E}">
        <p14:creationId xmlns:p14="http://schemas.microsoft.com/office/powerpoint/2010/main" val="14044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AA26E3-2956-846C-6C50-FB0BB7CA5A51}"/>
              </a:ext>
            </a:extLst>
          </p:cNvPr>
          <p:cNvGrpSpPr/>
          <p:nvPr/>
        </p:nvGrpSpPr>
        <p:grpSpPr>
          <a:xfrm>
            <a:off x="265632" y="609600"/>
            <a:ext cx="2629968" cy="2198132"/>
            <a:chOff x="265632" y="609600"/>
            <a:chExt cx="2629968" cy="2198132"/>
          </a:xfrm>
        </p:grpSpPr>
        <p:pic>
          <p:nvPicPr>
            <p:cNvPr id="5" name="Picture 4">
              <a:extLst>
                <a:ext uri="{FF2B5EF4-FFF2-40B4-BE49-F238E27FC236}">
                  <a16:creationId xmlns:a16="http://schemas.microsoft.com/office/drawing/2014/main" id="{8D6B881B-E02F-B87C-BD2A-3F8616774D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632" y="609600"/>
              <a:ext cx="2629968" cy="1754275"/>
            </a:xfrm>
            <a:prstGeom prst="rect">
              <a:avLst/>
            </a:prstGeom>
          </p:spPr>
        </p:pic>
        <p:sp>
          <p:nvSpPr>
            <p:cNvPr id="6" name="TextBox 5">
              <a:extLst>
                <a:ext uri="{FF2B5EF4-FFF2-40B4-BE49-F238E27FC236}">
                  <a16:creationId xmlns:a16="http://schemas.microsoft.com/office/drawing/2014/main" id="{2CD313B2-ED2D-7445-21D9-BF1717B505CA}"/>
                </a:ext>
              </a:extLst>
            </p:cNvPr>
            <p:cNvSpPr txBox="1"/>
            <p:nvPr/>
          </p:nvSpPr>
          <p:spPr>
            <a:xfrm>
              <a:off x="265632" y="2438400"/>
              <a:ext cx="2405530" cy="369332"/>
            </a:xfrm>
            <a:prstGeom prst="rect">
              <a:avLst/>
            </a:prstGeom>
            <a:noFill/>
          </p:spPr>
          <p:txBody>
            <a:bodyPr wrap="none" rtlCol="0">
              <a:spAutoFit/>
            </a:bodyPr>
            <a:lstStyle/>
            <a:p>
              <a:r>
                <a:rPr lang="en-IN" b="1" dirty="0">
                  <a:latin typeface="Times New Roman" panose="02020603050405020304" pitchFamily="18" charset="0"/>
                  <a:cs typeface="Times New Roman" panose="02020603050405020304" pitchFamily="18" charset="0"/>
                </a:rPr>
                <a:t>Medication Adherence</a:t>
              </a:r>
            </a:p>
          </p:txBody>
        </p:sp>
      </p:grpSp>
      <p:grpSp>
        <p:nvGrpSpPr>
          <p:cNvPr id="3" name="Group 2">
            <a:extLst>
              <a:ext uri="{FF2B5EF4-FFF2-40B4-BE49-F238E27FC236}">
                <a16:creationId xmlns:a16="http://schemas.microsoft.com/office/drawing/2014/main" id="{6ADB9CCE-507D-D093-D863-A545E7950ABD}"/>
              </a:ext>
            </a:extLst>
          </p:cNvPr>
          <p:cNvGrpSpPr/>
          <p:nvPr/>
        </p:nvGrpSpPr>
        <p:grpSpPr>
          <a:xfrm>
            <a:off x="3276600" y="988925"/>
            <a:ext cx="1295400" cy="916075"/>
            <a:chOff x="3276600" y="988925"/>
            <a:chExt cx="1295400" cy="916075"/>
          </a:xfrm>
        </p:grpSpPr>
        <p:sp>
          <p:nvSpPr>
            <p:cNvPr id="7" name="Arrow: Right 6">
              <a:extLst>
                <a:ext uri="{FF2B5EF4-FFF2-40B4-BE49-F238E27FC236}">
                  <a16:creationId xmlns:a16="http://schemas.microsoft.com/office/drawing/2014/main" id="{F1E689B3-F2AA-21FB-5E38-EA507A7C3848}"/>
                </a:ext>
              </a:extLst>
            </p:cNvPr>
            <p:cNvSpPr/>
            <p:nvPr/>
          </p:nvSpPr>
          <p:spPr>
            <a:xfrm>
              <a:off x="3276600" y="988925"/>
              <a:ext cx="1295400" cy="9160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30B1CE06-305A-4084-1FD4-7E00A239091C}"/>
                </a:ext>
              </a:extLst>
            </p:cNvPr>
            <p:cNvSpPr txBox="1"/>
            <p:nvPr/>
          </p:nvSpPr>
          <p:spPr>
            <a:xfrm>
              <a:off x="3276600" y="1219200"/>
              <a:ext cx="1217000" cy="369332"/>
            </a:xfrm>
            <a:prstGeom prst="rect">
              <a:avLst/>
            </a:prstGeom>
            <a:noFill/>
          </p:spPr>
          <p:txBody>
            <a:bodyPr wrap="none" rtlCol="0">
              <a:spAutoFit/>
            </a:bodyPr>
            <a:lstStyle/>
            <a:p>
              <a:r>
                <a:rPr lang="en-IN" b="1" dirty="0">
                  <a:latin typeface="Times New Roman" panose="02020603050405020304" pitchFamily="18" charset="0"/>
                  <a:cs typeface="Times New Roman" panose="02020603050405020304" pitchFamily="18" charset="0"/>
                </a:rPr>
                <a:t>Defined as</a:t>
              </a:r>
            </a:p>
          </p:txBody>
        </p:sp>
      </p:grpSp>
      <p:sp>
        <p:nvSpPr>
          <p:cNvPr id="10" name="Rectangle 9">
            <a:extLst>
              <a:ext uri="{FF2B5EF4-FFF2-40B4-BE49-F238E27FC236}">
                <a16:creationId xmlns:a16="http://schemas.microsoft.com/office/drawing/2014/main" id="{8F8797E8-8214-86CE-6644-5FB333A6EE15}"/>
              </a:ext>
            </a:extLst>
          </p:cNvPr>
          <p:cNvSpPr/>
          <p:nvPr/>
        </p:nvSpPr>
        <p:spPr>
          <a:xfrm>
            <a:off x="5181600" y="838200"/>
            <a:ext cx="3124200" cy="152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imes New Roman" panose="02020603050405020304" pitchFamily="18" charset="0"/>
                <a:cs typeface="Times New Roman" panose="02020603050405020304" pitchFamily="18" charset="0"/>
              </a:rPr>
              <a:t>The extent to which a person's behaviour corresponds with taking a medicine</a:t>
            </a:r>
            <a:endParaRPr lang="en-IN" b="1" dirty="0">
              <a:solidFill>
                <a:schemeClr val="tx1"/>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C4A7483C-7E22-8A9D-EEFE-4B5627C38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18" y="3429000"/>
            <a:ext cx="2743582" cy="2895599"/>
          </a:xfrm>
          <a:prstGeom prst="rect">
            <a:avLst/>
          </a:prstGeom>
        </p:spPr>
      </p:pic>
      <p:pic>
        <p:nvPicPr>
          <p:cNvPr id="17" name="Picture 16">
            <a:extLst>
              <a:ext uri="{FF2B5EF4-FFF2-40B4-BE49-F238E27FC236}">
                <a16:creationId xmlns:a16="http://schemas.microsoft.com/office/drawing/2014/main" id="{000935A2-8F58-D135-4C9A-535471306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500" y="3733800"/>
            <a:ext cx="2478700" cy="2514601"/>
          </a:xfrm>
          <a:prstGeom prst="rect">
            <a:avLst/>
          </a:prstGeom>
        </p:spPr>
      </p:pic>
      <p:pic>
        <p:nvPicPr>
          <p:cNvPr id="19" name="Picture 18">
            <a:extLst>
              <a:ext uri="{FF2B5EF4-FFF2-40B4-BE49-F238E27FC236}">
                <a16:creationId xmlns:a16="http://schemas.microsoft.com/office/drawing/2014/main" id="{2C547A75-EC72-F8F5-7113-84CF85956891}"/>
              </a:ext>
            </a:extLst>
          </p:cNvPr>
          <p:cNvPicPr>
            <a:picLocks noChangeAspect="1"/>
          </p:cNvPicPr>
          <p:nvPr/>
        </p:nvPicPr>
        <p:blipFill rotWithShape="1">
          <a:blip r:embed="rId5">
            <a:extLst>
              <a:ext uri="{28A0092B-C50C-407E-A947-70E740481C1C}">
                <a14:useLocalDpi xmlns:a14="http://schemas.microsoft.com/office/drawing/2010/main" val="0"/>
              </a:ext>
            </a:extLst>
          </a:blip>
          <a:srcRect t="11437" b="7153"/>
          <a:stretch/>
        </p:blipFill>
        <p:spPr>
          <a:xfrm>
            <a:off x="5782291" y="4114801"/>
            <a:ext cx="2447309" cy="1905000"/>
          </a:xfrm>
          <a:prstGeom prst="rect">
            <a:avLst/>
          </a:prstGeom>
        </p:spPr>
      </p:pic>
    </p:spTree>
    <p:extLst>
      <p:ext uri="{BB962C8B-B14F-4D97-AF65-F5344CB8AC3E}">
        <p14:creationId xmlns:p14="http://schemas.microsoft.com/office/powerpoint/2010/main" val="297767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80">
                                          <p:stCondLst>
                                            <p:cond delay="0"/>
                                          </p:stCondLst>
                                        </p:cTn>
                                        <p:tgtEl>
                                          <p:spTgt spid="17"/>
                                        </p:tgtEl>
                                      </p:cBhvr>
                                    </p:animEffect>
                                    <p:anim calcmode="lin" valueType="num">
                                      <p:cBhvr>
                                        <p:cTn id="4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0" dur="26">
                                          <p:stCondLst>
                                            <p:cond delay="650"/>
                                          </p:stCondLst>
                                        </p:cTn>
                                        <p:tgtEl>
                                          <p:spTgt spid="17"/>
                                        </p:tgtEl>
                                      </p:cBhvr>
                                      <p:to x="100000" y="60000"/>
                                    </p:animScale>
                                    <p:animScale>
                                      <p:cBhvr>
                                        <p:cTn id="51" dur="166" decel="50000">
                                          <p:stCondLst>
                                            <p:cond delay="676"/>
                                          </p:stCondLst>
                                        </p:cTn>
                                        <p:tgtEl>
                                          <p:spTgt spid="17"/>
                                        </p:tgtEl>
                                      </p:cBhvr>
                                      <p:to x="100000" y="100000"/>
                                    </p:animScale>
                                    <p:animScale>
                                      <p:cBhvr>
                                        <p:cTn id="52" dur="26">
                                          <p:stCondLst>
                                            <p:cond delay="1312"/>
                                          </p:stCondLst>
                                        </p:cTn>
                                        <p:tgtEl>
                                          <p:spTgt spid="17"/>
                                        </p:tgtEl>
                                      </p:cBhvr>
                                      <p:to x="100000" y="80000"/>
                                    </p:animScale>
                                    <p:animScale>
                                      <p:cBhvr>
                                        <p:cTn id="53" dur="166" decel="50000">
                                          <p:stCondLst>
                                            <p:cond delay="1338"/>
                                          </p:stCondLst>
                                        </p:cTn>
                                        <p:tgtEl>
                                          <p:spTgt spid="17"/>
                                        </p:tgtEl>
                                      </p:cBhvr>
                                      <p:to x="100000" y="100000"/>
                                    </p:animScale>
                                    <p:animScale>
                                      <p:cBhvr>
                                        <p:cTn id="54" dur="26">
                                          <p:stCondLst>
                                            <p:cond delay="1642"/>
                                          </p:stCondLst>
                                        </p:cTn>
                                        <p:tgtEl>
                                          <p:spTgt spid="17"/>
                                        </p:tgtEl>
                                      </p:cBhvr>
                                      <p:to x="100000" y="90000"/>
                                    </p:animScale>
                                    <p:animScale>
                                      <p:cBhvr>
                                        <p:cTn id="55" dur="166" decel="50000">
                                          <p:stCondLst>
                                            <p:cond delay="1668"/>
                                          </p:stCondLst>
                                        </p:cTn>
                                        <p:tgtEl>
                                          <p:spTgt spid="17"/>
                                        </p:tgtEl>
                                      </p:cBhvr>
                                      <p:to x="100000" y="100000"/>
                                    </p:animScale>
                                    <p:animScale>
                                      <p:cBhvr>
                                        <p:cTn id="56" dur="26">
                                          <p:stCondLst>
                                            <p:cond delay="1808"/>
                                          </p:stCondLst>
                                        </p:cTn>
                                        <p:tgtEl>
                                          <p:spTgt spid="17"/>
                                        </p:tgtEl>
                                      </p:cBhvr>
                                      <p:to x="100000" y="95000"/>
                                    </p:animScale>
                                    <p:animScale>
                                      <p:cBhvr>
                                        <p:cTn id="57" dur="166" decel="50000">
                                          <p:stCondLst>
                                            <p:cond delay="1834"/>
                                          </p:stCondLst>
                                        </p:cTn>
                                        <p:tgtEl>
                                          <p:spTgt spid="17"/>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80">
                                          <p:stCondLst>
                                            <p:cond delay="0"/>
                                          </p:stCondLst>
                                        </p:cTn>
                                        <p:tgtEl>
                                          <p:spTgt spid="19"/>
                                        </p:tgtEl>
                                      </p:cBhvr>
                                    </p:animEffect>
                                    <p:anim calcmode="lin" valueType="num">
                                      <p:cBhvr>
                                        <p:cTn id="6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8" dur="26">
                                          <p:stCondLst>
                                            <p:cond delay="650"/>
                                          </p:stCondLst>
                                        </p:cTn>
                                        <p:tgtEl>
                                          <p:spTgt spid="19"/>
                                        </p:tgtEl>
                                      </p:cBhvr>
                                      <p:to x="100000" y="60000"/>
                                    </p:animScale>
                                    <p:animScale>
                                      <p:cBhvr>
                                        <p:cTn id="69" dur="166" decel="50000">
                                          <p:stCondLst>
                                            <p:cond delay="676"/>
                                          </p:stCondLst>
                                        </p:cTn>
                                        <p:tgtEl>
                                          <p:spTgt spid="19"/>
                                        </p:tgtEl>
                                      </p:cBhvr>
                                      <p:to x="100000" y="100000"/>
                                    </p:animScale>
                                    <p:animScale>
                                      <p:cBhvr>
                                        <p:cTn id="70" dur="26">
                                          <p:stCondLst>
                                            <p:cond delay="1312"/>
                                          </p:stCondLst>
                                        </p:cTn>
                                        <p:tgtEl>
                                          <p:spTgt spid="19"/>
                                        </p:tgtEl>
                                      </p:cBhvr>
                                      <p:to x="100000" y="80000"/>
                                    </p:animScale>
                                    <p:animScale>
                                      <p:cBhvr>
                                        <p:cTn id="71" dur="166" decel="50000">
                                          <p:stCondLst>
                                            <p:cond delay="1338"/>
                                          </p:stCondLst>
                                        </p:cTn>
                                        <p:tgtEl>
                                          <p:spTgt spid="19"/>
                                        </p:tgtEl>
                                      </p:cBhvr>
                                      <p:to x="100000" y="100000"/>
                                    </p:animScale>
                                    <p:animScale>
                                      <p:cBhvr>
                                        <p:cTn id="72" dur="26">
                                          <p:stCondLst>
                                            <p:cond delay="1642"/>
                                          </p:stCondLst>
                                        </p:cTn>
                                        <p:tgtEl>
                                          <p:spTgt spid="19"/>
                                        </p:tgtEl>
                                      </p:cBhvr>
                                      <p:to x="100000" y="90000"/>
                                    </p:animScale>
                                    <p:animScale>
                                      <p:cBhvr>
                                        <p:cTn id="73" dur="166" decel="50000">
                                          <p:stCondLst>
                                            <p:cond delay="1668"/>
                                          </p:stCondLst>
                                        </p:cTn>
                                        <p:tgtEl>
                                          <p:spTgt spid="19"/>
                                        </p:tgtEl>
                                      </p:cBhvr>
                                      <p:to x="100000" y="100000"/>
                                    </p:animScale>
                                    <p:animScale>
                                      <p:cBhvr>
                                        <p:cTn id="74" dur="26">
                                          <p:stCondLst>
                                            <p:cond delay="1808"/>
                                          </p:stCondLst>
                                        </p:cTn>
                                        <p:tgtEl>
                                          <p:spTgt spid="19"/>
                                        </p:tgtEl>
                                      </p:cBhvr>
                                      <p:to x="100000" y="95000"/>
                                    </p:animScale>
                                    <p:animScale>
                                      <p:cBhvr>
                                        <p:cTn id="75"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FB3917-9B3B-9EB2-EDF7-FBFC652D4501}"/>
              </a:ext>
            </a:extLst>
          </p:cNvPr>
          <p:cNvSpPr>
            <a:spLocks noGrp="1"/>
          </p:cNvSpPr>
          <p:nvPr>
            <p:ph idx="1"/>
          </p:nvPr>
        </p:nvSpPr>
        <p:spPr>
          <a:xfrm>
            <a:off x="457200" y="304800"/>
            <a:ext cx="8229600" cy="6172200"/>
          </a:xfrm>
        </p:spPr>
        <p:txBody>
          <a:bodyPr>
            <a:normAutofit fontScale="92500" lnSpcReduction="20000"/>
          </a:bodyPr>
          <a:lstStyle/>
          <a:p>
            <a:pPr algn="just">
              <a:lnSpc>
                <a:spcPct val="150000"/>
              </a:lnSpc>
            </a:pPr>
            <a:r>
              <a:rPr lang="en-IN" dirty="0">
                <a:latin typeface="Times New Roman" panose="02020603050405020304" pitchFamily="18" charset="0"/>
                <a:cs typeface="Times New Roman" panose="02020603050405020304" pitchFamily="18" charset="0"/>
              </a:rPr>
              <a:t>Encourage use of adherence aids</a:t>
            </a:r>
          </a:p>
          <a:p>
            <a:pPr algn="just">
              <a:lnSpc>
                <a:spcPct val="150000"/>
              </a:lnSpc>
            </a:pPr>
            <a:r>
              <a:rPr lang="en-IN" dirty="0">
                <a:latin typeface="Times New Roman" panose="02020603050405020304" pitchFamily="18" charset="0"/>
                <a:cs typeface="Times New Roman" panose="02020603050405020304" pitchFamily="18" charset="0"/>
              </a:rPr>
              <a:t>Investigate customized packaging for patients.</a:t>
            </a:r>
          </a:p>
          <a:p>
            <a:pPr algn="just">
              <a:lnSpc>
                <a:spcPct val="150000"/>
              </a:lnSpc>
            </a:pPr>
            <a:r>
              <a:rPr lang="en-IN" dirty="0">
                <a:latin typeface="Times New Roman" panose="02020603050405020304" pitchFamily="18" charset="0"/>
                <a:cs typeface="Times New Roman" panose="02020603050405020304" pitchFamily="18" charset="0"/>
              </a:rPr>
              <a:t>Adjust timing, frequency, amount &amp; dosage.</a:t>
            </a:r>
          </a:p>
          <a:p>
            <a:pPr algn="just">
              <a:lnSpc>
                <a:spcPct val="150000"/>
              </a:lnSpc>
            </a:pPr>
            <a:r>
              <a:rPr lang="en-IN" dirty="0">
                <a:latin typeface="Times New Roman" panose="02020603050405020304" pitchFamily="18" charset="0"/>
                <a:cs typeface="Times New Roman" panose="02020603050405020304" pitchFamily="18" charset="0"/>
              </a:rPr>
              <a:t>Match regimen to patient’s activities of daily living</a:t>
            </a:r>
          </a:p>
          <a:p>
            <a:pPr algn="just">
              <a:lnSpc>
                <a:spcPct val="150000"/>
              </a:lnSpc>
            </a:pPr>
            <a:r>
              <a:rPr lang="en-IN" dirty="0">
                <a:latin typeface="Times New Roman" panose="02020603050405020304" pitchFamily="18" charset="0"/>
                <a:cs typeface="Times New Roman" panose="02020603050405020304" pitchFamily="18" charset="0"/>
              </a:rPr>
              <a:t>Consider changing the situation vs. changing the patient.</a:t>
            </a:r>
          </a:p>
          <a:p>
            <a:pPr algn="just">
              <a:lnSpc>
                <a:spcPct val="150000"/>
              </a:lnSpc>
            </a:pPr>
            <a:r>
              <a:rPr lang="en-IN" dirty="0">
                <a:latin typeface="Times New Roman" panose="02020603050405020304" pitchFamily="18" charset="0"/>
                <a:cs typeface="Times New Roman" panose="02020603050405020304" pitchFamily="18" charset="0"/>
              </a:rPr>
              <a:t>Avoid prescribing medications with special requirements.</a:t>
            </a:r>
          </a:p>
          <a:p>
            <a:endParaRPr lang="en-IN" dirty="0"/>
          </a:p>
          <a:p>
            <a:endParaRPr lang="en-IN" dirty="0"/>
          </a:p>
        </p:txBody>
      </p:sp>
    </p:spTree>
    <p:extLst>
      <p:ext uri="{BB962C8B-B14F-4D97-AF65-F5344CB8AC3E}">
        <p14:creationId xmlns:p14="http://schemas.microsoft.com/office/powerpoint/2010/main" val="33755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trips(downLeft)">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6701A6-7073-F446-6266-2371F96994AE}"/>
              </a:ext>
            </a:extLst>
          </p:cNvPr>
          <p:cNvSpPr>
            <a:spLocks noGrp="1"/>
          </p:cNvSpPr>
          <p:nvPr>
            <p:ph idx="1"/>
          </p:nvPr>
        </p:nvSpPr>
        <p:spPr>
          <a:xfrm>
            <a:off x="457200" y="304800"/>
            <a:ext cx="8229600" cy="6096000"/>
          </a:xfrm>
        </p:spPr>
        <p:txBody>
          <a:bodyPr/>
          <a:lstStyle/>
          <a:p>
            <a:pPr marL="0" indent="0">
              <a:buNone/>
            </a:pPr>
            <a:r>
              <a:rPr lang="en-IN" b="1" dirty="0">
                <a:solidFill>
                  <a:srgbClr val="7030A0"/>
                </a:solidFill>
                <a:latin typeface="Times New Roman" panose="02020603050405020304" pitchFamily="18" charset="0"/>
                <a:cs typeface="Times New Roman" panose="02020603050405020304" pitchFamily="18" charset="0"/>
              </a:rPr>
              <a:t>Impart Knowledge</a:t>
            </a:r>
          </a:p>
          <a:p>
            <a:pPr marL="0" indent="0">
              <a:buNone/>
            </a:pPr>
            <a:endParaRPr lang="en-IN" b="1" dirty="0">
              <a:solidFill>
                <a:srgbClr val="7030A0"/>
              </a:solidFill>
              <a:latin typeface="Times New Roman" panose="02020603050405020304" pitchFamily="18" charset="0"/>
              <a:cs typeface="Times New Roman" panose="02020603050405020304" pitchFamily="18" charset="0"/>
            </a:endParaRPr>
          </a:p>
          <a:p>
            <a:pPr marL="0" indent="0">
              <a:buNone/>
            </a:pPr>
            <a:endParaRPr lang="en-IN" dirty="0"/>
          </a:p>
        </p:txBody>
      </p:sp>
      <p:pic>
        <p:nvPicPr>
          <p:cNvPr id="7" name="Picture 6">
            <a:extLst>
              <a:ext uri="{FF2B5EF4-FFF2-40B4-BE49-F238E27FC236}">
                <a16:creationId xmlns:a16="http://schemas.microsoft.com/office/drawing/2014/main" id="{22A6D136-9444-A7EC-B427-E60A6DF63057}"/>
              </a:ext>
            </a:extLst>
          </p:cNvPr>
          <p:cNvPicPr>
            <a:picLocks noChangeAspect="1"/>
          </p:cNvPicPr>
          <p:nvPr/>
        </p:nvPicPr>
        <p:blipFill rotWithShape="1">
          <a:blip r:embed="rId2">
            <a:extLst>
              <a:ext uri="{28A0092B-C50C-407E-A947-70E740481C1C}">
                <a14:useLocalDpi xmlns:a14="http://schemas.microsoft.com/office/drawing/2010/main" val="0"/>
              </a:ext>
            </a:extLst>
          </a:blip>
          <a:srcRect b="11545"/>
          <a:stretch/>
        </p:blipFill>
        <p:spPr>
          <a:xfrm>
            <a:off x="0" y="917917"/>
            <a:ext cx="9144000" cy="5863883"/>
          </a:xfrm>
          <a:prstGeom prst="rect">
            <a:avLst/>
          </a:prstGeom>
        </p:spPr>
      </p:pic>
    </p:spTree>
    <p:extLst>
      <p:ext uri="{BB962C8B-B14F-4D97-AF65-F5344CB8AC3E}">
        <p14:creationId xmlns:p14="http://schemas.microsoft.com/office/powerpoint/2010/main" val="409299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39726A-4748-A196-BED0-0A548D19B15D}"/>
              </a:ext>
            </a:extLst>
          </p:cNvPr>
          <p:cNvSpPr>
            <a:spLocks noGrp="1"/>
          </p:cNvSpPr>
          <p:nvPr>
            <p:ph idx="1"/>
          </p:nvPr>
        </p:nvSpPr>
        <p:spPr>
          <a:xfrm>
            <a:off x="457200" y="304800"/>
            <a:ext cx="8229600" cy="6096000"/>
          </a:xfrm>
        </p:spPr>
        <p:txBody>
          <a:bodyPr/>
          <a:lstStyle/>
          <a:p>
            <a:pPr algn="just"/>
            <a:r>
              <a:rPr lang="en-IN" dirty="0">
                <a:latin typeface="Times New Roman" panose="02020603050405020304" pitchFamily="18" charset="0"/>
                <a:cs typeface="Times New Roman" panose="02020603050405020304" pitchFamily="18" charset="0"/>
              </a:rPr>
              <a:t>Advice regarding cost effectiveness.</a:t>
            </a:r>
          </a:p>
          <a:p>
            <a:pPr algn="just"/>
            <a:r>
              <a:rPr lang="en-IN" dirty="0">
                <a:latin typeface="Times New Roman" panose="02020603050405020304" pitchFamily="18" charset="0"/>
                <a:cs typeface="Times New Roman" panose="02020603050405020304" pitchFamily="18" charset="0"/>
              </a:rPr>
              <a:t>Focus on patient decision making</a:t>
            </a:r>
          </a:p>
          <a:p>
            <a:pPr algn="just"/>
            <a:r>
              <a:rPr lang="en-IN" dirty="0">
                <a:latin typeface="Times New Roman" panose="02020603050405020304" pitchFamily="18" charset="0"/>
                <a:cs typeface="Times New Roman" panose="02020603050405020304" pitchFamily="18" charset="0"/>
              </a:rPr>
              <a:t>Involve patient’s family or care giver if appropriate.</a:t>
            </a:r>
          </a:p>
          <a:p>
            <a:pPr algn="just"/>
            <a:r>
              <a:rPr lang="en-IN" dirty="0">
                <a:latin typeface="Times New Roman" panose="02020603050405020304" pitchFamily="18" charset="0"/>
                <a:cs typeface="Times New Roman" panose="02020603050405020304" pitchFamily="18" charset="0"/>
              </a:rPr>
              <a:t>Keep the team informed (Physician, Nurses, Pharmacist).</a:t>
            </a:r>
          </a:p>
          <a:p>
            <a:pPr algn="just"/>
            <a:r>
              <a:rPr lang="en-IN" dirty="0">
                <a:latin typeface="Times New Roman" panose="02020603050405020304" pitchFamily="18" charset="0"/>
                <a:cs typeface="Times New Roman" panose="02020603050405020304" pitchFamily="18" charset="0"/>
              </a:rPr>
              <a:t>Provide all the prescription instructions clearly in writing and verbally.</a:t>
            </a:r>
          </a:p>
          <a:p>
            <a:pPr algn="just"/>
            <a:r>
              <a:rPr lang="en-IN" dirty="0">
                <a:latin typeface="Times New Roman" panose="02020603050405020304" pitchFamily="18" charset="0"/>
                <a:cs typeface="Times New Roman" panose="02020603050405020304" pitchFamily="18" charset="0"/>
              </a:rPr>
              <a:t>Reinforce all discussions often, especially for low-literacy patients</a:t>
            </a:r>
          </a:p>
        </p:txBody>
      </p:sp>
    </p:spTree>
    <p:extLst>
      <p:ext uri="{BB962C8B-B14F-4D97-AF65-F5344CB8AC3E}">
        <p14:creationId xmlns:p14="http://schemas.microsoft.com/office/powerpoint/2010/main" val="183141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plus(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791927-0CEC-8EAE-B189-F8734132A017}"/>
              </a:ext>
            </a:extLst>
          </p:cNvPr>
          <p:cNvSpPr>
            <a:spLocks noGrp="1"/>
          </p:cNvSpPr>
          <p:nvPr>
            <p:ph idx="1"/>
          </p:nvPr>
        </p:nvSpPr>
        <p:spPr>
          <a:xfrm>
            <a:off x="457200" y="152400"/>
            <a:ext cx="8229600" cy="6400800"/>
          </a:xfrm>
        </p:spPr>
        <p:txBody>
          <a:bodyPr/>
          <a:lstStyle/>
          <a:p>
            <a:pPr marL="0" indent="0">
              <a:buNone/>
            </a:pPr>
            <a:r>
              <a:rPr lang="en-IN" b="1" dirty="0">
                <a:solidFill>
                  <a:srgbClr val="00B0F0"/>
                </a:solidFill>
                <a:latin typeface="Times New Roman" panose="02020603050405020304" pitchFamily="18" charset="0"/>
                <a:cs typeface="Times New Roman" panose="02020603050405020304" pitchFamily="18" charset="0"/>
              </a:rPr>
              <a:t>Modify Patient beliefs &amp; Behaviour</a:t>
            </a:r>
          </a:p>
          <a:p>
            <a:pPr marL="0" indent="0">
              <a:buNone/>
            </a:pPr>
            <a:endParaRPr lang="en-IN" b="1" dirty="0">
              <a:solidFill>
                <a:srgbClr val="00B0F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788366-7E34-1D0F-75D7-1E890E445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14400"/>
            <a:ext cx="8382000" cy="5715000"/>
          </a:xfrm>
          <a:prstGeom prst="rect">
            <a:avLst/>
          </a:prstGeom>
        </p:spPr>
      </p:pic>
    </p:spTree>
    <p:extLst>
      <p:ext uri="{BB962C8B-B14F-4D97-AF65-F5344CB8AC3E}">
        <p14:creationId xmlns:p14="http://schemas.microsoft.com/office/powerpoint/2010/main" val="170914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555D3D-D62D-2C80-C47E-6F66C60895CC}"/>
              </a:ext>
            </a:extLst>
          </p:cNvPr>
          <p:cNvSpPr>
            <a:spLocks noGrp="1"/>
          </p:cNvSpPr>
          <p:nvPr>
            <p:ph idx="1"/>
          </p:nvPr>
        </p:nvSpPr>
        <p:spPr>
          <a:xfrm>
            <a:off x="457200" y="304800"/>
            <a:ext cx="8229600" cy="6096000"/>
          </a:xfrm>
        </p:spPr>
        <p:txBody>
          <a:bodyPr>
            <a:normAutofit lnSpcReduction="10000"/>
          </a:bodyPr>
          <a:lstStyle/>
          <a:p>
            <a:pPr algn="just">
              <a:lnSpc>
                <a:spcPct val="150000"/>
              </a:lnSpc>
            </a:pPr>
            <a:r>
              <a:rPr lang="en-IN" dirty="0">
                <a:latin typeface="Times New Roman" panose="02020603050405020304" pitchFamily="18" charset="0"/>
                <a:cs typeface="Times New Roman" panose="02020603050405020304" pitchFamily="18" charset="0"/>
              </a:rPr>
              <a:t>Address fears and concerns.</a:t>
            </a:r>
          </a:p>
          <a:p>
            <a:pPr algn="just">
              <a:lnSpc>
                <a:spcPct val="150000"/>
              </a:lnSpc>
            </a:pPr>
            <a:r>
              <a:rPr lang="en-IN" dirty="0">
                <a:latin typeface="Times New Roman" panose="02020603050405020304" pitchFamily="18" charset="0"/>
                <a:cs typeface="Times New Roman" panose="02020603050405020304" pitchFamily="18" charset="0"/>
              </a:rPr>
              <a:t>Provide reward for adherence</a:t>
            </a:r>
          </a:p>
          <a:p>
            <a:pPr algn="just">
              <a:lnSpc>
                <a:spcPct val="150000"/>
              </a:lnSpc>
            </a:pPr>
            <a:r>
              <a:rPr lang="en-IN" dirty="0">
                <a:latin typeface="Times New Roman" panose="02020603050405020304" pitchFamily="18" charset="0"/>
                <a:cs typeface="Times New Roman" panose="02020603050405020304" pitchFamily="18" charset="0"/>
              </a:rPr>
              <a:t>Empower patients to self-manage their condition.</a:t>
            </a:r>
          </a:p>
          <a:p>
            <a:pPr algn="just">
              <a:lnSpc>
                <a:spcPct val="150000"/>
              </a:lnSpc>
            </a:pPr>
            <a:r>
              <a:rPr lang="en-IN" dirty="0">
                <a:latin typeface="Times New Roman" panose="02020603050405020304" pitchFamily="18" charset="0"/>
                <a:cs typeface="Times New Roman" panose="02020603050405020304" pitchFamily="18" charset="0"/>
              </a:rPr>
              <a:t>Discuss with patients regarding the consequences of not taking their medications.</a:t>
            </a:r>
          </a:p>
          <a:p>
            <a:pPr algn="just">
              <a:lnSpc>
                <a:spcPct val="150000"/>
              </a:lnSpc>
            </a:pPr>
            <a:r>
              <a:rPr lang="en-IN" dirty="0">
                <a:latin typeface="Times New Roman" panose="02020603050405020304" pitchFamily="18" charset="0"/>
                <a:cs typeface="Times New Roman" panose="02020603050405020304" pitchFamily="18" charset="0"/>
              </a:rPr>
              <a:t>Council patients regarding the benefits of taking the medications.</a:t>
            </a:r>
          </a:p>
        </p:txBody>
      </p:sp>
    </p:spTree>
    <p:extLst>
      <p:ext uri="{BB962C8B-B14F-4D97-AF65-F5344CB8AC3E}">
        <p14:creationId xmlns:p14="http://schemas.microsoft.com/office/powerpoint/2010/main" val="237258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AB566-B996-AC4F-8030-BA48707FAC5F}"/>
              </a:ext>
            </a:extLst>
          </p:cNvPr>
          <p:cNvSpPr>
            <a:spLocks noGrp="1"/>
          </p:cNvSpPr>
          <p:nvPr>
            <p:ph idx="1"/>
          </p:nvPr>
        </p:nvSpPr>
        <p:spPr>
          <a:xfrm>
            <a:off x="457200" y="457200"/>
            <a:ext cx="8229600" cy="6019800"/>
          </a:xfrm>
        </p:spPr>
        <p:txBody>
          <a:bodyPr/>
          <a:lstStyle/>
          <a:p>
            <a:pPr marL="0" indent="0">
              <a:buNone/>
            </a:pPr>
            <a:r>
              <a:rPr lang="en-IN" b="1" dirty="0">
                <a:solidFill>
                  <a:schemeClr val="accent3">
                    <a:lumMod val="75000"/>
                  </a:schemeClr>
                </a:solidFill>
                <a:latin typeface="Times New Roman" panose="02020603050405020304" pitchFamily="18" charset="0"/>
                <a:cs typeface="Times New Roman" panose="02020603050405020304" pitchFamily="18" charset="0"/>
              </a:rPr>
              <a:t>Provide communication &amp; Trust</a:t>
            </a:r>
          </a:p>
          <a:p>
            <a:pPr marL="0" indent="0">
              <a:buNone/>
            </a:pPr>
            <a:endParaRPr lang="en-IN" b="1" dirty="0">
              <a:latin typeface="Times New Roman" panose="02020603050405020304" pitchFamily="18" charset="0"/>
              <a:cs typeface="Times New Roman" panose="02020603050405020304" pitchFamily="18" charset="0"/>
            </a:endParaRPr>
          </a:p>
          <a:p>
            <a:pPr marL="0" indent="0">
              <a:buNone/>
            </a:pPr>
            <a:endParaRPr lang="en-IN" dirty="0"/>
          </a:p>
        </p:txBody>
      </p:sp>
      <p:pic>
        <p:nvPicPr>
          <p:cNvPr id="5" name="Picture 4">
            <a:extLst>
              <a:ext uri="{FF2B5EF4-FFF2-40B4-BE49-F238E27FC236}">
                <a16:creationId xmlns:a16="http://schemas.microsoft.com/office/drawing/2014/main" id="{8B1D7A9C-E213-E6DF-673E-F891984AF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11" y="1069074"/>
            <a:ext cx="8885289" cy="5636526"/>
          </a:xfrm>
          <a:prstGeom prst="rect">
            <a:avLst/>
          </a:prstGeom>
        </p:spPr>
      </p:pic>
    </p:spTree>
    <p:extLst>
      <p:ext uri="{BB962C8B-B14F-4D97-AF65-F5344CB8AC3E}">
        <p14:creationId xmlns:p14="http://schemas.microsoft.com/office/powerpoint/2010/main" val="298815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A482CC-7FBA-478B-6720-DE4BA1E0F6C8}"/>
              </a:ext>
            </a:extLst>
          </p:cNvPr>
          <p:cNvSpPr>
            <a:spLocks noGrp="1"/>
          </p:cNvSpPr>
          <p:nvPr>
            <p:ph idx="1"/>
          </p:nvPr>
        </p:nvSpPr>
        <p:spPr>
          <a:xfrm>
            <a:off x="457200" y="228600"/>
            <a:ext cx="8229600" cy="6324600"/>
          </a:xfrm>
        </p:spPr>
        <p:txBody>
          <a:bodyPr/>
          <a:lstStyle/>
          <a:p>
            <a:pPr algn="just">
              <a:lnSpc>
                <a:spcPct val="250000"/>
              </a:lnSpc>
            </a:pPr>
            <a:r>
              <a:rPr lang="en-IN" dirty="0">
                <a:latin typeface="Times New Roman" panose="02020603050405020304" pitchFamily="18" charset="0"/>
                <a:cs typeface="Times New Roman" panose="02020603050405020304" pitchFamily="18" charset="0"/>
              </a:rPr>
              <a:t>Use plain language</a:t>
            </a:r>
          </a:p>
          <a:p>
            <a:pPr algn="just">
              <a:lnSpc>
                <a:spcPct val="250000"/>
              </a:lnSpc>
            </a:pPr>
            <a:r>
              <a:rPr lang="en-IN" dirty="0">
                <a:latin typeface="Times New Roman" panose="02020603050405020304" pitchFamily="18" charset="0"/>
                <a:cs typeface="Times New Roman" panose="02020603050405020304" pitchFamily="18" charset="0"/>
              </a:rPr>
              <a:t>Practice active listening</a:t>
            </a:r>
          </a:p>
          <a:p>
            <a:pPr algn="just">
              <a:lnSpc>
                <a:spcPct val="250000"/>
              </a:lnSpc>
            </a:pPr>
            <a:r>
              <a:rPr lang="en-IN" dirty="0">
                <a:latin typeface="Times New Roman" panose="02020603050405020304" pitchFamily="18" charset="0"/>
                <a:cs typeface="Times New Roman" panose="02020603050405020304" pitchFamily="18" charset="0"/>
              </a:rPr>
              <a:t>Provide emotional support</a:t>
            </a:r>
          </a:p>
          <a:p>
            <a:pPr algn="just">
              <a:lnSpc>
                <a:spcPct val="250000"/>
              </a:lnSpc>
            </a:pPr>
            <a:r>
              <a:rPr lang="en-IN" dirty="0">
                <a:latin typeface="Times New Roman" panose="02020603050405020304" pitchFamily="18" charset="0"/>
                <a:cs typeface="Times New Roman" panose="02020603050405020304" pitchFamily="18" charset="0"/>
              </a:rPr>
              <a:t>Improve Interviewing skills</a:t>
            </a:r>
          </a:p>
          <a:p>
            <a:pPr algn="just">
              <a:lnSpc>
                <a:spcPct val="250000"/>
              </a:lnSpc>
            </a:pPr>
            <a:endParaRPr lang="en-IN" dirty="0">
              <a:latin typeface="Times New Roman" panose="02020603050405020304" pitchFamily="18" charset="0"/>
              <a:cs typeface="Times New Roman" panose="02020603050405020304" pitchFamily="18" charset="0"/>
            </a:endParaRPr>
          </a:p>
          <a:p>
            <a:pPr algn="just">
              <a:lnSpc>
                <a:spcPct val="250000"/>
              </a:lnSpc>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8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1B1CC5-C52F-BE1C-182D-508BCE0D1AAB}"/>
              </a:ext>
            </a:extLst>
          </p:cNvPr>
          <p:cNvSpPr>
            <a:spLocks noGrp="1"/>
          </p:cNvSpPr>
          <p:nvPr>
            <p:ph idx="1"/>
          </p:nvPr>
        </p:nvSpPr>
        <p:spPr>
          <a:xfrm>
            <a:off x="457200" y="228600"/>
            <a:ext cx="8382000" cy="6248400"/>
          </a:xfrm>
        </p:spPr>
        <p:txBody>
          <a:bodyPr/>
          <a:lstStyle/>
          <a:p>
            <a:pPr marL="0" indent="0">
              <a:buNone/>
            </a:pPr>
            <a:r>
              <a:rPr lang="en-IN" b="1" dirty="0">
                <a:solidFill>
                  <a:schemeClr val="accent6">
                    <a:lumMod val="75000"/>
                  </a:schemeClr>
                </a:solidFill>
                <a:latin typeface="Times New Roman" panose="02020603050405020304" pitchFamily="18" charset="0"/>
                <a:cs typeface="Times New Roman" panose="02020603050405020304" pitchFamily="18" charset="0"/>
              </a:rPr>
              <a:t>Leave the Bias:</a:t>
            </a:r>
          </a:p>
          <a:p>
            <a:pPr marL="0" indent="0">
              <a:buNone/>
            </a:pPr>
            <a:endParaRPr lang="en-IN"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IN" dirty="0"/>
          </a:p>
        </p:txBody>
      </p:sp>
      <p:pic>
        <p:nvPicPr>
          <p:cNvPr id="5" name="Picture 4">
            <a:extLst>
              <a:ext uri="{FF2B5EF4-FFF2-40B4-BE49-F238E27FC236}">
                <a16:creationId xmlns:a16="http://schemas.microsoft.com/office/drawing/2014/main" id="{8B7E04E6-C952-76A3-E3A3-D325485CE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 y="900112"/>
            <a:ext cx="9164091" cy="6110288"/>
          </a:xfrm>
          <a:prstGeom prst="rect">
            <a:avLst/>
          </a:prstGeom>
        </p:spPr>
      </p:pic>
    </p:spTree>
    <p:extLst>
      <p:ext uri="{BB962C8B-B14F-4D97-AF65-F5344CB8AC3E}">
        <p14:creationId xmlns:p14="http://schemas.microsoft.com/office/powerpoint/2010/main" val="323263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FC93EA-B8EC-E302-0DD6-93FC6F6E754B}"/>
              </a:ext>
            </a:extLst>
          </p:cNvPr>
          <p:cNvSpPr>
            <a:spLocks noGrp="1"/>
          </p:cNvSpPr>
          <p:nvPr>
            <p:ph idx="1"/>
          </p:nvPr>
        </p:nvSpPr>
        <p:spPr>
          <a:xfrm>
            <a:off x="457200" y="304800"/>
            <a:ext cx="8229600" cy="6096000"/>
          </a:xfrm>
        </p:spPr>
        <p:txBody>
          <a:bodyPr/>
          <a:lstStyle/>
          <a:p>
            <a:pPr algn="just">
              <a:lnSpc>
                <a:spcPct val="200000"/>
              </a:lnSpc>
            </a:pPr>
            <a:r>
              <a:rPr lang="en-IN" dirty="0">
                <a:latin typeface="Times New Roman" panose="02020603050405020304" pitchFamily="18" charset="0"/>
                <a:cs typeface="Times New Roman" panose="02020603050405020304" pitchFamily="18" charset="0"/>
              </a:rPr>
              <a:t>Develop patient centric communication style</a:t>
            </a:r>
          </a:p>
          <a:p>
            <a:pPr algn="just">
              <a:lnSpc>
                <a:spcPct val="200000"/>
              </a:lnSpc>
            </a:pPr>
            <a:r>
              <a:rPr lang="en-IN" dirty="0">
                <a:latin typeface="Times New Roman" panose="02020603050405020304" pitchFamily="18" charset="0"/>
                <a:cs typeface="Times New Roman" panose="02020603050405020304" pitchFamily="18" charset="0"/>
              </a:rPr>
              <a:t>Acknowledge biases in medical decision making.</a:t>
            </a:r>
          </a:p>
          <a:p>
            <a:pPr algn="just">
              <a:lnSpc>
                <a:spcPct val="200000"/>
              </a:lnSpc>
            </a:pPr>
            <a:r>
              <a:rPr lang="en-IN" dirty="0">
                <a:latin typeface="Times New Roman" panose="02020603050405020304" pitchFamily="18" charset="0"/>
                <a:cs typeface="Times New Roman" panose="02020603050405020304" pitchFamily="18" charset="0"/>
              </a:rPr>
              <a:t>Understand health literacy and how it effects outcomes.</a:t>
            </a:r>
          </a:p>
          <a:p>
            <a:pPr marL="0" indent="0" algn="just">
              <a:lnSpc>
                <a:spcPct val="200000"/>
              </a:lnSpc>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58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89FB80-4412-387A-DDBD-FC67EE36BB53}"/>
              </a:ext>
            </a:extLst>
          </p:cNvPr>
          <p:cNvSpPr>
            <a:spLocks noGrp="1"/>
          </p:cNvSpPr>
          <p:nvPr>
            <p:ph idx="1"/>
          </p:nvPr>
        </p:nvSpPr>
        <p:spPr>
          <a:xfrm>
            <a:off x="457200" y="304800"/>
            <a:ext cx="8229600" cy="6248400"/>
          </a:xfrm>
        </p:spPr>
        <p:txBody>
          <a:bodyPr/>
          <a:lstStyle/>
          <a:p>
            <a:pPr marL="0" indent="0">
              <a:buNone/>
            </a:pPr>
            <a:r>
              <a:rPr lang="en-IN" b="1" dirty="0">
                <a:solidFill>
                  <a:schemeClr val="accent4">
                    <a:lumMod val="75000"/>
                  </a:schemeClr>
                </a:solidFill>
                <a:latin typeface="Times New Roman" panose="02020603050405020304" pitchFamily="18" charset="0"/>
                <a:cs typeface="Times New Roman" panose="02020603050405020304" pitchFamily="18" charset="0"/>
              </a:rPr>
              <a:t>Evaluating adherence</a:t>
            </a:r>
          </a:p>
          <a:p>
            <a:pPr marL="0" indent="0">
              <a:buNone/>
            </a:pPr>
            <a:endParaRPr lang="en-IN" b="1"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37BFBC6-7A2E-D0BB-E1DE-52C8F3A32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6000750"/>
          </a:xfrm>
          <a:prstGeom prst="rect">
            <a:avLst/>
          </a:prstGeom>
        </p:spPr>
      </p:pic>
    </p:spTree>
    <p:extLst>
      <p:ext uri="{BB962C8B-B14F-4D97-AF65-F5344CB8AC3E}">
        <p14:creationId xmlns:p14="http://schemas.microsoft.com/office/powerpoint/2010/main" val="304181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lnSpcReduction="10000"/>
          </a:bodyPr>
          <a:lstStyle/>
          <a:p>
            <a:pPr algn="just">
              <a:lnSpc>
                <a:spcPct val="150000"/>
              </a:lnSpc>
            </a:pPr>
            <a:r>
              <a:rPr lang="en-GB" dirty="0">
                <a:latin typeface="Times New Roman" panose="02020603050405020304" pitchFamily="18" charset="0"/>
                <a:cs typeface="Times New Roman" panose="02020603050405020304" pitchFamily="18" charset="0"/>
              </a:rPr>
              <a:t>Medication adherence can be defined as </a:t>
            </a:r>
            <a:r>
              <a:rPr lang="en-GB" b="1" dirty="0">
                <a:latin typeface="Times New Roman" panose="02020603050405020304" pitchFamily="18" charset="0"/>
                <a:cs typeface="Times New Roman" panose="02020603050405020304" pitchFamily="18" charset="0"/>
              </a:rPr>
              <a:t>the extent to which a person's behaviour corresponds with taking a medicine</a:t>
            </a:r>
            <a:r>
              <a:rPr lang="en-GB" dirty="0">
                <a:latin typeface="Times New Roman" panose="02020603050405020304" pitchFamily="18" charset="0"/>
                <a:cs typeface="Times New Roman" panose="02020603050405020304" pitchFamily="18" charset="0"/>
              </a:rPr>
              <a:t> optimally.</a:t>
            </a:r>
          </a:p>
          <a:p>
            <a:pPr algn="just">
              <a:lnSpc>
                <a:spcPct val="150000"/>
              </a:lnSpc>
            </a:pPr>
            <a:r>
              <a:rPr lang="en-GB" dirty="0">
                <a:latin typeface="Times New Roman" panose="02020603050405020304" pitchFamily="18" charset="0"/>
                <a:cs typeface="Times New Roman" panose="02020603050405020304" pitchFamily="18" charset="0"/>
              </a:rPr>
              <a:t>Medication adherence is defined by the World Health Organization </a:t>
            </a:r>
            <a:r>
              <a:rPr lang="en-GB">
                <a:latin typeface="Times New Roman" panose="02020603050405020304" pitchFamily="18" charset="0"/>
                <a:cs typeface="Times New Roman" panose="02020603050405020304" pitchFamily="18" charset="0"/>
              </a:rPr>
              <a:t>as “the </a:t>
            </a:r>
            <a:r>
              <a:rPr lang="en-GB" dirty="0">
                <a:latin typeface="Times New Roman" panose="02020603050405020304" pitchFamily="18" charset="0"/>
                <a:cs typeface="Times New Roman" panose="02020603050405020304" pitchFamily="18" charset="0"/>
              </a:rPr>
              <a:t>degree to which the person’s behaviour corresponds with the agreed recommendations from a health care provider”</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circle(in)">
                                      <p:cBhvr>
                                        <p:cTn id="2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D38C-208D-6839-2FF5-4508BBBAEA55}"/>
              </a:ext>
            </a:extLst>
          </p:cNvPr>
          <p:cNvSpPr>
            <a:spLocks noGrp="1"/>
          </p:cNvSpPr>
          <p:nvPr>
            <p:ph idx="1"/>
          </p:nvPr>
        </p:nvSpPr>
        <p:spPr>
          <a:xfrm>
            <a:off x="457200" y="381000"/>
            <a:ext cx="8229600" cy="6248400"/>
          </a:xfrm>
        </p:spPr>
        <p:txBody>
          <a:bodyPr>
            <a:normAutofit fontScale="92500" lnSpcReduction="20000"/>
          </a:bodyPr>
          <a:lstStyle/>
          <a:p>
            <a:pPr algn="just">
              <a:lnSpc>
                <a:spcPct val="150000"/>
              </a:lnSpc>
            </a:pPr>
            <a:r>
              <a:rPr lang="en-IN" dirty="0">
                <a:latin typeface="Times New Roman" panose="02020603050405020304" pitchFamily="18" charset="0"/>
                <a:cs typeface="Times New Roman" panose="02020603050405020304" pitchFamily="18" charset="0"/>
              </a:rPr>
              <a:t>Self-Report</a:t>
            </a:r>
          </a:p>
          <a:p>
            <a:pPr algn="just">
              <a:lnSpc>
                <a:spcPct val="150000"/>
              </a:lnSpc>
            </a:pPr>
            <a:r>
              <a:rPr lang="en-IN" dirty="0">
                <a:latin typeface="Times New Roman" panose="02020603050405020304" pitchFamily="18" charset="0"/>
                <a:cs typeface="Times New Roman" panose="02020603050405020304" pitchFamily="18" charset="0"/>
              </a:rPr>
              <a:t>Ask about adherence behaviour at each visit</a:t>
            </a:r>
          </a:p>
          <a:p>
            <a:pPr algn="just">
              <a:lnSpc>
                <a:spcPct val="150000"/>
              </a:lnSpc>
            </a:pPr>
            <a:r>
              <a:rPr lang="en-IN" dirty="0">
                <a:latin typeface="Times New Roman" panose="02020603050405020304" pitchFamily="18" charset="0"/>
                <a:cs typeface="Times New Roman" panose="02020603050405020304" pitchFamily="18" charset="0"/>
              </a:rPr>
              <a:t>Periodically review patient’s medication containers.</a:t>
            </a:r>
          </a:p>
          <a:p>
            <a:pPr algn="just">
              <a:lnSpc>
                <a:spcPct val="150000"/>
              </a:lnSpc>
            </a:pPr>
            <a:r>
              <a:rPr lang="en-IN" dirty="0">
                <a:latin typeface="Times New Roman" panose="02020603050405020304" pitchFamily="18" charset="0"/>
                <a:cs typeface="Times New Roman" panose="02020603050405020304" pitchFamily="18" charset="0"/>
              </a:rPr>
              <a:t>Use biochemical tests: Measure serum or urine levels as needed.</a:t>
            </a:r>
          </a:p>
          <a:p>
            <a:pPr algn="just">
              <a:lnSpc>
                <a:spcPct val="150000"/>
              </a:lnSpc>
            </a:pPr>
            <a:r>
              <a:rPr lang="en-IN" dirty="0">
                <a:latin typeface="Times New Roman" panose="02020603050405020304" pitchFamily="18" charset="0"/>
                <a:cs typeface="Times New Roman" panose="02020603050405020304" pitchFamily="18" charset="0"/>
              </a:rPr>
              <a:t>Use medication adherence scales: 	</a:t>
            </a:r>
          </a:p>
          <a:p>
            <a:pPr algn="just">
              <a:lnSpc>
                <a:spcPct val="150000"/>
              </a:lnSpc>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Morisky-8 (MMAS 8)</a:t>
            </a:r>
          </a:p>
          <a:p>
            <a:pPr algn="just">
              <a:lnSpc>
                <a:spcPct val="150000"/>
              </a:lnSpc>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Medication Possession Ratio</a:t>
            </a:r>
          </a:p>
          <a:p>
            <a:pPr algn="just">
              <a:lnSpc>
                <a:spcPct val="150000"/>
              </a:lnSpc>
              <a:buFont typeface="Wingdings" panose="05000000000000000000" pitchFamily="2" charset="2"/>
              <a:buChar char="v"/>
            </a:pPr>
            <a:endParaRPr lang="en-IN" dirty="0">
              <a:latin typeface="Times New Roman" panose="02020603050405020304" pitchFamily="18" charset="0"/>
              <a:cs typeface="Times New Roman" panose="02020603050405020304" pitchFamily="18" charset="0"/>
            </a:endParaRPr>
          </a:p>
          <a:p>
            <a:pPr algn="just">
              <a:lnSpc>
                <a:spcPct val="150000"/>
              </a:lnSpc>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02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anim calcmode="lin" valueType="num">
                                      <p:cBhvr>
                                        <p:cTn id="2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heel(1)">
                                      <p:cBhvr>
                                        <p:cTn id="4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93177-8CEF-78EF-C287-59C1085208B4}"/>
              </a:ext>
            </a:extLst>
          </p:cNvPr>
          <p:cNvSpPr>
            <a:spLocks noGrp="1"/>
          </p:cNvSpPr>
          <p:nvPr>
            <p:ph idx="1"/>
          </p:nvPr>
        </p:nvSpPr>
        <p:spPr>
          <a:xfrm>
            <a:off x="457200" y="228600"/>
            <a:ext cx="8229600" cy="6324600"/>
          </a:xfrm>
        </p:spPr>
        <p:txBody>
          <a:bodyPr/>
          <a:lstStyle/>
          <a:p>
            <a:pPr marL="0" indent="0">
              <a:buNone/>
            </a:pPr>
            <a:r>
              <a:rPr lang="en-IN" b="1" dirty="0" err="1">
                <a:latin typeface="Times New Roman" panose="02020603050405020304" pitchFamily="18" charset="0"/>
                <a:cs typeface="Times New Roman" panose="02020603050405020304" pitchFamily="18" charset="0"/>
              </a:rPr>
              <a:t>Morisky’s</a:t>
            </a:r>
            <a:r>
              <a:rPr lang="en-IN" b="1" dirty="0">
                <a:latin typeface="Times New Roman" panose="02020603050405020304" pitchFamily="18" charset="0"/>
                <a:cs typeface="Times New Roman" panose="02020603050405020304" pitchFamily="18" charset="0"/>
              </a:rPr>
              <a:t> Medication Adherence Scales for Diabetic Patients:</a:t>
            </a:r>
          </a:p>
          <a:p>
            <a:pPr marL="0" indent="0">
              <a:buNone/>
            </a:pPr>
            <a:endParaRPr lang="en-IN" b="1" dirty="0"/>
          </a:p>
        </p:txBody>
      </p:sp>
      <p:pic>
        <p:nvPicPr>
          <p:cNvPr id="4" name="Picture 2" descr="Morisky Medication Adherence Scale (MMAS-8) questionnaire 1 . | Download  Scientific Diagram">
            <a:extLst>
              <a:ext uri="{FF2B5EF4-FFF2-40B4-BE49-F238E27FC236}">
                <a16:creationId xmlns:a16="http://schemas.microsoft.com/office/drawing/2014/main" id="{5844EB52-53F8-E716-DEEB-D5495BF71AF6}"/>
              </a:ext>
            </a:extLst>
          </p:cNvPr>
          <p:cNvPicPr>
            <a:picLocks noChangeAspect="1" noChangeArrowheads="1"/>
          </p:cNvPicPr>
          <p:nvPr/>
        </p:nvPicPr>
        <p:blipFill>
          <a:blip r:embed="rId2"/>
          <a:srcRect/>
          <a:stretch>
            <a:fillRect/>
          </a:stretch>
        </p:blipFill>
        <p:spPr bwMode="auto">
          <a:xfrm>
            <a:off x="76200" y="1447800"/>
            <a:ext cx="8984700" cy="5181600"/>
          </a:xfrm>
          <a:prstGeom prst="rect">
            <a:avLst/>
          </a:prstGeom>
          <a:noFill/>
        </p:spPr>
      </p:pic>
    </p:spTree>
    <p:extLst>
      <p:ext uri="{BB962C8B-B14F-4D97-AF65-F5344CB8AC3E}">
        <p14:creationId xmlns:p14="http://schemas.microsoft.com/office/powerpoint/2010/main" val="1678826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76BCC8-7A7B-0475-4BBE-AD4C44962905}"/>
              </a:ext>
            </a:extLst>
          </p:cNvPr>
          <p:cNvSpPr>
            <a:spLocks noGrp="1"/>
          </p:cNvSpPr>
          <p:nvPr>
            <p:ph idx="1"/>
          </p:nvPr>
        </p:nvSpPr>
        <p:spPr>
          <a:xfrm>
            <a:off x="457200" y="152400"/>
            <a:ext cx="8229600" cy="6324600"/>
          </a:xfrm>
        </p:spPr>
        <p:txBody>
          <a:bodyPr/>
          <a:lstStyle/>
          <a:p>
            <a:pPr marL="0" indent="0">
              <a:buNone/>
            </a:pPr>
            <a:r>
              <a:rPr lang="en-IN" b="1" dirty="0">
                <a:latin typeface="Times New Roman" panose="02020603050405020304" pitchFamily="18" charset="0"/>
                <a:cs typeface="Times New Roman" panose="02020603050405020304" pitchFamily="18" charset="0"/>
              </a:rPr>
              <a:t>What Patients can do to improve your adherence:</a:t>
            </a:r>
          </a:p>
          <a:p>
            <a:pPr marL="0" indent="0">
              <a:buNone/>
            </a:pPr>
            <a:endParaRPr lang="en-IN"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1053551-3C32-90DF-8527-7944305D8D5C}"/>
              </a:ext>
            </a:extLst>
          </p:cNvPr>
          <p:cNvGrpSpPr/>
          <p:nvPr/>
        </p:nvGrpSpPr>
        <p:grpSpPr>
          <a:xfrm>
            <a:off x="0" y="1295400"/>
            <a:ext cx="2514600" cy="2307146"/>
            <a:chOff x="0" y="0"/>
            <a:chExt cx="3124200" cy="2883932"/>
          </a:xfrm>
        </p:grpSpPr>
        <p:pic>
          <p:nvPicPr>
            <p:cNvPr id="21" name="Picture 20">
              <a:extLst>
                <a:ext uri="{FF2B5EF4-FFF2-40B4-BE49-F238E27FC236}">
                  <a16:creationId xmlns:a16="http://schemas.microsoft.com/office/drawing/2014/main" id="{A184BD8C-CDB5-AE12-4F36-707A73474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4200" cy="2438400"/>
            </a:xfrm>
            <a:prstGeom prst="rect">
              <a:avLst/>
            </a:prstGeom>
          </p:spPr>
        </p:pic>
        <p:sp>
          <p:nvSpPr>
            <p:cNvPr id="22" name="TextBox 21">
              <a:extLst>
                <a:ext uri="{FF2B5EF4-FFF2-40B4-BE49-F238E27FC236}">
                  <a16:creationId xmlns:a16="http://schemas.microsoft.com/office/drawing/2014/main" id="{553E16EC-6611-51A2-042F-0CABC366229B}"/>
                </a:ext>
              </a:extLst>
            </p:cNvPr>
            <p:cNvSpPr txBox="1"/>
            <p:nvPr/>
          </p:nvSpPr>
          <p:spPr>
            <a:xfrm>
              <a:off x="76200" y="2514600"/>
              <a:ext cx="2895600" cy="369332"/>
            </a:xfrm>
            <a:prstGeom prst="rect">
              <a:avLst/>
            </a:prstGeom>
            <a:noFill/>
          </p:spPr>
          <p:txBody>
            <a:bodyPr wrap="square" rtlCol="0">
              <a:spAutoFit/>
            </a:bodyPr>
            <a:lstStyle/>
            <a:p>
              <a:pPr algn="ctr"/>
              <a:r>
                <a:rPr lang="en-IN" b="1" dirty="0">
                  <a:latin typeface="Times New Roman" panose="02020603050405020304" pitchFamily="18" charset="0"/>
                  <a:cs typeface="Times New Roman" panose="02020603050405020304" pitchFamily="18" charset="0"/>
                </a:rPr>
                <a:t>Make a Schedule</a:t>
              </a:r>
            </a:p>
          </p:txBody>
        </p:sp>
      </p:grpSp>
      <p:sp>
        <p:nvSpPr>
          <p:cNvPr id="5" name="TextBox 4">
            <a:extLst>
              <a:ext uri="{FF2B5EF4-FFF2-40B4-BE49-F238E27FC236}">
                <a16:creationId xmlns:a16="http://schemas.microsoft.com/office/drawing/2014/main" id="{88C05464-939D-F580-0E37-C2D96FE9D11E}"/>
              </a:ext>
            </a:extLst>
          </p:cNvPr>
          <p:cNvSpPr txBox="1"/>
          <p:nvPr/>
        </p:nvSpPr>
        <p:spPr>
          <a:xfrm>
            <a:off x="2819400" y="1641250"/>
            <a:ext cx="2895600" cy="1107996"/>
          </a:xfrm>
          <a:prstGeom prst="rect">
            <a:avLst/>
          </a:prstGeom>
          <a:noFill/>
        </p:spPr>
        <p:txBody>
          <a:bodyPr wrap="square" rtlCol="0">
            <a:spAutoFit/>
          </a:bodyPr>
          <a:lstStyle/>
          <a:p>
            <a:pPr algn="ctr"/>
            <a:r>
              <a:rPr lang="en-IN" sz="2800" b="1" dirty="0">
                <a:solidFill>
                  <a:schemeClr val="accent6">
                    <a:lumMod val="75000"/>
                  </a:schemeClr>
                </a:solidFill>
                <a:latin typeface="Times New Roman" panose="02020603050405020304" pitchFamily="18" charset="0"/>
                <a:cs typeface="Times New Roman" panose="02020603050405020304" pitchFamily="18" charset="0"/>
              </a:rPr>
              <a:t>Put them in a place that’s easy to remember</a:t>
            </a:r>
          </a:p>
        </p:txBody>
      </p:sp>
      <p:grpSp>
        <p:nvGrpSpPr>
          <p:cNvPr id="6" name="Group 5">
            <a:extLst>
              <a:ext uri="{FF2B5EF4-FFF2-40B4-BE49-F238E27FC236}">
                <a16:creationId xmlns:a16="http://schemas.microsoft.com/office/drawing/2014/main" id="{0E4320B8-1B7A-CED3-83CD-FBED079E82C8}"/>
              </a:ext>
            </a:extLst>
          </p:cNvPr>
          <p:cNvGrpSpPr/>
          <p:nvPr/>
        </p:nvGrpSpPr>
        <p:grpSpPr>
          <a:xfrm>
            <a:off x="5986934" y="1444178"/>
            <a:ext cx="2895600" cy="1706880"/>
            <a:chOff x="304800" y="3140869"/>
            <a:chExt cx="2895600" cy="3259932"/>
          </a:xfrm>
        </p:grpSpPr>
        <p:pic>
          <p:nvPicPr>
            <p:cNvPr id="19" name="Picture 18">
              <a:extLst>
                <a:ext uri="{FF2B5EF4-FFF2-40B4-BE49-F238E27FC236}">
                  <a16:creationId xmlns:a16="http://schemas.microsoft.com/office/drawing/2014/main" id="{CAA69CB7-5B4E-72DA-30C8-B89E0C7E06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140869"/>
              <a:ext cx="2667000" cy="2557463"/>
            </a:xfrm>
            <a:prstGeom prst="rect">
              <a:avLst/>
            </a:prstGeom>
          </p:spPr>
        </p:pic>
        <p:sp>
          <p:nvSpPr>
            <p:cNvPr id="20" name="TextBox 19">
              <a:extLst>
                <a:ext uri="{FF2B5EF4-FFF2-40B4-BE49-F238E27FC236}">
                  <a16:creationId xmlns:a16="http://schemas.microsoft.com/office/drawing/2014/main" id="{B35DCC7D-C981-5BEB-7319-141AE78A15C0}"/>
                </a:ext>
              </a:extLst>
            </p:cNvPr>
            <p:cNvSpPr txBox="1"/>
            <p:nvPr/>
          </p:nvSpPr>
          <p:spPr>
            <a:xfrm>
              <a:off x="304800" y="5877581"/>
              <a:ext cx="2895600" cy="523220"/>
            </a:xfrm>
            <a:prstGeom prst="rect">
              <a:avLst/>
            </a:prstGeom>
            <a:noFill/>
          </p:spPr>
          <p:txBody>
            <a:bodyPr wrap="square" rtlCol="0">
              <a:spAutoFit/>
            </a:bodyPr>
            <a:lstStyle/>
            <a:p>
              <a:pPr algn="ctr"/>
              <a:r>
                <a:rPr lang="en-IN" sz="2800" b="1" dirty="0">
                  <a:solidFill>
                    <a:schemeClr val="tx2"/>
                  </a:solidFill>
                  <a:latin typeface="Times New Roman" panose="02020603050405020304" pitchFamily="18" charset="0"/>
                  <a:cs typeface="Times New Roman" panose="02020603050405020304" pitchFamily="18" charset="0"/>
                </a:rPr>
                <a:t>Healthy Diet</a:t>
              </a:r>
            </a:p>
          </p:txBody>
        </p:sp>
      </p:grpSp>
      <p:grpSp>
        <p:nvGrpSpPr>
          <p:cNvPr id="7" name="Group 6">
            <a:extLst>
              <a:ext uri="{FF2B5EF4-FFF2-40B4-BE49-F238E27FC236}">
                <a16:creationId xmlns:a16="http://schemas.microsoft.com/office/drawing/2014/main" id="{5517E0D6-4B40-22C9-8B7B-E7212B8C420C}"/>
              </a:ext>
            </a:extLst>
          </p:cNvPr>
          <p:cNvGrpSpPr/>
          <p:nvPr/>
        </p:nvGrpSpPr>
        <p:grpSpPr>
          <a:xfrm>
            <a:off x="-157558" y="3881846"/>
            <a:ext cx="2330606" cy="2324626"/>
            <a:chOff x="3510928" y="3260637"/>
            <a:chExt cx="2895600" cy="3074145"/>
          </a:xfrm>
        </p:grpSpPr>
        <p:pic>
          <p:nvPicPr>
            <p:cNvPr id="17" name="Picture 16">
              <a:extLst>
                <a:ext uri="{FF2B5EF4-FFF2-40B4-BE49-F238E27FC236}">
                  <a16:creationId xmlns:a16="http://schemas.microsoft.com/office/drawing/2014/main" id="{0B93A6AD-4A85-D9ED-C483-A31C5B747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484" y="3260637"/>
              <a:ext cx="2470489" cy="2437695"/>
            </a:xfrm>
            <a:prstGeom prst="rect">
              <a:avLst/>
            </a:prstGeom>
          </p:spPr>
        </p:pic>
        <p:sp>
          <p:nvSpPr>
            <p:cNvPr id="18" name="TextBox 17">
              <a:extLst>
                <a:ext uri="{FF2B5EF4-FFF2-40B4-BE49-F238E27FC236}">
                  <a16:creationId xmlns:a16="http://schemas.microsoft.com/office/drawing/2014/main" id="{C1D9D293-B5EA-8E75-9234-1E5B7E6FF87A}"/>
                </a:ext>
              </a:extLst>
            </p:cNvPr>
            <p:cNvSpPr txBox="1"/>
            <p:nvPr/>
          </p:nvSpPr>
          <p:spPr>
            <a:xfrm>
              <a:off x="3510928" y="5811562"/>
              <a:ext cx="2895600" cy="523220"/>
            </a:xfrm>
            <a:prstGeom prst="rect">
              <a:avLst/>
            </a:prstGeom>
            <a:noFill/>
          </p:spPr>
          <p:txBody>
            <a:bodyPr wrap="square" rtlCol="0">
              <a:spAutoFit/>
            </a:bodyPr>
            <a:lstStyle/>
            <a:p>
              <a:pPr algn="ctr"/>
              <a:r>
                <a:rPr lang="en-IN" sz="2800" b="1" dirty="0">
                  <a:solidFill>
                    <a:srgbClr val="00B0F0"/>
                  </a:solidFill>
                  <a:latin typeface="Times New Roman" panose="02020603050405020304" pitchFamily="18" charset="0"/>
                  <a:cs typeface="Times New Roman" panose="02020603050405020304" pitchFamily="18" charset="0"/>
                </a:rPr>
                <a:t>Shower</a:t>
              </a:r>
            </a:p>
          </p:txBody>
        </p:sp>
      </p:grpSp>
      <p:grpSp>
        <p:nvGrpSpPr>
          <p:cNvPr id="8" name="Group 7">
            <a:extLst>
              <a:ext uri="{FF2B5EF4-FFF2-40B4-BE49-F238E27FC236}">
                <a16:creationId xmlns:a16="http://schemas.microsoft.com/office/drawing/2014/main" id="{3999CD44-66F7-027E-D823-CDAA041676F2}"/>
              </a:ext>
            </a:extLst>
          </p:cNvPr>
          <p:cNvGrpSpPr/>
          <p:nvPr/>
        </p:nvGrpSpPr>
        <p:grpSpPr>
          <a:xfrm>
            <a:off x="2481943" y="3628671"/>
            <a:ext cx="2090057" cy="2507506"/>
            <a:chOff x="6183087" y="3140869"/>
            <a:chExt cx="2920908" cy="3193913"/>
          </a:xfrm>
        </p:grpSpPr>
        <p:pic>
          <p:nvPicPr>
            <p:cNvPr id="15" name="Picture 14">
              <a:extLst>
                <a:ext uri="{FF2B5EF4-FFF2-40B4-BE49-F238E27FC236}">
                  <a16:creationId xmlns:a16="http://schemas.microsoft.com/office/drawing/2014/main" id="{F7F56A70-7C51-C1C8-5F79-148FAD8ABE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1" y="3140869"/>
              <a:ext cx="2626994" cy="2626994"/>
            </a:xfrm>
            <a:prstGeom prst="rect">
              <a:avLst/>
            </a:prstGeom>
          </p:spPr>
        </p:pic>
        <p:sp>
          <p:nvSpPr>
            <p:cNvPr id="16" name="TextBox 15">
              <a:extLst>
                <a:ext uri="{FF2B5EF4-FFF2-40B4-BE49-F238E27FC236}">
                  <a16:creationId xmlns:a16="http://schemas.microsoft.com/office/drawing/2014/main" id="{97234466-4887-D3D7-F413-A2019BF52AAA}"/>
                </a:ext>
              </a:extLst>
            </p:cNvPr>
            <p:cNvSpPr txBox="1"/>
            <p:nvPr/>
          </p:nvSpPr>
          <p:spPr>
            <a:xfrm>
              <a:off x="6183087" y="5811562"/>
              <a:ext cx="2895600" cy="523220"/>
            </a:xfrm>
            <a:prstGeom prst="rect">
              <a:avLst/>
            </a:prstGeom>
            <a:noFill/>
          </p:spPr>
          <p:txBody>
            <a:bodyPr wrap="square" rtlCol="0">
              <a:spAutoFit/>
            </a:bodyPr>
            <a:lstStyle/>
            <a:p>
              <a:pPr algn="ctr"/>
              <a:r>
                <a:rPr lang="en-IN" sz="2800" b="1" dirty="0">
                  <a:solidFill>
                    <a:srgbClr val="FF0000"/>
                  </a:solidFill>
                  <a:latin typeface="Times New Roman" panose="02020603050405020304" pitchFamily="18" charset="0"/>
                  <a:cs typeface="Times New Roman" panose="02020603050405020304" pitchFamily="18" charset="0"/>
                </a:rPr>
                <a:t>Brush your teeth</a:t>
              </a:r>
            </a:p>
          </p:txBody>
        </p:sp>
      </p:grpSp>
      <p:grpSp>
        <p:nvGrpSpPr>
          <p:cNvPr id="9" name="Group 8">
            <a:extLst>
              <a:ext uri="{FF2B5EF4-FFF2-40B4-BE49-F238E27FC236}">
                <a16:creationId xmlns:a16="http://schemas.microsoft.com/office/drawing/2014/main" id="{57FCE10E-0401-1FCB-9CA2-E887C53BF9A2}"/>
              </a:ext>
            </a:extLst>
          </p:cNvPr>
          <p:cNvGrpSpPr/>
          <p:nvPr/>
        </p:nvGrpSpPr>
        <p:grpSpPr>
          <a:xfrm>
            <a:off x="4638177" y="3855720"/>
            <a:ext cx="2050828" cy="2182629"/>
            <a:chOff x="4724400" y="3322685"/>
            <a:chExt cx="2895600" cy="3275696"/>
          </a:xfrm>
        </p:grpSpPr>
        <p:pic>
          <p:nvPicPr>
            <p:cNvPr id="13" name="Picture 12">
              <a:extLst>
                <a:ext uri="{FF2B5EF4-FFF2-40B4-BE49-F238E27FC236}">
                  <a16:creationId xmlns:a16="http://schemas.microsoft.com/office/drawing/2014/main" id="{03638798-2140-3BD8-F31B-8D1C9885AF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0582" y="3322685"/>
              <a:ext cx="2143125" cy="2143125"/>
            </a:xfrm>
            <a:prstGeom prst="rect">
              <a:avLst/>
            </a:prstGeom>
          </p:spPr>
        </p:pic>
        <p:sp>
          <p:nvSpPr>
            <p:cNvPr id="14" name="TextBox 13">
              <a:extLst>
                <a:ext uri="{FF2B5EF4-FFF2-40B4-BE49-F238E27FC236}">
                  <a16:creationId xmlns:a16="http://schemas.microsoft.com/office/drawing/2014/main" id="{65733AB5-B921-66FF-0478-4670A75E3E61}"/>
                </a:ext>
              </a:extLst>
            </p:cNvPr>
            <p:cNvSpPr txBox="1"/>
            <p:nvPr/>
          </p:nvSpPr>
          <p:spPr>
            <a:xfrm>
              <a:off x="4724400" y="5644274"/>
              <a:ext cx="2895600" cy="954107"/>
            </a:xfrm>
            <a:prstGeom prst="rect">
              <a:avLst/>
            </a:prstGeom>
            <a:noFill/>
          </p:spPr>
          <p:txBody>
            <a:bodyPr wrap="square" rtlCol="0">
              <a:spAutoFit/>
            </a:bodyPr>
            <a:lstStyle/>
            <a:p>
              <a:pPr algn="ctr"/>
              <a:r>
                <a:rPr lang="en-IN" sz="2800" b="1" dirty="0">
                  <a:solidFill>
                    <a:schemeClr val="tx2"/>
                  </a:solidFill>
                  <a:latin typeface="Times New Roman" panose="02020603050405020304" pitchFamily="18" charset="0"/>
                  <a:cs typeface="Times New Roman" panose="02020603050405020304" pitchFamily="18" charset="0"/>
                </a:rPr>
                <a:t>Current list of Medications</a:t>
              </a:r>
            </a:p>
          </p:txBody>
        </p:sp>
      </p:grpSp>
      <p:grpSp>
        <p:nvGrpSpPr>
          <p:cNvPr id="10" name="Group 9">
            <a:extLst>
              <a:ext uri="{FF2B5EF4-FFF2-40B4-BE49-F238E27FC236}">
                <a16:creationId xmlns:a16="http://schemas.microsoft.com/office/drawing/2014/main" id="{38FEA81F-BAF3-CAE4-C980-21B3D0347023}"/>
              </a:ext>
            </a:extLst>
          </p:cNvPr>
          <p:cNvGrpSpPr/>
          <p:nvPr/>
        </p:nvGrpSpPr>
        <p:grpSpPr>
          <a:xfrm>
            <a:off x="6773291" y="3855720"/>
            <a:ext cx="2309057" cy="2621280"/>
            <a:chOff x="6913616" y="3200400"/>
            <a:chExt cx="2168732" cy="2504420"/>
          </a:xfrm>
        </p:grpSpPr>
        <p:pic>
          <p:nvPicPr>
            <p:cNvPr id="11" name="Picture 10">
              <a:extLst>
                <a:ext uri="{FF2B5EF4-FFF2-40B4-BE49-F238E27FC236}">
                  <a16:creationId xmlns:a16="http://schemas.microsoft.com/office/drawing/2014/main" id="{569599A3-A17C-AAF4-3145-2395DA9E16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3616" y="3200400"/>
              <a:ext cx="2050828" cy="1800225"/>
            </a:xfrm>
            <a:prstGeom prst="rect">
              <a:avLst/>
            </a:prstGeom>
          </p:spPr>
        </p:pic>
        <p:sp>
          <p:nvSpPr>
            <p:cNvPr id="12" name="TextBox 11">
              <a:extLst>
                <a:ext uri="{FF2B5EF4-FFF2-40B4-BE49-F238E27FC236}">
                  <a16:creationId xmlns:a16="http://schemas.microsoft.com/office/drawing/2014/main" id="{7E5E72A9-F2D4-43A0-D32A-750C34AC8042}"/>
                </a:ext>
              </a:extLst>
            </p:cNvPr>
            <p:cNvSpPr txBox="1"/>
            <p:nvPr/>
          </p:nvSpPr>
          <p:spPr>
            <a:xfrm>
              <a:off x="7010400" y="5181600"/>
              <a:ext cx="2071948" cy="523220"/>
            </a:xfrm>
            <a:prstGeom prst="rect">
              <a:avLst/>
            </a:prstGeom>
            <a:noFill/>
          </p:spPr>
          <p:txBody>
            <a:bodyPr wrap="square" rtlCol="0">
              <a:spAutoFit/>
            </a:bodyPr>
            <a:lstStyle/>
            <a:p>
              <a:pPr algn="ctr"/>
              <a:r>
                <a:rPr lang="en-IN" sz="2800" b="1" dirty="0">
                  <a:solidFill>
                    <a:srgbClr val="0070C0"/>
                  </a:solidFill>
                  <a:latin typeface="Times New Roman" panose="02020603050405020304" pitchFamily="18" charset="0"/>
                  <a:cs typeface="Times New Roman" panose="02020603050405020304" pitchFamily="18" charset="0"/>
                </a:rPr>
                <a:t>Set Alarm</a:t>
              </a:r>
            </a:p>
          </p:txBody>
        </p:sp>
      </p:grpSp>
    </p:spTree>
    <p:extLst>
      <p:ext uri="{BB962C8B-B14F-4D97-AF65-F5344CB8AC3E}">
        <p14:creationId xmlns:p14="http://schemas.microsoft.com/office/powerpoint/2010/main" val="7448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B5FEBF-F7A2-9713-80ED-44C26B888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1771"/>
            <a:ext cx="8991600" cy="5223511"/>
          </a:xfrm>
          <a:prstGeom prst="rect">
            <a:avLst/>
          </a:prstGeom>
        </p:spPr>
      </p:pic>
      <p:sp>
        <p:nvSpPr>
          <p:cNvPr id="6" name="TextBox 5">
            <a:extLst>
              <a:ext uri="{FF2B5EF4-FFF2-40B4-BE49-F238E27FC236}">
                <a16:creationId xmlns:a16="http://schemas.microsoft.com/office/drawing/2014/main" id="{2FF04033-2843-6E08-046B-EE0A99B4CBAB}"/>
              </a:ext>
            </a:extLst>
          </p:cNvPr>
          <p:cNvSpPr txBox="1"/>
          <p:nvPr/>
        </p:nvSpPr>
        <p:spPr>
          <a:xfrm>
            <a:off x="914400" y="5245282"/>
            <a:ext cx="7010400" cy="1200329"/>
          </a:xfrm>
          <a:prstGeom prst="rect">
            <a:avLst/>
          </a:prstGeom>
          <a:noFill/>
        </p:spPr>
        <p:txBody>
          <a:bodyPr wrap="square" rtlCol="0">
            <a:spAutoFit/>
          </a:bodyPr>
          <a:lstStyle/>
          <a:p>
            <a:pPr algn="ctr"/>
            <a:r>
              <a:rPr lang="en-IN" sz="3600" b="1" dirty="0">
                <a:solidFill>
                  <a:srgbClr val="C00000"/>
                </a:solidFill>
                <a:latin typeface="Times New Roman" panose="02020603050405020304" pitchFamily="18" charset="0"/>
                <a:cs typeface="Times New Roman" panose="02020603050405020304" pitchFamily="18" charset="0"/>
              </a:rPr>
              <a:t>Choose One Pharmacy in stead of Multiple Pharmacies</a:t>
            </a:r>
          </a:p>
        </p:txBody>
      </p:sp>
    </p:spTree>
    <p:extLst>
      <p:ext uri="{BB962C8B-B14F-4D97-AF65-F5344CB8AC3E}">
        <p14:creationId xmlns:p14="http://schemas.microsoft.com/office/powerpoint/2010/main" val="157152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F22972-EE85-30F8-AF2F-39929E953A0C}"/>
              </a:ext>
            </a:extLst>
          </p:cNvPr>
          <p:cNvSpPr>
            <a:spLocks noGrp="1"/>
          </p:cNvSpPr>
          <p:nvPr>
            <p:ph idx="1"/>
          </p:nvPr>
        </p:nvSpPr>
        <p:spPr>
          <a:xfrm>
            <a:off x="457200" y="228600"/>
            <a:ext cx="8229600" cy="6324600"/>
          </a:xfrm>
        </p:spPr>
        <p:txBody>
          <a:bodyPr/>
          <a:lstStyle/>
          <a:p>
            <a:pPr marL="0" indent="0" algn="just">
              <a:buNone/>
            </a:pPr>
            <a:r>
              <a:rPr lang="en-IN" b="1" dirty="0">
                <a:latin typeface="Times New Roman" panose="02020603050405020304" pitchFamily="18" charset="0"/>
                <a:cs typeface="Times New Roman" panose="02020603050405020304" pitchFamily="18" charset="0"/>
              </a:rPr>
              <a:t>Things you should know about your medications:</a:t>
            </a:r>
          </a:p>
          <a:p>
            <a:pPr algn="just"/>
            <a:r>
              <a:rPr lang="en-IN" dirty="0">
                <a:latin typeface="Times New Roman" panose="02020603050405020304" pitchFamily="18" charset="0"/>
                <a:cs typeface="Times New Roman" panose="02020603050405020304" pitchFamily="18" charset="0"/>
              </a:rPr>
              <a:t>Name of the medication and why it is being used.</a:t>
            </a:r>
          </a:p>
          <a:p>
            <a:pPr algn="just"/>
            <a:r>
              <a:rPr lang="en-IN" dirty="0">
                <a:latin typeface="Times New Roman" panose="02020603050405020304" pitchFamily="18" charset="0"/>
                <a:cs typeface="Times New Roman" panose="02020603050405020304" pitchFamily="18" charset="0"/>
              </a:rPr>
              <a:t>How long the medication is to be taken</a:t>
            </a:r>
          </a:p>
          <a:p>
            <a:pPr algn="just"/>
            <a:r>
              <a:rPr lang="en-IN" dirty="0">
                <a:latin typeface="Times New Roman" panose="02020603050405020304" pitchFamily="18" charset="0"/>
                <a:cs typeface="Times New Roman" panose="02020603050405020304" pitchFamily="18" charset="0"/>
              </a:rPr>
              <a:t>Remember the frequency of administration </a:t>
            </a:r>
          </a:p>
          <a:p>
            <a:pPr algn="just"/>
            <a:r>
              <a:rPr lang="en-IN" dirty="0">
                <a:latin typeface="Times New Roman" panose="02020603050405020304" pitchFamily="18" charset="0"/>
                <a:cs typeface="Times New Roman" panose="02020603050405020304" pitchFamily="18" charset="0"/>
              </a:rPr>
              <a:t>Avoidance of any food or diet during the medication.</a:t>
            </a:r>
          </a:p>
          <a:p>
            <a:pPr algn="just"/>
            <a:r>
              <a:rPr lang="en-IN" dirty="0">
                <a:latin typeface="Times New Roman" panose="02020603050405020304" pitchFamily="18" charset="0"/>
                <a:cs typeface="Times New Roman" panose="02020603050405020304" pitchFamily="18" charset="0"/>
              </a:rPr>
              <a:t>Look for the side effects and What to do if they happen…..</a:t>
            </a:r>
          </a:p>
          <a:p>
            <a:pPr algn="just"/>
            <a:r>
              <a:rPr lang="en-IN" dirty="0">
                <a:latin typeface="Times New Roman" panose="02020603050405020304" pitchFamily="18" charset="0"/>
                <a:cs typeface="Times New Roman" panose="02020603050405020304" pitchFamily="18" charset="0"/>
              </a:rPr>
              <a:t>Where to store the medication</a:t>
            </a:r>
          </a:p>
        </p:txBody>
      </p:sp>
    </p:spTree>
    <p:extLst>
      <p:ext uri="{BB962C8B-B14F-4D97-AF65-F5344CB8AC3E}">
        <p14:creationId xmlns:p14="http://schemas.microsoft.com/office/powerpoint/2010/main" val="4324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heckerboard(across)">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58BAC-C6A0-8B68-1715-9E2AC5431C90}"/>
              </a:ext>
            </a:extLst>
          </p:cNvPr>
          <p:cNvSpPr>
            <a:spLocks noGrp="1"/>
          </p:cNvSpPr>
          <p:nvPr>
            <p:ph idx="1"/>
          </p:nvPr>
        </p:nvSpPr>
        <p:spPr>
          <a:xfrm>
            <a:off x="457200" y="228600"/>
            <a:ext cx="8458200" cy="6172200"/>
          </a:xfrm>
        </p:spPr>
        <p:txBody>
          <a:bodyPr/>
          <a:lstStyle/>
          <a:p>
            <a:pPr marL="0" indent="0" algn="just">
              <a:buNone/>
            </a:pPr>
            <a:r>
              <a:rPr lang="en-IN" b="1" dirty="0">
                <a:solidFill>
                  <a:srgbClr val="00B050"/>
                </a:solidFill>
                <a:latin typeface="Times New Roman" panose="02020603050405020304" pitchFamily="18" charset="0"/>
                <a:cs typeface="Times New Roman" panose="02020603050405020304" pitchFamily="18" charset="0"/>
              </a:rPr>
              <a:t>Role of Pharmacist:</a:t>
            </a:r>
          </a:p>
          <a:p>
            <a:pPr algn="just"/>
            <a:r>
              <a:rPr lang="en-IN" dirty="0">
                <a:latin typeface="Times New Roman" panose="02020603050405020304" pitchFamily="18" charset="0"/>
                <a:cs typeface="Times New Roman" panose="02020603050405020304" pitchFamily="18" charset="0"/>
              </a:rPr>
              <a:t>Inform the patient regarding the medication. Such as,</a:t>
            </a:r>
          </a:p>
          <a:p>
            <a:pPr algn="just">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What is the use of the medication?</a:t>
            </a:r>
          </a:p>
          <a:p>
            <a:pPr algn="just">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What are the expected outcomes after administration of the drug? Such as,</a:t>
            </a:r>
          </a:p>
          <a:p>
            <a:pPr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When will it start to work?</a:t>
            </a:r>
          </a:p>
          <a:p>
            <a:pPr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Will you notice any changes?</a:t>
            </a:r>
          </a:p>
          <a:p>
            <a:pPr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Side Effects to watch out for</a:t>
            </a:r>
          </a:p>
          <a:p>
            <a:pPr algn="just">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Answer any of the doubts regarding the medication</a:t>
            </a:r>
          </a:p>
        </p:txBody>
      </p:sp>
    </p:spTree>
    <p:extLst>
      <p:ext uri="{BB962C8B-B14F-4D97-AF65-F5344CB8AC3E}">
        <p14:creationId xmlns:p14="http://schemas.microsoft.com/office/powerpoint/2010/main" val="222968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edge">
                                      <p:cBhvr>
                                        <p:cTn id="14" dur="2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968D59-C726-A6F2-3BE1-C87FB5FA0845}"/>
              </a:ext>
            </a:extLst>
          </p:cNvPr>
          <p:cNvSpPr>
            <a:spLocks noGrp="1"/>
          </p:cNvSpPr>
          <p:nvPr>
            <p:ph idx="1"/>
          </p:nvPr>
        </p:nvSpPr>
        <p:spPr>
          <a:xfrm>
            <a:off x="457200" y="457200"/>
            <a:ext cx="8229600" cy="5668963"/>
          </a:xfrm>
        </p:spPr>
        <p:txBody>
          <a:bodyPr/>
          <a:lstStyle/>
          <a:p>
            <a:pPr marL="0" indent="0">
              <a:buNone/>
            </a:pPr>
            <a:r>
              <a:rPr lang="en-IN" b="1" dirty="0">
                <a:latin typeface="Times New Roman" panose="02020603050405020304" pitchFamily="18" charset="0"/>
                <a:cs typeface="Times New Roman" panose="02020603050405020304" pitchFamily="18" charset="0"/>
              </a:rPr>
              <a:t>Recommended ways for the Pharmacist:</a:t>
            </a:r>
          </a:p>
          <a:p>
            <a:pPr marL="0" indent="0">
              <a:buNone/>
            </a:pPr>
            <a:endParaRPr lang="en-IN" b="1" dirty="0">
              <a:latin typeface="Times New Roman" panose="02020603050405020304" pitchFamily="18" charset="0"/>
              <a:cs typeface="Times New Roman" panose="02020603050405020304" pitchFamily="18" charset="0"/>
            </a:endParaRPr>
          </a:p>
        </p:txBody>
      </p:sp>
      <p:pic>
        <p:nvPicPr>
          <p:cNvPr id="4" name="Picture 4294967295">
            <a:extLst>
              <a:ext uri="{FF2B5EF4-FFF2-40B4-BE49-F238E27FC236}">
                <a16:creationId xmlns:a16="http://schemas.microsoft.com/office/drawing/2014/main" id="{89D2D1C4-89FE-DEBD-3A18-76E48644412B}"/>
              </a:ext>
            </a:extLst>
          </p:cNvPr>
          <p:cNvPicPr>
            <a:picLocks noChangeAspect="1"/>
          </p:cNvPicPr>
          <p:nvPr/>
        </p:nvPicPr>
        <p:blipFill rotWithShape="1">
          <a:blip r:embed="rId2"/>
          <a:srcRect t="34722"/>
          <a:stretch/>
        </p:blipFill>
        <p:spPr>
          <a:xfrm>
            <a:off x="0" y="1905000"/>
            <a:ext cx="9144000" cy="4876800"/>
          </a:xfrm>
          <a:prstGeom prst="rect">
            <a:avLst/>
          </a:prstGeom>
        </p:spPr>
      </p:pic>
    </p:spTree>
    <p:extLst>
      <p:ext uri="{BB962C8B-B14F-4D97-AF65-F5344CB8AC3E}">
        <p14:creationId xmlns:p14="http://schemas.microsoft.com/office/powerpoint/2010/main" val="335539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8EAA20-ABD8-CF65-A5B8-3F69B58B4723}"/>
              </a:ext>
            </a:extLst>
          </p:cNvPr>
          <p:cNvSpPr>
            <a:spLocks noGrp="1"/>
          </p:cNvSpPr>
          <p:nvPr>
            <p:ph idx="1"/>
          </p:nvPr>
        </p:nvSpPr>
        <p:spPr>
          <a:xfrm>
            <a:off x="457200" y="228600"/>
            <a:ext cx="8229600" cy="6096000"/>
          </a:xfrm>
        </p:spPr>
        <p:txBody>
          <a:bodyPr>
            <a:normAutofit fontScale="85000" lnSpcReduction="10000"/>
          </a:bodyPr>
          <a:lstStyle/>
          <a:p>
            <a:pPr marL="0" indent="0" algn="just">
              <a:lnSpc>
                <a:spcPct val="200000"/>
              </a:lnSpc>
              <a:buNone/>
            </a:pPr>
            <a:r>
              <a:rPr lang="en-IN" b="1" dirty="0">
                <a:latin typeface="Times New Roman" panose="02020603050405020304" pitchFamily="18" charset="0"/>
                <a:cs typeface="Times New Roman" panose="02020603050405020304" pitchFamily="18" charset="0"/>
              </a:rPr>
              <a:t>A Pharmacist can,</a:t>
            </a:r>
          </a:p>
          <a:p>
            <a:pPr algn="just">
              <a:lnSpc>
                <a:spcPct val="200000"/>
              </a:lnSpc>
            </a:pPr>
            <a:r>
              <a:rPr lang="en-IN" b="1" dirty="0">
                <a:solidFill>
                  <a:srgbClr val="FF0000"/>
                </a:solidFill>
                <a:latin typeface="Times New Roman" panose="02020603050405020304" pitchFamily="18" charset="0"/>
                <a:cs typeface="Times New Roman" panose="02020603050405020304" pitchFamily="18" charset="0"/>
              </a:rPr>
              <a:t>Fit medications into your schedule:</a:t>
            </a:r>
          </a:p>
          <a:p>
            <a:pPr algn="just">
              <a:lnSpc>
                <a:spcPct val="20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Come up with a schedule, using your daily routines</a:t>
            </a:r>
          </a:p>
          <a:p>
            <a:pPr algn="just">
              <a:lnSpc>
                <a:spcPct val="20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Consider a medication that may work for a longer period of time</a:t>
            </a:r>
          </a:p>
          <a:p>
            <a:pPr algn="just">
              <a:lnSpc>
                <a:spcPct val="20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Recommend storage options for medications when travelling.</a:t>
            </a:r>
          </a:p>
        </p:txBody>
      </p:sp>
    </p:spTree>
    <p:extLst>
      <p:ext uri="{BB962C8B-B14F-4D97-AF65-F5344CB8AC3E}">
        <p14:creationId xmlns:p14="http://schemas.microsoft.com/office/powerpoint/2010/main" val="189737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3B143-D849-0F4A-C6F1-0D0D0F9461D0}"/>
              </a:ext>
            </a:extLst>
          </p:cNvPr>
          <p:cNvSpPr>
            <a:spLocks noGrp="1"/>
          </p:cNvSpPr>
          <p:nvPr>
            <p:ph idx="1"/>
          </p:nvPr>
        </p:nvSpPr>
        <p:spPr>
          <a:xfrm>
            <a:off x="457200" y="304800"/>
            <a:ext cx="8229600" cy="6096000"/>
          </a:xfrm>
        </p:spPr>
        <p:txBody>
          <a:bodyPr/>
          <a:lstStyle/>
          <a:p>
            <a:pPr algn="just"/>
            <a:r>
              <a:rPr lang="en-IN" b="1" dirty="0">
                <a:solidFill>
                  <a:schemeClr val="accent1"/>
                </a:solidFill>
                <a:latin typeface="Times New Roman" panose="02020603050405020304" pitchFamily="18" charset="0"/>
                <a:cs typeface="Times New Roman" panose="02020603050405020304" pitchFamily="18" charset="0"/>
              </a:rPr>
              <a:t>Cost:</a:t>
            </a:r>
          </a:p>
          <a:p>
            <a:pPr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Cost savings/discount programmes</a:t>
            </a:r>
          </a:p>
          <a:p>
            <a:pPr algn="just">
              <a:buFont typeface="Wingdings" panose="05000000000000000000" pitchFamily="2" charset="2"/>
              <a:buChar char="q"/>
            </a:pPr>
            <a:endParaRPr lang="en-IN"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IN" dirty="0">
              <a:latin typeface="Times New Roman" panose="02020603050405020304" pitchFamily="18" charset="0"/>
              <a:cs typeface="Times New Roman" panose="02020603050405020304" pitchFamily="18" charset="0"/>
            </a:endParaRPr>
          </a:p>
          <a:p>
            <a:pPr marL="0" indent="0" algn="just">
              <a:buNone/>
            </a:pPr>
            <a:endParaRPr lang="en-IN"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Look for a similar medication that may cost less</a:t>
            </a:r>
          </a:p>
          <a:p>
            <a:pPr marL="0" indent="0" algn="just">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9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4D35A-AC94-C62A-F2BE-F15C551B5B08}"/>
              </a:ext>
            </a:extLst>
          </p:cNvPr>
          <p:cNvSpPr>
            <a:spLocks noGrp="1"/>
          </p:cNvSpPr>
          <p:nvPr>
            <p:ph idx="1"/>
          </p:nvPr>
        </p:nvSpPr>
        <p:spPr>
          <a:xfrm>
            <a:off x="457200" y="304800"/>
            <a:ext cx="8229600" cy="6324600"/>
          </a:xfrm>
        </p:spPr>
        <p:txBody>
          <a:bodyPr>
            <a:normAutofit lnSpcReduction="10000"/>
          </a:bodyPr>
          <a:lstStyle/>
          <a:p>
            <a:pPr algn="just"/>
            <a:r>
              <a:rPr lang="en-IN" b="1" dirty="0">
                <a:solidFill>
                  <a:srgbClr val="66FF33"/>
                </a:solidFill>
                <a:latin typeface="Times New Roman" panose="02020603050405020304" pitchFamily="18" charset="0"/>
                <a:cs typeface="Times New Roman" panose="02020603050405020304" pitchFamily="18" charset="0"/>
              </a:rPr>
              <a:t>Medication Therapy Management (MTM):</a:t>
            </a:r>
          </a:p>
          <a:p>
            <a:pPr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Appointment with the Pharmacist</a:t>
            </a:r>
          </a:p>
          <a:p>
            <a:pPr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Bring all medications and Over the counter products (Vitamins/herbals)</a:t>
            </a:r>
          </a:p>
          <a:p>
            <a:pPr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Pharmacist reviews all of your medications,</a:t>
            </a:r>
          </a:p>
          <a:p>
            <a:pPr algn="jus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Interactions</a:t>
            </a:r>
          </a:p>
          <a:p>
            <a:pPr algn="jus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Side effects</a:t>
            </a:r>
          </a:p>
          <a:p>
            <a:pPr algn="jus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Cost savings</a:t>
            </a:r>
          </a:p>
          <a:p>
            <a:pPr algn="jus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Adherence and compliance</a:t>
            </a:r>
          </a:p>
          <a:p>
            <a:pPr algn="jus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Increase your knowledge of your medications</a:t>
            </a:r>
          </a:p>
          <a:p>
            <a:pPr algn="jus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Answer questions</a:t>
            </a:r>
          </a:p>
        </p:txBody>
      </p:sp>
    </p:spTree>
    <p:extLst>
      <p:ext uri="{BB962C8B-B14F-4D97-AF65-F5344CB8AC3E}">
        <p14:creationId xmlns:p14="http://schemas.microsoft.com/office/powerpoint/2010/main" val="133065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arn(inVertical)">
                                      <p:cBhvr>
                                        <p:cTn id="41" dur="500"/>
                                        <p:tgtEl>
                                          <p:spTgt spid="3">
                                            <p:txEl>
                                              <p:pRg st="8" end="8"/>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arn(inVertical)">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D57F9F1B-D350-DEDC-2DC8-23E831AF5FF0}"/>
              </a:ext>
            </a:extLst>
          </p:cNvPr>
          <p:cNvSpPr/>
          <p:nvPr/>
        </p:nvSpPr>
        <p:spPr>
          <a:xfrm>
            <a:off x="3496501" y="2531473"/>
            <a:ext cx="2227200" cy="1642653"/>
          </a:xfrm>
          <a:custGeom>
            <a:avLst/>
            <a:gdLst>
              <a:gd name="connsiteX0" fmla="*/ 0 w 1642653"/>
              <a:gd name="connsiteY0" fmla="*/ 821327 h 1642653"/>
              <a:gd name="connsiteX1" fmla="*/ 821327 w 1642653"/>
              <a:gd name="connsiteY1" fmla="*/ 0 h 1642653"/>
              <a:gd name="connsiteX2" fmla="*/ 1642654 w 1642653"/>
              <a:gd name="connsiteY2" fmla="*/ 821327 h 1642653"/>
              <a:gd name="connsiteX3" fmla="*/ 821327 w 1642653"/>
              <a:gd name="connsiteY3" fmla="*/ 1642654 h 1642653"/>
              <a:gd name="connsiteX4" fmla="*/ 0 w 1642653"/>
              <a:gd name="connsiteY4" fmla="*/ 821327 h 164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653" h="1642653">
                <a:moveTo>
                  <a:pt x="0" y="821327"/>
                </a:moveTo>
                <a:cubicBezTo>
                  <a:pt x="0" y="367721"/>
                  <a:pt x="367721" y="0"/>
                  <a:pt x="821327" y="0"/>
                </a:cubicBezTo>
                <a:cubicBezTo>
                  <a:pt x="1274933" y="0"/>
                  <a:pt x="1642654" y="367721"/>
                  <a:pt x="1642654" y="821327"/>
                </a:cubicBezTo>
                <a:cubicBezTo>
                  <a:pt x="1642654" y="1274933"/>
                  <a:pt x="1274933" y="1642654"/>
                  <a:pt x="821327" y="1642654"/>
                </a:cubicBezTo>
                <a:cubicBezTo>
                  <a:pt x="367721" y="1642654"/>
                  <a:pt x="0" y="1274933"/>
                  <a:pt x="0" y="821327"/>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72311" tIns="272311" rIns="272311" bIns="272311"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tx1"/>
                </a:solidFill>
                <a:latin typeface="Times New Roman" panose="02020603050405020304" pitchFamily="18" charset="0"/>
                <a:cs typeface="Times New Roman" panose="02020603050405020304" pitchFamily="18" charset="0"/>
              </a:rPr>
              <a:t>Benefits</a:t>
            </a:r>
            <a:endParaRPr lang="en-US" sz="2500" b="1" kern="1200" dirty="0">
              <a:solidFill>
                <a:schemeClr val="tx1"/>
              </a:solidFill>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BEEAD055-0B09-026E-07F0-7BF91B69E8A6}"/>
              </a:ext>
            </a:extLst>
          </p:cNvPr>
          <p:cNvSpPr/>
          <p:nvPr/>
        </p:nvSpPr>
        <p:spPr>
          <a:xfrm rot="16200000">
            <a:off x="4436483" y="1835097"/>
            <a:ext cx="347234" cy="757248"/>
          </a:xfrm>
          <a:custGeom>
            <a:avLst/>
            <a:gdLst>
              <a:gd name="connsiteX0" fmla="*/ 0 w 347234"/>
              <a:gd name="connsiteY0" fmla="*/ 111700 h 558502"/>
              <a:gd name="connsiteX1" fmla="*/ 173617 w 347234"/>
              <a:gd name="connsiteY1" fmla="*/ 111700 h 558502"/>
              <a:gd name="connsiteX2" fmla="*/ 173617 w 347234"/>
              <a:gd name="connsiteY2" fmla="*/ 0 h 558502"/>
              <a:gd name="connsiteX3" fmla="*/ 347234 w 347234"/>
              <a:gd name="connsiteY3" fmla="*/ 279251 h 558502"/>
              <a:gd name="connsiteX4" fmla="*/ 173617 w 347234"/>
              <a:gd name="connsiteY4" fmla="*/ 558502 h 558502"/>
              <a:gd name="connsiteX5" fmla="*/ 173617 w 347234"/>
              <a:gd name="connsiteY5" fmla="*/ 446802 h 558502"/>
              <a:gd name="connsiteX6" fmla="*/ 0 w 347234"/>
              <a:gd name="connsiteY6" fmla="*/ 446802 h 558502"/>
              <a:gd name="connsiteX7" fmla="*/ 0 w 347234"/>
              <a:gd name="connsiteY7" fmla="*/ 111700 h 55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234" h="558502">
                <a:moveTo>
                  <a:pt x="0" y="111700"/>
                </a:moveTo>
                <a:lnTo>
                  <a:pt x="173617" y="111700"/>
                </a:lnTo>
                <a:lnTo>
                  <a:pt x="173617" y="0"/>
                </a:lnTo>
                <a:lnTo>
                  <a:pt x="347234" y="279251"/>
                </a:lnTo>
                <a:lnTo>
                  <a:pt x="173617" y="558502"/>
                </a:lnTo>
                <a:lnTo>
                  <a:pt x="173617" y="446802"/>
                </a:lnTo>
                <a:lnTo>
                  <a:pt x="0" y="446802"/>
                </a:lnTo>
                <a:lnTo>
                  <a:pt x="0" y="111700"/>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111700" rIns="104169" bIns="111699" numCol="1" spcCol="1270" anchor="ctr" anchorCtr="0">
            <a:noAutofit/>
          </a:bodyPr>
          <a:lstStyle/>
          <a:p>
            <a:pPr marL="0" lvl="0" indent="0" algn="ctr" defTabSz="755650">
              <a:lnSpc>
                <a:spcPct val="90000"/>
              </a:lnSpc>
              <a:spcBef>
                <a:spcPct val="0"/>
              </a:spcBef>
              <a:spcAft>
                <a:spcPct val="35000"/>
              </a:spcAft>
              <a:buNone/>
            </a:pPr>
            <a:endParaRPr lang="en-US" sz="1700" b="1" kern="1200">
              <a:solidFill>
                <a:schemeClr val="tx1"/>
              </a:solidFill>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EAC9AEC5-33EE-26F8-A14D-BF7DD6B622F7}"/>
              </a:ext>
            </a:extLst>
          </p:cNvPr>
          <p:cNvSpPr/>
          <p:nvPr/>
        </p:nvSpPr>
        <p:spPr>
          <a:xfrm>
            <a:off x="3496501" y="233661"/>
            <a:ext cx="2227200" cy="1642653"/>
          </a:xfrm>
          <a:custGeom>
            <a:avLst/>
            <a:gdLst>
              <a:gd name="connsiteX0" fmla="*/ 0 w 1642653"/>
              <a:gd name="connsiteY0" fmla="*/ 821327 h 1642653"/>
              <a:gd name="connsiteX1" fmla="*/ 821327 w 1642653"/>
              <a:gd name="connsiteY1" fmla="*/ 0 h 1642653"/>
              <a:gd name="connsiteX2" fmla="*/ 1642654 w 1642653"/>
              <a:gd name="connsiteY2" fmla="*/ 821327 h 1642653"/>
              <a:gd name="connsiteX3" fmla="*/ 821327 w 1642653"/>
              <a:gd name="connsiteY3" fmla="*/ 1642654 h 1642653"/>
              <a:gd name="connsiteX4" fmla="*/ 0 w 1642653"/>
              <a:gd name="connsiteY4" fmla="*/ 821327 h 164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653" h="1642653">
                <a:moveTo>
                  <a:pt x="0" y="821327"/>
                </a:moveTo>
                <a:cubicBezTo>
                  <a:pt x="0" y="367721"/>
                  <a:pt x="367721" y="0"/>
                  <a:pt x="821327" y="0"/>
                </a:cubicBezTo>
                <a:cubicBezTo>
                  <a:pt x="1274933" y="0"/>
                  <a:pt x="1642654" y="367721"/>
                  <a:pt x="1642654" y="821327"/>
                </a:cubicBezTo>
                <a:cubicBezTo>
                  <a:pt x="1642654" y="1274933"/>
                  <a:pt x="1274933" y="1642654"/>
                  <a:pt x="821327" y="1642654"/>
                </a:cubicBezTo>
                <a:cubicBezTo>
                  <a:pt x="367721" y="1642654"/>
                  <a:pt x="0" y="1274933"/>
                  <a:pt x="0" y="821327"/>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2151" tIns="262151" rIns="262151" bIns="262151"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latin typeface="Times New Roman" panose="02020603050405020304" pitchFamily="18" charset="0"/>
                <a:cs typeface="Times New Roman" panose="02020603050405020304" pitchFamily="18" charset="0"/>
              </a:rPr>
              <a:t>Enhances Patient Safety</a:t>
            </a:r>
            <a:endParaRPr lang="en-US" sz="1700" b="1" kern="1200" dirty="0">
              <a:solidFill>
                <a:schemeClr val="tx1"/>
              </a:solidFill>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47864D3C-B656-F11A-1FFD-0D8891CDD5A6}"/>
              </a:ext>
            </a:extLst>
          </p:cNvPr>
          <p:cNvSpPr/>
          <p:nvPr/>
        </p:nvSpPr>
        <p:spPr>
          <a:xfrm>
            <a:off x="5919127" y="3073548"/>
            <a:ext cx="470799" cy="558502"/>
          </a:xfrm>
          <a:custGeom>
            <a:avLst/>
            <a:gdLst>
              <a:gd name="connsiteX0" fmla="*/ 0 w 347234"/>
              <a:gd name="connsiteY0" fmla="*/ 111700 h 558502"/>
              <a:gd name="connsiteX1" fmla="*/ 173617 w 347234"/>
              <a:gd name="connsiteY1" fmla="*/ 111700 h 558502"/>
              <a:gd name="connsiteX2" fmla="*/ 173617 w 347234"/>
              <a:gd name="connsiteY2" fmla="*/ 0 h 558502"/>
              <a:gd name="connsiteX3" fmla="*/ 347234 w 347234"/>
              <a:gd name="connsiteY3" fmla="*/ 279251 h 558502"/>
              <a:gd name="connsiteX4" fmla="*/ 173617 w 347234"/>
              <a:gd name="connsiteY4" fmla="*/ 558502 h 558502"/>
              <a:gd name="connsiteX5" fmla="*/ 173617 w 347234"/>
              <a:gd name="connsiteY5" fmla="*/ 446802 h 558502"/>
              <a:gd name="connsiteX6" fmla="*/ 0 w 347234"/>
              <a:gd name="connsiteY6" fmla="*/ 446802 h 558502"/>
              <a:gd name="connsiteX7" fmla="*/ 0 w 347234"/>
              <a:gd name="connsiteY7" fmla="*/ 111700 h 55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234" h="558502">
                <a:moveTo>
                  <a:pt x="0" y="111700"/>
                </a:moveTo>
                <a:lnTo>
                  <a:pt x="173617" y="111700"/>
                </a:lnTo>
                <a:lnTo>
                  <a:pt x="173617" y="0"/>
                </a:lnTo>
                <a:lnTo>
                  <a:pt x="347234" y="279251"/>
                </a:lnTo>
                <a:lnTo>
                  <a:pt x="173617" y="558502"/>
                </a:lnTo>
                <a:lnTo>
                  <a:pt x="173617" y="446802"/>
                </a:lnTo>
                <a:lnTo>
                  <a:pt x="0" y="446802"/>
                </a:lnTo>
                <a:lnTo>
                  <a:pt x="0" y="111700"/>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spcFirstLastPara="0" vert="horz" wrap="square" lIns="0" tIns="111700" rIns="104170" bIns="111700" numCol="1" spcCol="1270" anchor="ctr" anchorCtr="0">
            <a:noAutofit/>
          </a:bodyPr>
          <a:lstStyle/>
          <a:p>
            <a:pPr marL="0" lvl="0" indent="0" algn="ctr" defTabSz="755650">
              <a:lnSpc>
                <a:spcPct val="90000"/>
              </a:lnSpc>
              <a:spcBef>
                <a:spcPct val="0"/>
              </a:spcBef>
              <a:spcAft>
                <a:spcPct val="35000"/>
              </a:spcAft>
              <a:buNone/>
            </a:pPr>
            <a:endParaRPr lang="en-US" sz="1700" b="1" kern="1200">
              <a:solidFill>
                <a:schemeClr val="tx1"/>
              </a:solidFill>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B4EF44FA-591B-85F1-C8D5-C95344C705FD}"/>
              </a:ext>
            </a:extLst>
          </p:cNvPr>
          <p:cNvSpPr/>
          <p:nvPr/>
        </p:nvSpPr>
        <p:spPr>
          <a:xfrm>
            <a:off x="6612001" y="2531473"/>
            <a:ext cx="2227200" cy="1642653"/>
          </a:xfrm>
          <a:custGeom>
            <a:avLst/>
            <a:gdLst>
              <a:gd name="connsiteX0" fmla="*/ 0 w 1642653"/>
              <a:gd name="connsiteY0" fmla="*/ 821327 h 1642653"/>
              <a:gd name="connsiteX1" fmla="*/ 821327 w 1642653"/>
              <a:gd name="connsiteY1" fmla="*/ 0 h 1642653"/>
              <a:gd name="connsiteX2" fmla="*/ 1642654 w 1642653"/>
              <a:gd name="connsiteY2" fmla="*/ 821327 h 1642653"/>
              <a:gd name="connsiteX3" fmla="*/ 821327 w 1642653"/>
              <a:gd name="connsiteY3" fmla="*/ 1642654 h 1642653"/>
              <a:gd name="connsiteX4" fmla="*/ 0 w 1642653"/>
              <a:gd name="connsiteY4" fmla="*/ 821327 h 164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653" h="1642653">
                <a:moveTo>
                  <a:pt x="0" y="821327"/>
                </a:moveTo>
                <a:cubicBezTo>
                  <a:pt x="0" y="367721"/>
                  <a:pt x="367721" y="0"/>
                  <a:pt x="821327" y="0"/>
                </a:cubicBezTo>
                <a:cubicBezTo>
                  <a:pt x="1274933" y="0"/>
                  <a:pt x="1642654" y="367721"/>
                  <a:pt x="1642654" y="821327"/>
                </a:cubicBezTo>
                <a:cubicBezTo>
                  <a:pt x="1642654" y="1274933"/>
                  <a:pt x="1274933" y="1642654"/>
                  <a:pt x="821327" y="1642654"/>
                </a:cubicBezTo>
                <a:cubicBezTo>
                  <a:pt x="367721" y="1642654"/>
                  <a:pt x="0" y="1274933"/>
                  <a:pt x="0" y="821327"/>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3750088"/>
              <a:satOff val="-5627"/>
              <a:lumOff val="-915"/>
              <a:alphaOff val="0"/>
            </a:schemeClr>
          </a:fillRef>
          <a:effectRef idx="2">
            <a:schemeClr val="accent3">
              <a:hueOff val="3750088"/>
              <a:satOff val="-5627"/>
              <a:lumOff val="-915"/>
              <a:alphaOff val="0"/>
            </a:schemeClr>
          </a:effectRef>
          <a:fontRef idx="minor">
            <a:schemeClr val="lt1"/>
          </a:fontRef>
        </p:style>
        <p:txBody>
          <a:bodyPr spcFirstLastPara="0" vert="horz" wrap="square" lIns="262151" tIns="262151" rIns="262151" bIns="262151"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latin typeface="Times New Roman" panose="02020603050405020304" pitchFamily="18" charset="0"/>
                <a:cs typeface="Times New Roman" panose="02020603050405020304" pitchFamily="18" charset="0"/>
              </a:rPr>
              <a:t>Good Investment for tackling  chronic conditions</a:t>
            </a:r>
            <a:endParaRPr lang="en-US" sz="1700" b="1"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E5DBD1B-78D3-A610-8627-80BBCD31120D}"/>
              </a:ext>
            </a:extLst>
          </p:cNvPr>
          <p:cNvSpPr/>
          <p:nvPr/>
        </p:nvSpPr>
        <p:spPr>
          <a:xfrm rot="5400000">
            <a:off x="4436483" y="4113254"/>
            <a:ext cx="347234" cy="757248"/>
          </a:xfrm>
          <a:custGeom>
            <a:avLst/>
            <a:gdLst>
              <a:gd name="connsiteX0" fmla="*/ 0 w 347234"/>
              <a:gd name="connsiteY0" fmla="*/ 111700 h 558502"/>
              <a:gd name="connsiteX1" fmla="*/ 173617 w 347234"/>
              <a:gd name="connsiteY1" fmla="*/ 111700 h 558502"/>
              <a:gd name="connsiteX2" fmla="*/ 173617 w 347234"/>
              <a:gd name="connsiteY2" fmla="*/ 0 h 558502"/>
              <a:gd name="connsiteX3" fmla="*/ 347234 w 347234"/>
              <a:gd name="connsiteY3" fmla="*/ 279251 h 558502"/>
              <a:gd name="connsiteX4" fmla="*/ 173617 w 347234"/>
              <a:gd name="connsiteY4" fmla="*/ 558502 h 558502"/>
              <a:gd name="connsiteX5" fmla="*/ 173617 w 347234"/>
              <a:gd name="connsiteY5" fmla="*/ 446802 h 558502"/>
              <a:gd name="connsiteX6" fmla="*/ 0 w 347234"/>
              <a:gd name="connsiteY6" fmla="*/ 446802 h 558502"/>
              <a:gd name="connsiteX7" fmla="*/ 0 w 347234"/>
              <a:gd name="connsiteY7" fmla="*/ 111700 h 55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234" h="558502">
                <a:moveTo>
                  <a:pt x="0" y="111700"/>
                </a:moveTo>
                <a:lnTo>
                  <a:pt x="173617" y="111700"/>
                </a:lnTo>
                <a:lnTo>
                  <a:pt x="173617" y="0"/>
                </a:lnTo>
                <a:lnTo>
                  <a:pt x="347234" y="279251"/>
                </a:lnTo>
                <a:lnTo>
                  <a:pt x="173617" y="558502"/>
                </a:lnTo>
                <a:lnTo>
                  <a:pt x="173617" y="446802"/>
                </a:lnTo>
                <a:lnTo>
                  <a:pt x="0" y="446802"/>
                </a:lnTo>
                <a:lnTo>
                  <a:pt x="0" y="111700"/>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spcFirstLastPara="0" vert="horz" wrap="square" lIns="0" tIns="111700" rIns="104170" bIns="111700" numCol="1" spcCol="1270" anchor="ctr" anchorCtr="0">
            <a:noAutofit/>
          </a:bodyPr>
          <a:lstStyle/>
          <a:p>
            <a:pPr marL="0" lvl="0" indent="0" algn="ctr" defTabSz="755650">
              <a:lnSpc>
                <a:spcPct val="90000"/>
              </a:lnSpc>
              <a:spcBef>
                <a:spcPct val="0"/>
              </a:spcBef>
              <a:spcAft>
                <a:spcPct val="35000"/>
              </a:spcAft>
              <a:buNone/>
            </a:pPr>
            <a:endParaRPr lang="en-US" sz="1700" b="1" kern="1200">
              <a:solidFill>
                <a:schemeClr val="tx1"/>
              </a:solidFill>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70C437B6-7CDD-BEB8-BBED-8EB3E57D24B9}"/>
              </a:ext>
            </a:extLst>
          </p:cNvPr>
          <p:cNvSpPr/>
          <p:nvPr/>
        </p:nvSpPr>
        <p:spPr>
          <a:xfrm>
            <a:off x="3496501" y="4829285"/>
            <a:ext cx="2227200" cy="1642653"/>
          </a:xfrm>
          <a:custGeom>
            <a:avLst/>
            <a:gdLst>
              <a:gd name="connsiteX0" fmla="*/ 0 w 1642653"/>
              <a:gd name="connsiteY0" fmla="*/ 821327 h 1642653"/>
              <a:gd name="connsiteX1" fmla="*/ 821327 w 1642653"/>
              <a:gd name="connsiteY1" fmla="*/ 0 h 1642653"/>
              <a:gd name="connsiteX2" fmla="*/ 1642654 w 1642653"/>
              <a:gd name="connsiteY2" fmla="*/ 821327 h 1642653"/>
              <a:gd name="connsiteX3" fmla="*/ 821327 w 1642653"/>
              <a:gd name="connsiteY3" fmla="*/ 1642654 h 1642653"/>
              <a:gd name="connsiteX4" fmla="*/ 0 w 1642653"/>
              <a:gd name="connsiteY4" fmla="*/ 821327 h 164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653" h="1642653">
                <a:moveTo>
                  <a:pt x="0" y="821327"/>
                </a:moveTo>
                <a:cubicBezTo>
                  <a:pt x="0" y="367721"/>
                  <a:pt x="367721" y="0"/>
                  <a:pt x="821327" y="0"/>
                </a:cubicBezTo>
                <a:cubicBezTo>
                  <a:pt x="1274933" y="0"/>
                  <a:pt x="1642654" y="367721"/>
                  <a:pt x="1642654" y="821327"/>
                </a:cubicBezTo>
                <a:cubicBezTo>
                  <a:pt x="1642654" y="1274933"/>
                  <a:pt x="1274933" y="1642654"/>
                  <a:pt x="821327" y="1642654"/>
                </a:cubicBezTo>
                <a:cubicBezTo>
                  <a:pt x="367721" y="1642654"/>
                  <a:pt x="0" y="1274933"/>
                  <a:pt x="0" y="821327"/>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7500176"/>
              <a:satOff val="-11253"/>
              <a:lumOff val="-1830"/>
              <a:alphaOff val="0"/>
            </a:schemeClr>
          </a:fillRef>
          <a:effectRef idx="2">
            <a:schemeClr val="accent3">
              <a:hueOff val="7500176"/>
              <a:satOff val="-11253"/>
              <a:lumOff val="-1830"/>
              <a:alphaOff val="0"/>
            </a:schemeClr>
          </a:effectRef>
          <a:fontRef idx="minor">
            <a:schemeClr val="lt1"/>
          </a:fontRef>
        </p:style>
        <p:txBody>
          <a:bodyPr spcFirstLastPara="0" vert="horz" wrap="square" lIns="262151" tIns="262151" rIns="262151" bIns="262151"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latin typeface="Times New Roman" panose="02020603050405020304" pitchFamily="18" charset="0"/>
                <a:cs typeface="Times New Roman" panose="02020603050405020304" pitchFamily="18" charset="0"/>
              </a:rPr>
              <a:t>Improves Long term Therapies &amp; outcomes</a:t>
            </a:r>
            <a:endParaRPr lang="en-US" sz="1700" b="1" kern="1200" dirty="0">
              <a:solidFill>
                <a:schemeClr val="tx1"/>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B4F85DFD-8657-5F69-F37A-D0154DE04375}"/>
              </a:ext>
            </a:extLst>
          </p:cNvPr>
          <p:cNvSpPr/>
          <p:nvPr/>
        </p:nvSpPr>
        <p:spPr>
          <a:xfrm>
            <a:off x="2830276" y="3073547"/>
            <a:ext cx="470800" cy="558503"/>
          </a:xfrm>
          <a:custGeom>
            <a:avLst/>
            <a:gdLst>
              <a:gd name="connsiteX0" fmla="*/ 0 w 347234"/>
              <a:gd name="connsiteY0" fmla="*/ 111700 h 558502"/>
              <a:gd name="connsiteX1" fmla="*/ 173617 w 347234"/>
              <a:gd name="connsiteY1" fmla="*/ 111700 h 558502"/>
              <a:gd name="connsiteX2" fmla="*/ 173617 w 347234"/>
              <a:gd name="connsiteY2" fmla="*/ 0 h 558502"/>
              <a:gd name="connsiteX3" fmla="*/ 347234 w 347234"/>
              <a:gd name="connsiteY3" fmla="*/ 279251 h 558502"/>
              <a:gd name="connsiteX4" fmla="*/ 173617 w 347234"/>
              <a:gd name="connsiteY4" fmla="*/ 558502 h 558502"/>
              <a:gd name="connsiteX5" fmla="*/ 173617 w 347234"/>
              <a:gd name="connsiteY5" fmla="*/ 446802 h 558502"/>
              <a:gd name="connsiteX6" fmla="*/ 0 w 347234"/>
              <a:gd name="connsiteY6" fmla="*/ 446802 h 558502"/>
              <a:gd name="connsiteX7" fmla="*/ 0 w 347234"/>
              <a:gd name="connsiteY7" fmla="*/ 111700 h 55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234" h="558502">
                <a:moveTo>
                  <a:pt x="347234" y="446802"/>
                </a:moveTo>
                <a:lnTo>
                  <a:pt x="173617" y="446802"/>
                </a:lnTo>
                <a:lnTo>
                  <a:pt x="173617" y="558502"/>
                </a:lnTo>
                <a:lnTo>
                  <a:pt x="0" y="279251"/>
                </a:lnTo>
                <a:lnTo>
                  <a:pt x="173617" y="0"/>
                </a:lnTo>
                <a:lnTo>
                  <a:pt x="173617" y="111700"/>
                </a:lnTo>
                <a:lnTo>
                  <a:pt x="347234" y="111700"/>
                </a:lnTo>
                <a:lnTo>
                  <a:pt x="347234" y="446802"/>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104170" tIns="111701" rIns="1" bIns="111700" numCol="1" spcCol="1270" anchor="ctr" anchorCtr="0">
            <a:noAutofit/>
          </a:bodyPr>
          <a:lstStyle/>
          <a:p>
            <a:pPr marL="0" lvl="0" indent="0" algn="ctr" defTabSz="755650">
              <a:lnSpc>
                <a:spcPct val="90000"/>
              </a:lnSpc>
              <a:spcBef>
                <a:spcPct val="0"/>
              </a:spcBef>
              <a:spcAft>
                <a:spcPct val="35000"/>
              </a:spcAft>
              <a:buNone/>
            </a:pPr>
            <a:endParaRPr lang="en-US" sz="1700" b="1" kern="1200">
              <a:solidFill>
                <a:schemeClr val="tx1"/>
              </a:solidFill>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382B05B9-1DD7-23E8-8D61-2E7358C2D89C}"/>
              </a:ext>
            </a:extLst>
          </p:cNvPr>
          <p:cNvSpPr/>
          <p:nvPr/>
        </p:nvSpPr>
        <p:spPr>
          <a:xfrm>
            <a:off x="381001" y="2531473"/>
            <a:ext cx="2227200" cy="1642653"/>
          </a:xfrm>
          <a:custGeom>
            <a:avLst/>
            <a:gdLst>
              <a:gd name="connsiteX0" fmla="*/ 0 w 1642653"/>
              <a:gd name="connsiteY0" fmla="*/ 821327 h 1642653"/>
              <a:gd name="connsiteX1" fmla="*/ 821327 w 1642653"/>
              <a:gd name="connsiteY1" fmla="*/ 0 h 1642653"/>
              <a:gd name="connsiteX2" fmla="*/ 1642654 w 1642653"/>
              <a:gd name="connsiteY2" fmla="*/ 821327 h 1642653"/>
              <a:gd name="connsiteX3" fmla="*/ 821327 w 1642653"/>
              <a:gd name="connsiteY3" fmla="*/ 1642654 h 1642653"/>
              <a:gd name="connsiteX4" fmla="*/ 0 w 1642653"/>
              <a:gd name="connsiteY4" fmla="*/ 821327 h 164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653" h="1642653">
                <a:moveTo>
                  <a:pt x="0" y="821327"/>
                </a:moveTo>
                <a:cubicBezTo>
                  <a:pt x="0" y="367721"/>
                  <a:pt x="367721" y="0"/>
                  <a:pt x="821327" y="0"/>
                </a:cubicBezTo>
                <a:cubicBezTo>
                  <a:pt x="1274933" y="0"/>
                  <a:pt x="1642654" y="367721"/>
                  <a:pt x="1642654" y="821327"/>
                </a:cubicBezTo>
                <a:cubicBezTo>
                  <a:pt x="1642654" y="1274933"/>
                  <a:pt x="1274933" y="1642654"/>
                  <a:pt x="821327" y="1642654"/>
                </a:cubicBezTo>
                <a:cubicBezTo>
                  <a:pt x="367721" y="1642654"/>
                  <a:pt x="0" y="1274933"/>
                  <a:pt x="0" y="821327"/>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spcFirstLastPara="0" vert="horz" wrap="square" lIns="262151" tIns="262151" rIns="262151" bIns="262151"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latin typeface="Times New Roman" panose="02020603050405020304" pitchFamily="18" charset="0"/>
                <a:cs typeface="Times New Roman" panose="02020603050405020304" pitchFamily="18" charset="0"/>
              </a:rPr>
              <a:t>Decrease Health Care Costs</a:t>
            </a:r>
            <a:endParaRPr lang="en-US" sz="1700" b="1" kern="1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5ECC58-80E3-6657-0A7A-D48C923AB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460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753889-37E3-243B-903C-869DF9A0B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600200"/>
            <a:ext cx="3128962" cy="3128962"/>
          </a:xfrm>
          <a:prstGeom prst="rect">
            <a:avLst/>
          </a:prstGeom>
        </p:spPr>
      </p:pic>
      <p:sp>
        <p:nvSpPr>
          <p:cNvPr id="6" name="Arrow: Right 5">
            <a:extLst>
              <a:ext uri="{FF2B5EF4-FFF2-40B4-BE49-F238E27FC236}">
                <a16:creationId xmlns:a16="http://schemas.microsoft.com/office/drawing/2014/main" id="{21F3FA7C-46AF-4EA5-EE33-0D1341C018A1}"/>
              </a:ext>
            </a:extLst>
          </p:cNvPr>
          <p:cNvSpPr/>
          <p:nvPr/>
        </p:nvSpPr>
        <p:spPr>
          <a:xfrm>
            <a:off x="3542619" y="2058943"/>
            <a:ext cx="1486581" cy="1446257"/>
          </a:xfrm>
          <a:prstGeom prst="right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Extent to which </a:t>
            </a:r>
          </a:p>
        </p:txBody>
      </p:sp>
      <p:pic>
        <p:nvPicPr>
          <p:cNvPr id="8" name="Picture 7">
            <a:extLst>
              <a:ext uri="{FF2B5EF4-FFF2-40B4-BE49-F238E27FC236}">
                <a16:creationId xmlns:a16="http://schemas.microsoft.com/office/drawing/2014/main" id="{5570BF90-F000-0FDF-5F0B-1B45D7126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1" y="762000"/>
            <a:ext cx="3886200" cy="4495800"/>
          </a:xfrm>
          <a:prstGeom prst="rect">
            <a:avLst/>
          </a:prstGeom>
        </p:spPr>
      </p:pic>
    </p:spTree>
    <p:extLst>
      <p:ext uri="{BB962C8B-B14F-4D97-AF65-F5344CB8AC3E}">
        <p14:creationId xmlns:p14="http://schemas.microsoft.com/office/powerpoint/2010/main" val="71815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92500"/>
          </a:bodyPr>
          <a:lstStyle/>
          <a:p>
            <a:pPr>
              <a:buNone/>
            </a:pPr>
            <a:r>
              <a:rPr lang="en-GB" b="1" dirty="0">
                <a:solidFill>
                  <a:schemeClr val="accent1"/>
                </a:solidFill>
                <a:latin typeface="Times New Roman" panose="02020603050405020304" pitchFamily="18" charset="0"/>
                <a:cs typeface="Times New Roman" panose="02020603050405020304" pitchFamily="18" charset="0"/>
              </a:rPr>
              <a:t>Compliance:</a:t>
            </a:r>
          </a:p>
          <a:p>
            <a:pPr algn="just"/>
            <a:r>
              <a:rPr lang="en-GB" b="1" dirty="0">
                <a:latin typeface="Times New Roman" panose="02020603050405020304" pitchFamily="18" charset="0"/>
                <a:cs typeface="Times New Roman" panose="02020603050405020304" pitchFamily="18" charset="0"/>
              </a:rPr>
              <a:t>Compliance (Disfavour) </a:t>
            </a:r>
            <a:r>
              <a:rPr lang="en-GB" dirty="0">
                <a:latin typeface="Times New Roman" panose="02020603050405020304" pitchFamily="18" charset="0"/>
                <a:cs typeface="Times New Roman" panose="02020603050405020304" pitchFamily="18" charset="0"/>
              </a:rPr>
              <a:t>is the extent to which a patient’s behaviour matches the prescriber’s advice. </a:t>
            </a:r>
          </a:p>
          <a:p>
            <a:pPr algn="just"/>
            <a:r>
              <a:rPr lang="en-GB" dirty="0">
                <a:latin typeface="Times New Roman" panose="02020603050405020304" pitchFamily="18" charset="0"/>
                <a:cs typeface="Times New Roman" panose="02020603050405020304" pitchFamily="18" charset="0"/>
              </a:rPr>
              <a:t>Compliance implies patient obedience to the physician’s authority, whereas adherence signifies that the patient and physician collaborate to improve the patient’s health by integrating the physician’s medical opinion and the patient’s lifestyle, values and preferences for care.</a:t>
            </a:r>
            <a:endParaRPr lang="en-US" b="1" dirty="0">
              <a:latin typeface="Times New Roman" panose="02020603050405020304" pitchFamily="18" charset="0"/>
              <a:cs typeface="Times New Roman" panose="02020603050405020304" pitchFamily="18" charset="0"/>
            </a:endParaRPr>
          </a:p>
          <a:p>
            <a:pPr algn="just"/>
            <a:r>
              <a:rPr lang="en-GB" b="1" dirty="0">
                <a:latin typeface="Times New Roman" panose="02020603050405020304" pitchFamily="18" charset="0"/>
                <a:cs typeface="Times New Roman" panose="02020603050405020304" pitchFamily="18" charset="0"/>
              </a:rPr>
              <a:t>Adherence, </a:t>
            </a:r>
            <a:r>
              <a:rPr lang="en-GB" dirty="0">
                <a:latin typeface="Times New Roman" panose="02020603050405020304" pitchFamily="18" charset="0"/>
                <a:cs typeface="Times New Roman" panose="02020603050405020304" pitchFamily="18" charset="0"/>
              </a:rPr>
              <a:t>on other hand, requires the person’s agreement to the recommendations for 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Left-Right Arrow 3">
            <a:extLst>
              <a:ext uri="{FF2B5EF4-FFF2-40B4-BE49-F238E27FC236}">
                <a16:creationId xmlns:a16="http://schemas.microsoft.com/office/drawing/2014/main" id="{B0D50C03-0E75-48E4-139D-B0A11795F7B0}"/>
              </a:ext>
            </a:extLst>
          </p:cNvPr>
          <p:cNvSpPr/>
          <p:nvPr/>
        </p:nvSpPr>
        <p:spPr>
          <a:xfrm>
            <a:off x="0" y="228600"/>
            <a:ext cx="9067800" cy="5791200"/>
          </a:xfrm>
          <a:prstGeom prst="leftRightArrowCallou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5F975BF-FFAB-0028-5B94-AEC0A4F37500}"/>
              </a:ext>
            </a:extLst>
          </p:cNvPr>
          <p:cNvSpPr/>
          <p:nvPr/>
        </p:nvSpPr>
        <p:spPr>
          <a:xfrm>
            <a:off x="685800" y="2667000"/>
            <a:ext cx="1752600" cy="76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rgbClr val="FF0000"/>
                </a:solidFill>
                <a:latin typeface="Times New Roman" panose="02020603050405020304" pitchFamily="18" charset="0"/>
                <a:cs typeface="Times New Roman" panose="02020603050405020304" pitchFamily="18" charset="0"/>
              </a:rPr>
              <a:t>Adherence</a:t>
            </a:r>
          </a:p>
        </p:txBody>
      </p:sp>
      <p:sp>
        <p:nvSpPr>
          <p:cNvPr id="8" name="Rectangle 7">
            <a:extLst>
              <a:ext uri="{FF2B5EF4-FFF2-40B4-BE49-F238E27FC236}">
                <a16:creationId xmlns:a16="http://schemas.microsoft.com/office/drawing/2014/main" id="{7DDD673B-2540-387C-713D-7539AD1525B7}"/>
              </a:ext>
            </a:extLst>
          </p:cNvPr>
          <p:cNvSpPr/>
          <p:nvPr/>
        </p:nvSpPr>
        <p:spPr>
          <a:xfrm>
            <a:off x="6716486" y="2721429"/>
            <a:ext cx="1752600" cy="76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accent4"/>
                </a:solidFill>
                <a:latin typeface="Times New Roman" panose="02020603050405020304" pitchFamily="18" charset="0"/>
                <a:cs typeface="Times New Roman" panose="02020603050405020304" pitchFamily="18" charset="0"/>
              </a:rPr>
              <a:t>Compliance</a:t>
            </a:r>
          </a:p>
        </p:txBody>
      </p:sp>
      <p:sp>
        <p:nvSpPr>
          <p:cNvPr id="9" name="Rectangle 8">
            <a:extLst>
              <a:ext uri="{FF2B5EF4-FFF2-40B4-BE49-F238E27FC236}">
                <a16:creationId xmlns:a16="http://schemas.microsoft.com/office/drawing/2014/main" id="{08AD0FDE-1C7F-FF09-3EEF-68B7752424A0}"/>
              </a:ext>
            </a:extLst>
          </p:cNvPr>
          <p:cNvSpPr/>
          <p:nvPr/>
        </p:nvSpPr>
        <p:spPr>
          <a:xfrm>
            <a:off x="2819400" y="762000"/>
            <a:ext cx="3657600" cy="472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b="1" dirty="0">
                <a:solidFill>
                  <a:schemeClr val="tx2">
                    <a:lumMod val="75000"/>
                  </a:schemeClr>
                </a:solidFill>
                <a:latin typeface="Times New Roman" panose="02020603050405020304" pitchFamily="18" charset="0"/>
                <a:cs typeface="Times New Roman" panose="02020603050405020304" pitchFamily="18" charset="0"/>
              </a:rPr>
              <a:t>       </a:t>
            </a:r>
            <a:r>
              <a:rPr lang="en-IN" sz="3200" b="1" dirty="0">
                <a:solidFill>
                  <a:schemeClr val="tx2">
                    <a:lumMod val="75000"/>
                  </a:schemeClr>
                </a:solidFill>
                <a:latin typeface="Times New Roman" panose="02020603050405020304" pitchFamily="18" charset="0"/>
                <a:cs typeface="Times New Roman" panose="02020603050405020304" pitchFamily="18" charset="0"/>
              </a:rPr>
              <a:t>Related to, </a:t>
            </a:r>
          </a:p>
          <a:p>
            <a:pPr marL="285750" indent="-285750">
              <a:buFont typeface="Arial" panose="020B0604020202020204" pitchFamily="34" charset="0"/>
              <a:buChar char="•"/>
            </a:pPr>
            <a:r>
              <a:rPr lang="en-GB" sz="3200" b="1" dirty="0">
                <a:solidFill>
                  <a:schemeClr val="tx2">
                    <a:lumMod val="75000"/>
                  </a:schemeClr>
                </a:solidFill>
                <a:latin typeface="Times New Roman" panose="02020603050405020304" pitchFamily="18" charset="0"/>
                <a:cs typeface="Times New Roman" panose="02020603050405020304" pitchFamily="18" charset="0"/>
              </a:rPr>
              <a:t>Knowledge &amp; beliefs about illness</a:t>
            </a:r>
          </a:p>
          <a:p>
            <a:pPr marL="285750" indent="-285750">
              <a:buFont typeface="Arial" panose="020B0604020202020204" pitchFamily="34" charset="0"/>
              <a:buChar char="•"/>
            </a:pPr>
            <a:r>
              <a:rPr lang="en-GB" sz="3200" b="1" dirty="0">
                <a:solidFill>
                  <a:schemeClr val="tx2">
                    <a:lumMod val="75000"/>
                  </a:schemeClr>
                </a:solidFill>
                <a:latin typeface="Times New Roman" panose="02020603050405020304" pitchFamily="18" charset="0"/>
                <a:cs typeface="Times New Roman" panose="02020603050405020304" pitchFamily="18" charset="0"/>
              </a:rPr>
              <a:t>Motivation to get better.</a:t>
            </a:r>
          </a:p>
          <a:p>
            <a:pPr marL="285750" indent="-285750">
              <a:buFont typeface="Arial" panose="020B0604020202020204" pitchFamily="34" charset="0"/>
              <a:buChar char="•"/>
            </a:pPr>
            <a:r>
              <a:rPr lang="en-GB" sz="3200" b="1" dirty="0">
                <a:solidFill>
                  <a:schemeClr val="tx2">
                    <a:lumMod val="75000"/>
                  </a:schemeClr>
                </a:solidFill>
                <a:latin typeface="Times New Roman" panose="02020603050405020304" pitchFamily="18" charset="0"/>
                <a:cs typeface="Times New Roman" panose="02020603050405020304" pitchFamily="18" charset="0"/>
              </a:rPr>
              <a:t>Confidence in ability to help oneself get better.</a:t>
            </a:r>
          </a:p>
          <a:p>
            <a:pPr algn="ctr"/>
            <a:endParaRPr lang="en-IN" b="1" dirty="0">
              <a:solidFill>
                <a:schemeClr val="tx2">
                  <a:lumMod val="75000"/>
                </a:schemeClr>
              </a:solidFill>
            </a:endParaRPr>
          </a:p>
        </p:txBody>
      </p:sp>
    </p:spTree>
    <p:extLst>
      <p:ext uri="{BB962C8B-B14F-4D97-AF65-F5344CB8AC3E}">
        <p14:creationId xmlns:p14="http://schemas.microsoft.com/office/powerpoint/2010/main" val="336921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circle(in)">
                                      <p:cBhvr>
                                        <p:cTn id="11" dur="20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GB" b="1" dirty="0">
                <a:latin typeface="Times New Roman" panose="02020603050405020304" pitchFamily="18" charset="0"/>
                <a:cs typeface="Times New Roman" panose="02020603050405020304" pitchFamily="18" charset="0"/>
              </a:rPr>
              <a:t>Non-Adherence </a:t>
            </a:r>
            <a:r>
              <a:rPr lang="en-GB" dirty="0">
                <a:latin typeface="Times New Roman" panose="02020603050405020304" pitchFamily="18" charset="0"/>
                <a:cs typeface="Times New Roman" panose="02020603050405020304" pitchFamily="18" charset="0"/>
              </a:rPr>
              <a:t>referred as, when patients don't take their medications as prescribed manner.</a:t>
            </a:r>
          </a:p>
          <a:p>
            <a:pPr>
              <a:buNone/>
            </a:pPr>
            <a:endParaRPr lang="en-GB" dirty="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21005A8-C0CA-2E67-EE00-5E33383C84E5}"/>
              </a:ext>
            </a:extLst>
          </p:cNvPr>
          <p:cNvPicPr>
            <a:picLocks noChangeAspect="1"/>
          </p:cNvPicPr>
          <p:nvPr/>
        </p:nvPicPr>
        <p:blipFill rotWithShape="1">
          <a:blip r:embed="rId2">
            <a:extLst>
              <a:ext uri="{28A0092B-C50C-407E-A947-70E740481C1C}">
                <a14:useLocalDpi xmlns:a14="http://schemas.microsoft.com/office/drawing/2010/main" val="0"/>
              </a:ext>
            </a:extLst>
          </a:blip>
          <a:srcRect b="9295"/>
          <a:stretch/>
        </p:blipFill>
        <p:spPr>
          <a:xfrm>
            <a:off x="457200" y="1650595"/>
            <a:ext cx="8229600" cy="5210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BA26C74-7AFD-0A59-6179-4F27207CC699}"/>
              </a:ext>
            </a:extLst>
          </p:cNvPr>
          <p:cNvSpPr/>
          <p:nvPr/>
        </p:nvSpPr>
        <p:spPr>
          <a:xfrm>
            <a:off x="-1" y="0"/>
            <a:ext cx="4572001" cy="3390900"/>
          </a:xfrm>
          <a:custGeom>
            <a:avLst/>
            <a:gdLst>
              <a:gd name="connsiteX0" fmla="*/ 0 w 3390900"/>
              <a:gd name="connsiteY0" fmla="*/ 0 h 4572000"/>
              <a:gd name="connsiteX1" fmla="*/ 2825739 w 3390900"/>
              <a:gd name="connsiteY1" fmla="*/ 0 h 4572000"/>
              <a:gd name="connsiteX2" fmla="*/ 3390900 w 3390900"/>
              <a:gd name="connsiteY2" fmla="*/ 565161 h 4572000"/>
              <a:gd name="connsiteX3" fmla="*/ 3390900 w 3390900"/>
              <a:gd name="connsiteY3" fmla="*/ 4572000 h 4572000"/>
              <a:gd name="connsiteX4" fmla="*/ 0 w 3390900"/>
              <a:gd name="connsiteY4" fmla="*/ 4572000 h 4572000"/>
              <a:gd name="connsiteX5" fmla="*/ 0 w 33909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900" h="4572000">
                <a:moveTo>
                  <a:pt x="0" y="4571999"/>
                </a:moveTo>
                <a:lnTo>
                  <a:pt x="0" y="762015"/>
                </a:lnTo>
                <a:cubicBezTo>
                  <a:pt x="0" y="341166"/>
                  <a:pt x="187665" y="1"/>
                  <a:pt x="419161" y="1"/>
                </a:cubicBezTo>
                <a:lnTo>
                  <a:pt x="3390900" y="1"/>
                </a:lnTo>
                <a:lnTo>
                  <a:pt x="3390900" y="4571999"/>
                </a:lnTo>
                <a:lnTo>
                  <a:pt x="0" y="4571999"/>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77800" tIns="177799" rIns="177800" bIns="1025525"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en-GB" sz="2500" b="1" kern="1200" dirty="0">
                <a:solidFill>
                  <a:schemeClr val="tx1"/>
                </a:solidFill>
                <a:latin typeface="Times New Roman" panose="02020603050405020304" pitchFamily="18" charset="0"/>
                <a:cs typeface="Times New Roman" panose="02020603050405020304" pitchFamily="18" charset="0"/>
              </a:rPr>
              <a:t>Fail to maintain the doses as prescribed.</a:t>
            </a:r>
          </a:p>
          <a:p>
            <a:pPr marL="0" lvl="0" indent="0" algn="ctr" defTabSz="1111250">
              <a:lnSpc>
                <a:spcPct val="90000"/>
              </a:lnSpc>
              <a:spcBef>
                <a:spcPct val="0"/>
              </a:spcBef>
              <a:spcAft>
                <a:spcPct val="35000"/>
              </a:spcAft>
              <a:buNone/>
            </a:pPr>
            <a:r>
              <a:rPr lang="en-GB" sz="2500" b="1" kern="1200" dirty="0">
                <a:solidFill>
                  <a:schemeClr val="tx1"/>
                </a:solidFill>
                <a:latin typeface="Times New Roman" panose="02020603050405020304" pitchFamily="18" charset="0"/>
                <a:cs typeface="Times New Roman" panose="02020603050405020304" pitchFamily="18" charset="0"/>
              </a:rPr>
              <a:t>Using devices improperly like inhalers.</a:t>
            </a:r>
            <a:endParaRPr lang="en-IN" sz="2500" b="1" kern="1200" dirty="0">
              <a:solidFill>
                <a:schemeClr val="tx1"/>
              </a:solidFill>
            </a:endParaRPr>
          </a:p>
        </p:txBody>
      </p:sp>
      <p:sp>
        <p:nvSpPr>
          <p:cNvPr id="7" name="Freeform: Shape 6">
            <a:extLst>
              <a:ext uri="{FF2B5EF4-FFF2-40B4-BE49-F238E27FC236}">
                <a16:creationId xmlns:a16="http://schemas.microsoft.com/office/drawing/2014/main" id="{131AB3C2-A799-7158-5DA5-DDB9D87C56A0}"/>
              </a:ext>
            </a:extLst>
          </p:cNvPr>
          <p:cNvSpPr/>
          <p:nvPr/>
        </p:nvSpPr>
        <p:spPr>
          <a:xfrm>
            <a:off x="4572000" y="0"/>
            <a:ext cx="4572000" cy="3390900"/>
          </a:xfrm>
          <a:custGeom>
            <a:avLst/>
            <a:gdLst>
              <a:gd name="connsiteX0" fmla="*/ 0 w 4572000"/>
              <a:gd name="connsiteY0" fmla="*/ 0 h 3390900"/>
              <a:gd name="connsiteX1" fmla="*/ 4006839 w 4572000"/>
              <a:gd name="connsiteY1" fmla="*/ 0 h 3390900"/>
              <a:gd name="connsiteX2" fmla="*/ 4572000 w 4572000"/>
              <a:gd name="connsiteY2" fmla="*/ 565161 h 3390900"/>
              <a:gd name="connsiteX3" fmla="*/ 4572000 w 4572000"/>
              <a:gd name="connsiteY3" fmla="*/ 3390900 h 3390900"/>
              <a:gd name="connsiteX4" fmla="*/ 0 w 4572000"/>
              <a:gd name="connsiteY4" fmla="*/ 3390900 h 3390900"/>
              <a:gd name="connsiteX5" fmla="*/ 0 w 4572000"/>
              <a:gd name="connsiteY5"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3390900">
                <a:moveTo>
                  <a:pt x="0" y="0"/>
                </a:moveTo>
                <a:lnTo>
                  <a:pt x="4006839" y="0"/>
                </a:lnTo>
                <a:cubicBezTo>
                  <a:pt x="4318969" y="0"/>
                  <a:pt x="4572000" y="253031"/>
                  <a:pt x="4572000" y="565161"/>
                </a:cubicBezTo>
                <a:lnTo>
                  <a:pt x="4572000" y="3390900"/>
                </a:lnTo>
                <a:lnTo>
                  <a:pt x="0" y="3390900"/>
                </a:lnTo>
                <a:lnTo>
                  <a:pt x="0" y="0"/>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3">
              <a:hueOff val="3750088"/>
              <a:satOff val="-5627"/>
              <a:lumOff val="-915"/>
              <a:alphaOff val="0"/>
            </a:schemeClr>
          </a:effectRef>
          <a:fontRef idx="minor">
            <a:schemeClr val="lt1"/>
          </a:fontRef>
        </p:style>
        <p:txBody>
          <a:bodyPr spcFirstLastPara="0" vert="horz" wrap="square" lIns="177800" tIns="177800" rIns="177800" bIns="1025525"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tx1"/>
                </a:solidFill>
                <a:latin typeface="Times New Roman" panose="02020603050405020304" pitchFamily="18" charset="0"/>
                <a:cs typeface="Times New Roman" panose="02020603050405020304" pitchFamily="18" charset="0"/>
              </a:rPr>
              <a:t>Skipping doses.</a:t>
            </a:r>
          </a:p>
          <a:p>
            <a:pPr marL="0" lvl="0" indent="0" algn="ctr" defTabSz="1111250">
              <a:lnSpc>
                <a:spcPct val="90000"/>
              </a:lnSpc>
              <a:spcBef>
                <a:spcPct val="0"/>
              </a:spcBef>
              <a:spcAft>
                <a:spcPct val="35000"/>
              </a:spcAft>
              <a:buNone/>
            </a:pPr>
            <a:r>
              <a:rPr lang="en-GB" sz="2500" b="1" kern="1200" dirty="0">
                <a:solidFill>
                  <a:schemeClr val="tx1"/>
                </a:solidFill>
                <a:latin typeface="Times New Roman" panose="02020603050405020304" pitchFamily="18" charset="0"/>
                <a:cs typeface="Times New Roman" panose="02020603050405020304" pitchFamily="18" charset="0"/>
              </a:rPr>
              <a:t>Taking expired medication.</a:t>
            </a:r>
            <a:endParaRPr lang="en-IN" sz="2500" b="1" kern="1200" dirty="0">
              <a:solidFill>
                <a:schemeClr val="tx1"/>
              </a:solidFill>
            </a:endParaRPr>
          </a:p>
        </p:txBody>
      </p:sp>
      <p:sp>
        <p:nvSpPr>
          <p:cNvPr id="8" name="Freeform: Shape 7">
            <a:extLst>
              <a:ext uri="{FF2B5EF4-FFF2-40B4-BE49-F238E27FC236}">
                <a16:creationId xmlns:a16="http://schemas.microsoft.com/office/drawing/2014/main" id="{5707698B-54EA-5B11-C05E-7265FDF9B4B5}"/>
              </a:ext>
            </a:extLst>
          </p:cNvPr>
          <p:cNvSpPr/>
          <p:nvPr/>
        </p:nvSpPr>
        <p:spPr>
          <a:xfrm>
            <a:off x="0" y="3390899"/>
            <a:ext cx="4572001" cy="3390901"/>
          </a:xfrm>
          <a:custGeom>
            <a:avLst/>
            <a:gdLst>
              <a:gd name="connsiteX0" fmla="*/ 0 w 4572000"/>
              <a:gd name="connsiteY0" fmla="*/ 0 h 3390900"/>
              <a:gd name="connsiteX1" fmla="*/ 4006839 w 4572000"/>
              <a:gd name="connsiteY1" fmla="*/ 0 h 3390900"/>
              <a:gd name="connsiteX2" fmla="*/ 4572000 w 4572000"/>
              <a:gd name="connsiteY2" fmla="*/ 565161 h 3390900"/>
              <a:gd name="connsiteX3" fmla="*/ 4572000 w 4572000"/>
              <a:gd name="connsiteY3" fmla="*/ 3390900 h 3390900"/>
              <a:gd name="connsiteX4" fmla="*/ 0 w 4572000"/>
              <a:gd name="connsiteY4" fmla="*/ 3390900 h 3390900"/>
              <a:gd name="connsiteX5" fmla="*/ 0 w 4572000"/>
              <a:gd name="connsiteY5"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3390900">
                <a:moveTo>
                  <a:pt x="4572000" y="3390900"/>
                </a:moveTo>
                <a:lnTo>
                  <a:pt x="565161" y="3390900"/>
                </a:lnTo>
                <a:cubicBezTo>
                  <a:pt x="253031" y="3390900"/>
                  <a:pt x="0" y="3137869"/>
                  <a:pt x="0" y="2825739"/>
                </a:cubicBezTo>
                <a:lnTo>
                  <a:pt x="0" y="0"/>
                </a:lnTo>
                <a:lnTo>
                  <a:pt x="4572000" y="0"/>
                </a:lnTo>
                <a:lnTo>
                  <a:pt x="4572000" y="3390900"/>
                </a:lnTo>
                <a:close/>
              </a:path>
            </a:pathLst>
          </a:custGeom>
          <a:solidFill>
            <a:srgbClr val="FFC000"/>
          </a:solidFill>
        </p:spPr>
        <p:style>
          <a:lnRef idx="2">
            <a:schemeClr val="lt1">
              <a:hueOff val="0"/>
              <a:satOff val="0"/>
              <a:lumOff val="0"/>
              <a:alphaOff val="0"/>
            </a:schemeClr>
          </a:lnRef>
          <a:fillRef idx="1">
            <a:scrgbClr r="0" g="0" b="0"/>
          </a:fillRef>
          <a:effectRef idx="0">
            <a:schemeClr val="accent3">
              <a:hueOff val="7500176"/>
              <a:satOff val="-11253"/>
              <a:lumOff val="-1830"/>
              <a:alphaOff val="0"/>
            </a:schemeClr>
          </a:effectRef>
          <a:fontRef idx="minor">
            <a:schemeClr val="lt1"/>
          </a:fontRef>
        </p:style>
        <p:txBody>
          <a:bodyPr spcFirstLastPara="0" vert="horz" wrap="square" lIns="177799" tIns="1025525" rIns="177801" bIns="177801"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tx1"/>
                </a:solidFill>
                <a:latin typeface="Times New Roman" panose="02020603050405020304" pitchFamily="18" charset="0"/>
                <a:cs typeface="Times New Roman" panose="02020603050405020304" pitchFamily="18" charset="0"/>
              </a:rPr>
              <a:t>Stopping the medication too soon.</a:t>
            </a:r>
          </a:p>
          <a:p>
            <a:pPr marL="0" lvl="0" indent="0" algn="ctr" defTabSz="1111250">
              <a:lnSpc>
                <a:spcPct val="90000"/>
              </a:lnSpc>
              <a:spcBef>
                <a:spcPct val="0"/>
              </a:spcBef>
              <a:spcAft>
                <a:spcPct val="35000"/>
              </a:spcAft>
              <a:buNone/>
            </a:pPr>
            <a:r>
              <a:rPr lang="en-GB" sz="2500" b="1" kern="1200" dirty="0">
                <a:solidFill>
                  <a:schemeClr val="tx1"/>
                </a:solidFill>
                <a:latin typeface="Times New Roman" panose="02020603050405020304" pitchFamily="18" charset="0"/>
                <a:cs typeface="Times New Roman" panose="02020603050405020304" pitchFamily="18" charset="0"/>
              </a:rPr>
              <a:t>Taking medication with foods, drinks or other medications, it should not be used with.</a:t>
            </a:r>
            <a:endParaRPr lang="en-IN" sz="2500" b="1" kern="1200" dirty="0">
              <a:solidFill>
                <a:schemeClr val="tx1"/>
              </a:solidFill>
            </a:endParaRPr>
          </a:p>
        </p:txBody>
      </p:sp>
      <p:sp>
        <p:nvSpPr>
          <p:cNvPr id="9" name="Freeform: Shape 8">
            <a:extLst>
              <a:ext uri="{FF2B5EF4-FFF2-40B4-BE49-F238E27FC236}">
                <a16:creationId xmlns:a16="http://schemas.microsoft.com/office/drawing/2014/main" id="{04AC1009-C821-0114-1E04-8FA9F3FEF864}"/>
              </a:ext>
            </a:extLst>
          </p:cNvPr>
          <p:cNvSpPr/>
          <p:nvPr/>
        </p:nvSpPr>
        <p:spPr>
          <a:xfrm>
            <a:off x="4572000" y="3390899"/>
            <a:ext cx="4572000" cy="3390900"/>
          </a:xfrm>
          <a:custGeom>
            <a:avLst/>
            <a:gdLst>
              <a:gd name="connsiteX0" fmla="*/ 0 w 3390900"/>
              <a:gd name="connsiteY0" fmla="*/ 0 h 4572000"/>
              <a:gd name="connsiteX1" fmla="*/ 2825739 w 3390900"/>
              <a:gd name="connsiteY1" fmla="*/ 0 h 4572000"/>
              <a:gd name="connsiteX2" fmla="*/ 3390900 w 3390900"/>
              <a:gd name="connsiteY2" fmla="*/ 565161 h 4572000"/>
              <a:gd name="connsiteX3" fmla="*/ 3390900 w 3390900"/>
              <a:gd name="connsiteY3" fmla="*/ 4572000 h 4572000"/>
              <a:gd name="connsiteX4" fmla="*/ 0 w 3390900"/>
              <a:gd name="connsiteY4" fmla="*/ 4572000 h 4572000"/>
              <a:gd name="connsiteX5" fmla="*/ 0 w 33909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900" h="4572000">
                <a:moveTo>
                  <a:pt x="3390900" y="1"/>
                </a:moveTo>
                <a:lnTo>
                  <a:pt x="3390900" y="3809985"/>
                </a:lnTo>
                <a:cubicBezTo>
                  <a:pt x="3390900" y="4230834"/>
                  <a:pt x="3203235" y="4571999"/>
                  <a:pt x="2971739" y="4571999"/>
                </a:cubicBezTo>
                <a:lnTo>
                  <a:pt x="0" y="4571999"/>
                </a:lnTo>
                <a:lnTo>
                  <a:pt x="0" y="1"/>
                </a:lnTo>
                <a:lnTo>
                  <a:pt x="3390900" y="1"/>
                </a:lnTo>
                <a:close/>
              </a:path>
            </a:pathLst>
          </a:cu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3">
              <a:hueOff val="11250264"/>
              <a:satOff val="-16880"/>
              <a:lumOff val="-2745"/>
              <a:alphaOff val="0"/>
            </a:schemeClr>
          </a:effectRef>
          <a:fontRef idx="minor">
            <a:schemeClr val="lt1"/>
          </a:fontRef>
        </p:style>
        <p:txBody>
          <a:bodyPr spcFirstLastPara="0" vert="horz" wrap="square" lIns="177800" tIns="1025525" rIns="177800" bIns="17780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tx1"/>
                </a:solidFill>
                <a:latin typeface="Times New Roman" panose="02020603050405020304" pitchFamily="18" charset="0"/>
                <a:cs typeface="Times New Roman" panose="02020603050405020304" pitchFamily="18" charset="0"/>
              </a:rPr>
              <a:t>Taking the doses at wrong time.</a:t>
            </a:r>
          </a:p>
          <a:p>
            <a:pPr marL="0" lvl="0" indent="0" algn="ctr" defTabSz="1111250">
              <a:lnSpc>
                <a:spcPct val="90000"/>
              </a:lnSpc>
              <a:spcBef>
                <a:spcPct val="0"/>
              </a:spcBef>
              <a:spcAft>
                <a:spcPct val="35000"/>
              </a:spcAft>
              <a:buNone/>
            </a:pPr>
            <a:r>
              <a:rPr lang="en-GB" sz="2500" b="1" kern="1200" dirty="0">
                <a:solidFill>
                  <a:schemeClr val="tx1"/>
                </a:solidFill>
                <a:latin typeface="Times New Roman" panose="02020603050405020304" pitchFamily="18" charset="0"/>
                <a:cs typeface="Times New Roman" panose="02020603050405020304" pitchFamily="18" charset="0"/>
              </a:rPr>
              <a:t>Storing medication in a wrong place.</a:t>
            </a:r>
            <a:endParaRPr lang="en-IN" sz="2500" b="1" kern="1200" dirty="0">
              <a:solidFill>
                <a:schemeClr val="tx1"/>
              </a:solidFill>
            </a:endParaRPr>
          </a:p>
        </p:txBody>
      </p:sp>
      <p:sp>
        <p:nvSpPr>
          <p:cNvPr id="10" name="Freeform: Shape 9">
            <a:extLst>
              <a:ext uri="{FF2B5EF4-FFF2-40B4-BE49-F238E27FC236}">
                <a16:creationId xmlns:a16="http://schemas.microsoft.com/office/drawing/2014/main" id="{632D31B7-EF42-05D6-0AF1-DAA79BA4A143}"/>
              </a:ext>
            </a:extLst>
          </p:cNvPr>
          <p:cNvSpPr/>
          <p:nvPr/>
        </p:nvSpPr>
        <p:spPr>
          <a:xfrm>
            <a:off x="3200399" y="2543175"/>
            <a:ext cx="2743200" cy="1695450"/>
          </a:xfrm>
          <a:custGeom>
            <a:avLst/>
            <a:gdLst>
              <a:gd name="connsiteX0" fmla="*/ 0 w 2743200"/>
              <a:gd name="connsiteY0" fmla="*/ 282581 h 1695450"/>
              <a:gd name="connsiteX1" fmla="*/ 282581 w 2743200"/>
              <a:gd name="connsiteY1" fmla="*/ 0 h 1695450"/>
              <a:gd name="connsiteX2" fmla="*/ 2460619 w 2743200"/>
              <a:gd name="connsiteY2" fmla="*/ 0 h 1695450"/>
              <a:gd name="connsiteX3" fmla="*/ 2743200 w 2743200"/>
              <a:gd name="connsiteY3" fmla="*/ 282581 h 1695450"/>
              <a:gd name="connsiteX4" fmla="*/ 2743200 w 2743200"/>
              <a:gd name="connsiteY4" fmla="*/ 1412869 h 1695450"/>
              <a:gd name="connsiteX5" fmla="*/ 2460619 w 2743200"/>
              <a:gd name="connsiteY5" fmla="*/ 1695450 h 1695450"/>
              <a:gd name="connsiteX6" fmla="*/ 282581 w 2743200"/>
              <a:gd name="connsiteY6" fmla="*/ 1695450 h 1695450"/>
              <a:gd name="connsiteX7" fmla="*/ 0 w 2743200"/>
              <a:gd name="connsiteY7" fmla="*/ 1412869 h 1695450"/>
              <a:gd name="connsiteX8" fmla="*/ 0 w 2743200"/>
              <a:gd name="connsiteY8" fmla="*/ 282581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1695450">
                <a:moveTo>
                  <a:pt x="0" y="282581"/>
                </a:moveTo>
                <a:cubicBezTo>
                  <a:pt x="0" y="126516"/>
                  <a:pt x="126516" y="0"/>
                  <a:pt x="282581" y="0"/>
                </a:cubicBezTo>
                <a:lnTo>
                  <a:pt x="2460619" y="0"/>
                </a:lnTo>
                <a:cubicBezTo>
                  <a:pt x="2616684" y="0"/>
                  <a:pt x="2743200" y="126516"/>
                  <a:pt x="2743200" y="282581"/>
                </a:cubicBezTo>
                <a:lnTo>
                  <a:pt x="2743200" y="1412869"/>
                </a:lnTo>
                <a:cubicBezTo>
                  <a:pt x="2743200" y="1568934"/>
                  <a:pt x="2616684" y="1695450"/>
                  <a:pt x="2460619" y="1695450"/>
                </a:cubicBezTo>
                <a:lnTo>
                  <a:pt x="282581" y="1695450"/>
                </a:lnTo>
                <a:cubicBezTo>
                  <a:pt x="126516" y="1695450"/>
                  <a:pt x="0" y="1568934"/>
                  <a:pt x="0" y="1412869"/>
                </a:cubicBezTo>
                <a:lnTo>
                  <a:pt x="0" y="282581"/>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8015" tIns="178015" rIns="178015" bIns="178015" numCol="1" spcCol="1270" anchor="ctr" anchorCtr="0">
            <a:noAutofit/>
          </a:bodyPr>
          <a:lstStyle/>
          <a:p>
            <a:pPr marL="0" lvl="0" indent="0" algn="ctr" defTabSz="1111250">
              <a:lnSpc>
                <a:spcPct val="90000"/>
              </a:lnSpc>
              <a:spcBef>
                <a:spcPct val="0"/>
              </a:spcBef>
              <a:spcAft>
                <a:spcPct val="35000"/>
              </a:spcAft>
              <a:buNone/>
            </a:pPr>
            <a:r>
              <a:rPr lang="en-GB" sz="2500" b="1" kern="1200" dirty="0">
                <a:latin typeface="Times New Roman" panose="02020603050405020304" pitchFamily="18" charset="0"/>
                <a:cs typeface="Times New Roman" panose="02020603050405020304" pitchFamily="18" charset="0"/>
              </a:rPr>
              <a:t>Medication Non Adherence includes</a:t>
            </a:r>
            <a:endParaRPr lang="en-IN" sz="2500" kern="1200" dirty="0"/>
          </a:p>
        </p:txBody>
      </p:sp>
    </p:spTree>
    <p:extLst>
      <p:ext uri="{BB962C8B-B14F-4D97-AF65-F5344CB8AC3E}">
        <p14:creationId xmlns:p14="http://schemas.microsoft.com/office/powerpoint/2010/main" val="374338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down)">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circle(in)">
                                      <p:cBhvr>
                                        <p:cTn id="39" dur="2000"/>
                                        <p:tgtEl>
                                          <p:spTgt spid="7">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wipe(down)">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circle(in)">
                                      <p:cBhvr>
                                        <p:cTn id="62" dur="2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 calcmode="lin" valueType="num">
                                      <p:cBhvr additive="base">
                                        <p:cTn id="6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
                                            <p:txEl>
                                              <p:pRg st="1" end="1"/>
                                            </p:txEl>
                                          </p:spTgt>
                                        </p:tgtEl>
                                        <p:attrNameLst>
                                          <p:attrName>style.visibility</p:attrName>
                                        </p:attrNameLst>
                                      </p:cBhvr>
                                      <p:to>
                                        <p:strVal val="visible"/>
                                      </p:to>
                                    </p:set>
                                    <p:anim calcmode="lin" valueType="num">
                                      <p:cBhvr additive="base">
                                        <p:cTn id="7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919</Words>
  <Application>Microsoft Office PowerPoint</Application>
  <PresentationFormat>On-screen Show (4:3)</PresentationFormat>
  <Paragraphs>158</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Dr.Kirtimaya Mishra</cp:lastModifiedBy>
  <cp:revision>14</cp:revision>
  <dcterms:created xsi:type="dcterms:W3CDTF">2006-08-16T00:00:00Z</dcterms:created>
  <dcterms:modified xsi:type="dcterms:W3CDTF">2025-07-07T05:56:07Z</dcterms:modified>
</cp:coreProperties>
</file>