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FF66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2B8534-A7B1-4D87-B0B2-01115A864934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819E5D55-185A-4055-A113-8B0BD55E2392}">
      <dgm:prSet phldrT="[Text]"/>
      <dgm:spPr/>
      <dgm:t>
        <a:bodyPr/>
        <a:lstStyle/>
        <a:p>
          <a:pPr algn="ctr"/>
          <a:r>
            <a:rPr lang="en-I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Receiving &amp; Confirming order</a:t>
          </a:r>
        </a:p>
      </dgm:t>
    </dgm:pt>
    <dgm:pt modelId="{30F01BDC-7B1E-4883-9E68-9DA17D7F3851}" type="parTrans" cxnId="{CA525F3D-F630-496C-8C2A-9C3F7144F545}">
      <dgm:prSet/>
      <dgm:spPr/>
      <dgm:t>
        <a:bodyPr/>
        <a:lstStyle/>
        <a:p>
          <a:endParaRPr lang="en-IN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709F32-326A-49DF-8B11-6E3DE4182D3E}" type="sibTrans" cxnId="{CA525F3D-F630-496C-8C2A-9C3F7144F545}">
      <dgm:prSet/>
      <dgm:spPr/>
      <dgm:t>
        <a:bodyPr/>
        <a:lstStyle/>
        <a:p>
          <a:endParaRPr lang="en-IN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D329AE-CB06-4BF7-94F7-65C72CFC9ACD}">
      <dgm:prSet phldrT="[Text]"/>
      <dgm:spPr/>
      <dgm:t>
        <a:bodyPr/>
        <a:lstStyle/>
        <a:p>
          <a:r>
            <a:rPr lang="en-I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Checking Prescription &amp; Interpretation</a:t>
          </a:r>
        </a:p>
      </dgm:t>
    </dgm:pt>
    <dgm:pt modelId="{6C9104F1-6E0A-45AD-9829-9324308DDA7F}" type="parTrans" cxnId="{BCA9F1C9-2E04-4C54-8D3B-97909F782B94}">
      <dgm:prSet/>
      <dgm:spPr/>
      <dgm:t>
        <a:bodyPr/>
        <a:lstStyle/>
        <a:p>
          <a:endParaRPr lang="en-IN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D7A892-7971-4DF4-B2E3-8F60516DC928}" type="sibTrans" cxnId="{BCA9F1C9-2E04-4C54-8D3B-97909F782B94}">
      <dgm:prSet/>
      <dgm:spPr/>
      <dgm:t>
        <a:bodyPr/>
        <a:lstStyle/>
        <a:p>
          <a:endParaRPr lang="en-IN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944FA8-A45A-46ED-9562-4A8F0D242600}">
      <dgm:prSet phldrT="[Text]"/>
      <dgm:spPr/>
      <dgm:t>
        <a:bodyPr/>
        <a:lstStyle/>
        <a:p>
          <a:r>
            <a:rPr lang="en-I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Verifying &amp; Consulting, if required</a:t>
          </a:r>
        </a:p>
      </dgm:t>
    </dgm:pt>
    <dgm:pt modelId="{ED729837-C5EF-40A9-B695-25DB3CFC0F37}" type="parTrans" cxnId="{FA6C6E2D-C62B-4E60-9A17-B963934593B5}">
      <dgm:prSet/>
      <dgm:spPr/>
      <dgm:t>
        <a:bodyPr/>
        <a:lstStyle/>
        <a:p>
          <a:endParaRPr lang="en-IN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8F4CD7-994E-48DA-B6FF-64B4D042D762}" type="sibTrans" cxnId="{FA6C6E2D-C62B-4E60-9A17-B963934593B5}">
      <dgm:prSet/>
      <dgm:spPr/>
      <dgm:t>
        <a:bodyPr/>
        <a:lstStyle/>
        <a:p>
          <a:endParaRPr lang="en-IN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7279C6-89B2-434E-9320-8F2497A4927C}">
      <dgm:prSet phldrT="[Text]"/>
      <dgm:spPr/>
      <dgm:t>
        <a:bodyPr/>
        <a:lstStyle/>
        <a:p>
          <a:r>
            <a:rPr lang="en-I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Removing medicines for issue and assembling</a:t>
          </a:r>
        </a:p>
      </dgm:t>
    </dgm:pt>
    <dgm:pt modelId="{38C4C8DB-F8BC-4B63-B153-4DB89E8476DA}" type="parTrans" cxnId="{084446B3-A0AE-46CD-858A-E9F2BAD232C8}">
      <dgm:prSet/>
      <dgm:spPr/>
      <dgm:t>
        <a:bodyPr/>
        <a:lstStyle/>
        <a:p>
          <a:endParaRPr lang="en-IN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28333E-F3EC-48F3-9C2B-D9B15C1B6905}" type="sibTrans" cxnId="{084446B3-A0AE-46CD-858A-E9F2BAD232C8}">
      <dgm:prSet/>
      <dgm:spPr/>
      <dgm:t>
        <a:bodyPr/>
        <a:lstStyle/>
        <a:p>
          <a:endParaRPr lang="en-IN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FC407C-67BA-4232-BA40-FD325D0EA9D5}">
      <dgm:prSet phldrT="[Text]"/>
      <dgm:spPr/>
      <dgm:t>
        <a:bodyPr/>
        <a:lstStyle/>
        <a:p>
          <a:r>
            <a:rPr lang="en-I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Billing &amp; Counter checking</a:t>
          </a:r>
        </a:p>
      </dgm:t>
    </dgm:pt>
    <dgm:pt modelId="{013A1D6A-0A30-4F53-BADC-51EF34EF9D97}" type="parTrans" cxnId="{2ED804C7-79BB-4B79-8AA8-C7172EF1C460}">
      <dgm:prSet/>
      <dgm:spPr/>
      <dgm:t>
        <a:bodyPr/>
        <a:lstStyle/>
        <a:p>
          <a:endParaRPr lang="en-IN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9B80C0-5FCA-4326-B1AD-629C909990FA}" type="sibTrans" cxnId="{2ED804C7-79BB-4B79-8AA8-C7172EF1C460}">
      <dgm:prSet/>
      <dgm:spPr/>
      <dgm:t>
        <a:bodyPr/>
        <a:lstStyle/>
        <a:p>
          <a:endParaRPr lang="en-IN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E667FD-4254-480F-9447-ACE2735FF15F}">
      <dgm:prSet phldrT="[Text]"/>
      <dgm:spPr/>
      <dgm:t>
        <a:bodyPr/>
        <a:lstStyle/>
        <a:p>
          <a:r>
            <a:rPr lang="en-I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Issuing medicines to the client with clear instructions and counselling</a:t>
          </a:r>
        </a:p>
      </dgm:t>
    </dgm:pt>
    <dgm:pt modelId="{5BFD90EF-1EB6-4EB8-8A9E-F62B23F13463}" type="parTrans" cxnId="{4D7D4F1A-41C5-40E5-84D4-A6EEE3D768B5}">
      <dgm:prSet/>
      <dgm:spPr/>
      <dgm:t>
        <a:bodyPr/>
        <a:lstStyle/>
        <a:p>
          <a:endParaRPr lang="en-IN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1AF5D2-C33D-4301-B282-143E9507DA75}" type="sibTrans" cxnId="{4D7D4F1A-41C5-40E5-84D4-A6EEE3D768B5}">
      <dgm:prSet/>
      <dgm:spPr/>
      <dgm:t>
        <a:bodyPr/>
        <a:lstStyle/>
        <a:p>
          <a:endParaRPr lang="en-IN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7A6E0B-9166-4010-BB72-8F8002BE3780}" type="pres">
      <dgm:prSet presAssocID="{BD2B8534-A7B1-4D87-B0B2-01115A864934}" presName="linearFlow" presStyleCnt="0">
        <dgm:presLayoutVars>
          <dgm:resizeHandles val="exact"/>
        </dgm:presLayoutVars>
      </dgm:prSet>
      <dgm:spPr/>
    </dgm:pt>
    <dgm:pt modelId="{222FAB6E-A1DB-4CC8-B095-A01BBA2D2D87}" type="pres">
      <dgm:prSet presAssocID="{819E5D55-185A-4055-A113-8B0BD55E2392}" presName="node" presStyleLbl="node1" presStyleIdx="0" presStyleCnt="6">
        <dgm:presLayoutVars>
          <dgm:bulletEnabled val="1"/>
        </dgm:presLayoutVars>
      </dgm:prSet>
      <dgm:spPr/>
    </dgm:pt>
    <dgm:pt modelId="{10344AE4-509F-40F3-B164-CD7DEE5B7999}" type="pres">
      <dgm:prSet presAssocID="{06709F32-326A-49DF-8B11-6E3DE4182D3E}" presName="sibTrans" presStyleLbl="sibTrans2D1" presStyleIdx="0" presStyleCnt="5"/>
      <dgm:spPr/>
    </dgm:pt>
    <dgm:pt modelId="{EDF4DCF1-4CB9-4CB7-ABB5-29F829EC7014}" type="pres">
      <dgm:prSet presAssocID="{06709F32-326A-49DF-8B11-6E3DE4182D3E}" presName="connectorText" presStyleLbl="sibTrans2D1" presStyleIdx="0" presStyleCnt="5"/>
      <dgm:spPr/>
    </dgm:pt>
    <dgm:pt modelId="{7BB14E3C-7099-4EA3-B0A1-061CC00CEDC6}" type="pres">
      <dgm:prSet presAssocID="{D6D329AE-CB06-4BF7-94F7-65C72CFC9ACD}" presName="node" presStyleLbl="node1" presStyleIdx="1" presStyleCnt="6">
        <dgm:presLayoutVars>
          <dgm:bulletEnabled val="1"/>
        </dgm:presLayoutVars>
      </dgm:prSet>
      <dgm:spPr/>
    </dgm:pt>
    <dgm:pt modelId="{25A820D7-AE5C-4280-80DC-F2942C872A9F}" type="pres">
      <dgm:prSet presAssocID="{5ED7A892-7971-4DF4-B2E3-8F60516DC928}" presName="sibTrans" presStyleLbl="sibTrans2D1" presStyleIdx="1" presStyleCnt="5"/>
      <dgm:spPr/>
    </dgm:pt>
    <dgm:pt modelId="{6C0D6BC4-E589-40D6-9DE0-91852201DBD0}" type="pres">
      <dgm:prSet presAssocID="{5ED7A892-7971-4DF4-B2E3-8F60516DC928}" presName="connectorText" presStyleLbl="sibTrans2D1" presStyleIdx="1" presStyleCnt="5"/>
      <dgm:spPr/>
    </dgm:pt>
    <dgm:pt modelId="{A0A0DEB0-015F-4A9D-B79D-5199817BEACD}" type="pres">
      <dgm:prSet presAssocID="{08944FA8-A45A-46ED-9562-4A8F0D242600}" presName="node" presStyleLbl="node1" presStyleIdx="2" presStyleCnt="6">
        <dgm:presLayoutVars>
          <dgm:bulletEnabled val="1"/>
        </dgm:presLayoutVars>
      </dgm:prSet>
      <dgm:spPr/>
    </dgm:pt>
    <dgm:pt modelId="{EB861A30-D06D-483C-919D-6838D0F4B7A1}" type="pres">
      <dgm:prSet presAssocID="{AF8F4CD7-994E-48DA-B6FF-64B4D042D762}" presName="sibTrans" presStyleLbl="sibTrans2D1" presStyleIdx="2" presStyleCnt="5"/>
      <dgm:spPr/>
    </dgm:pt>
    <dgm:pt modelId="{B5ABA6DD-B285-4D74-8FE0-F5A5713DE801}" type="pres">
      <dgm:prSet presAssocID="{AF8F4CD7-994E-48DA-B6FF-64B4D042D762}" presName="connectorText" presStyleLbl="sibTrans2D1" presStyleIdx="2" presStyleCnt="5"/>
      <dgm:spPr/>
    </dgm:pt>
    <dgm:pt modelId="{1128F0E8-74EE-4C43-8EAA-86D8381D4A43}" type="pres">
      <dgm:prSet presAssocID="{D87279C6-89B2-434E-9320-8F2497A4927C}" presName="node" presStyleLbl="node1" presStyleIdx="3" presStyleCnt="6">
        <dgm:presLayoutVars>
          <dgm:bulletEnabled val="1"/>
        </dgm:presLayoutVars>
      </dgm:prSet>
      <dgm:spPr/>
    </dgm:pt>
    <dgm:pt modelId="{1C84A4CB-7337-4BF7-A0CC-4D43D2C66F66}" type="pres">
      <dgm:prSet presAssocID="{C428333E-F3EC-48F3-9C2B-D9B15C1B6905}" presName="sibTrans" presStyleLbl="sibTrans2D1" presStyleIdx="3" presStyleCnt="5"/>
      <dgm:spPr/>
    </dgm:pt>
    <dgm:pt modelId="{300EBB39-9241-4FF1-8822-A79BA915151A}" type="pres">
      <dgm:prSet presAssocID="{C428333E-F3EC-48F3-9C2B-D9B15C1B6905}" presName="connectorText" presStyleLbl="sibTrans2D1" presStyleIdx="3" presStyleCnt="5"/>
      <dgm:spPr/>
    </dgm:pt>
    <dgm:pt modelId="{3D9FCE5B-27B0-4429-A172-6103BA3CD95E}" type="pres">
      <dgm:prSet presAssocID="{09FC407C-67BA-4232-BA40-FD325D0EA9D5}" presName="node" presStyleLbl="node1" presStyleIdx="4" presStyleCnt="6">
        <dgm:presLayoutVars>
          <dgm:bulletEnabled val="1"/>
        </dgm:presLayoutVars>
      </dgm:prSet>
      <dgm:spPr/>
    </dgm:pt>
    <dgm:pt modelId="{8EDD5958-A5EE-4224-8974-B36D121A00F4}" type="pres">
      <dgm:prSet presAssocID="{639B80C0-5FCA-4326-B1AD-629C909990FA}" presName="sibTrans" presStyleLbl="sibTrans2D1" presStyleIdx="4" presStyleCnt="5"/>
      <dgm:spPr/>
    </dgm:pt>
    <dgm:pt modelId="{EF0D8D8E-47D1-4665-8771-1AFD0A3BA0A2}" type="pres">
      <dgm:prSet presAssocID="{639B80C0-5FCA-4326-B1AD-629C909990FA}" presName="connectorText" presStyleLbl="sibTrans2D1" presStyleIdx="4" presStyleCnt="5"/>
      <dgm:spPr/>
    </dgm:pt>
    <dgm:pt modelId="{8B23A329-D42C-4170-B861-F7A258CDD1F8}" type="pres">
      <dgm:prSet presAssocID="{84E667FD-4254-480F-9447-ACE2735FF15F}" presName="node" presStyleLbl="node1" presStyleIdx="5" presStyleCnt="6" custScaleX="245860">
        <dgm:presLayoutVars>
          <dgm:bulletEnabled val="1"/>
        </dgm:presLayoutVars>
      </dgm:prSet>
      <dgm:spPr/>
    </dgm:pt>
  </dgm:ptLst>
  <dgm:cxnLst>
    <dgm:cxn modelId="{656D2C01-770A-4D1D-8197-988DF5ECA3CD}" type="presOf" srcId="{06709F32-326A-49DF-8B11-6E3DE4182D3E}" destId="{10344AE4-509F-40F3-B164-CD7DEE5B7999}" srcOrd="0" destOrd="0" presId="urn:microsoft.com/office/officeart/2005/8/layout/process2"/>
    <dgm:cxn modelId="{71791D0A-DA7F-4984-B68E-951D0E949DCC}" type="presOf" srcId="{84E667FD-4254-480F-9447-ACE2735FF15F}" destId="{8B23A329-D42C-4170-B861-F7A258CDD1F8}" srcOrd="0" destOrd="0" presId="urn:microsoft.com/office/officeart/2005/8/layout/process2"/>
    <dgm:cxn modelId="{80737F0B-BFC8-403C-BC34-4C785F524C3F}" type="presOf" srcId="{5ED7A892-7971-4DF4-B2E3-8F60516DC928}" destId="{6C0D6BC4-E589-40D6-9DE0-91852201DBD0}" srcOrd="1" destOrd="0" presId="urn:microsoft.com/office/officeart/2005/8/layout/process2"/>
    <dgm:cxn modelId="{36521E1A-9633-4BE5-95FF-618FE704DE4E}" type="presOf" srcId="{09FC407C-67BA-4232-BA40-FD325D0EA9D5}" destId="{3D9FCE5B-27B0-4429-A172-6103BA3CD95E}" srcOrd="0" destOrd="0" presId="urn:microsoft.com/office/officeart/2005/8/layout/process2"/>
    <dgm:cxn modelId="{4D7D4F1A-41C5-40E5-84D4-A6EEE3D768B5}" srcId="{BD2B8534-A7B1-4D87-B0B2-01115A864934}" destId="{84E667FD-4254-480F-9447-ACE2735FF15F}" srcOrd="5" destOrd="0" parTransId="{5BFD90EF-1EB6-4EB8-8A9E-F62B23F13463}" sibTransId="{371AF5D2-C33D-4301-B282-143E9507DA75}"/>
    <dgm:cxn modelId="{BCEA1721-9FFB-42FE-ADF1-A60BEBB1D29E}" type="presOf" srcId="{06709F32-326A-49DF-8B11-6E3DE4182D3E}" destId="{EDF4DCF1-4CB9-4CB7-ABB5-29F829EC7014}" srcOrd="1" destOrd="0" presId="urn:microsoft.com/office/officeart/2005/8/layout/process2"/>
    <dgm:cxn modelId="{FA6C6E2D-C62B-4E60-9A17-B963934593B5}" srcId="{BD2B8534-A7B1-4D87-B0B2-01115A864934}" destId="{08944FA8-A45A-46ED-9562-4A8F0D242600}" srcOrd="2" destOrd="0" parTransId="{ED729837-C5EF-40A9-B695-25DB3CFC0F37}" sibTransId="{AF8F4CD7-994E-48DA-B6FF-64B4D042D762}"/>
    <dgm:cxn modelId="{CA525F3D-F630-496C-8C2A-9C3F7144F545}" srcId="{BD2B8534-A7B1-4D87-B0B2-01115A864934}" destId="{819E5D55-185A-4055-A113-8B0BD55E2392}" srcOrd="0" destOrd="0" parTransId="{30F01BDC-7B1E-4883-9E68-9DA17D7F3851}" sibTransId="{06709F32-326A-49DF-8B11-6E3DE4182D3E}"/>
    <dgm:cxn modelId="{18E54040-2611-46B4-A1AB-48E83AF5CB63}" type="presOf" srcId="{D6D329AE-CB06-4BF7-94F7-65C72CFC9ACD}" destId="{7BB14E3C-7099-4EA3-B0A1-061CC00CEDC6}" srcOrd="0" destOrd="0" presId="urn:microsoft.com/office/officeart/2005/8/layout/process2"/>
    <dgm:cxn modelId="{C5D15B4B-3699-4551-8B70-ED308F86991D}" type="presOf" srcId="{639B80C0-5FCA-4326-B1AD-629C909990FA}" destId="{8EDD5958-A5EE-4224-8974-B36D121A00F4}" srcOrd="0" destOrd="0" presId="urn:microsoft.com/office/officeart/2005/8/layout/process2"/>
    <dgm:cxn modelId="{F8FB724C-56E6-4B0D-9A73-1FE94E6CA02B}" type="presOf" srcId="{AF8F4CD7-994E-48DA-B6FF-64B4D042D762}" destId="{B5ABA6DD-B285-4D74-8FE0-F5A5713DE801}" srcOrd="1" destOrd="0" presId="urn:microsoft.com/office/officeart/2005/8/layout/process2"/>
    <dgm:cxn modelId="{65A33292-7B2D-44F1-8FCF-4EBA6E72AD73}" type="presOf" srcId="{5ED7A892-7971-4DF4-B2E3-8F60516DC928}" destId="{25A820D7-AE5C-4280-80DC-F2942C872A9F}" srcOrd="0" destOrd="0" presId="urn:microsoft.com/office/officeart/2005/8/layout/process2"/>
    <dgm:cxn modelId="{D7C54EA6-37F1-4AEC-B048-27DD39CE0CE3}" type="presOf" srcId="{819E5D55-185A-4055-A113-8B0BD55E2392}" destId="{222FAB6E-A1DB-4CC8-B095-A01BBA2D2D87}" srcOrd="0" destOrd="0" presId="urn:microsoft.com/office/officeart/2005/8/layout/process2"/>
    <dgm:cxn modelId="{0C007DAE-7450-45A2-8E3B-1E4A46C0B8A5}" type="presOf" srcId="{BD2B8534-A7B1-4D87-B0B2-01115A864934}" destId="{067A6E0B-9166-4010-BB72-8F8002BE3780}" srcOrd="0" destOrd="0" presId="urn:microsoft.com/office/officeart/2005/8/layout/process2"/>
    <dgm:cxn modelId="{084446B3-A0AE-46CD-858A-E9F2BAD232C8}" srcId="{BD2B8534-A7B1-4D87-B0B2-01115A864934}" destId="{D87279C6-89B2-434E-9320-8F2497A4927C}" srcOrd="3" destOrd="0" parTransId="{38C4C8DB-F8BC-4B63-B153-4DB89E8476DA}" sibTransId="{C428333E-F3EC-48F3-9C2B-D9B15C1B6905}"/>
    <dgm:cxn modelId="{856181B8-C14E-4A14-A57D-FFEB83FCB7EE}" type="presOf" srcId="{639B80C0-5FCA-4326-B1AD-629C909990FA}" destId="{EF0D8D8E-47D1-4665-8771-1AFD0A3BA0A2}" srcOrd="1" destOrd="0" presId="urn:microsoft.com/office/officeart/2005/8/layout/process2"/>
    <dgm:cxn modelId="{C7F502C0-1A7C-4CE2-8FC1-AF6EAFDD4460}" type="presOf" srcId="{08944FA8-A45A-46ED-9562-4A8F0D242600}" destId="{A0A0DEB0-015F-4A9D-B79D-5199817BEACD}" srcOrd="0" destOrd="0" presId="urn:microsoft.com/office/officeart/2005/8/layout/process2"/>
    <dgm:cxn modelId="{2ED804C7-79BB-4B79-8AA8-C7172EF1C460}" srcId="{BD2B8534-A7B1-4D87-B0B2-01115A864934}" destId="{09FC407C-67BA-4232-BA40-FD325D0EA9D5}" srcOrd="4" destOrd="0" parTransId="{013A1D6A-0A30-4F53-BADC-51EF34EF9D97}" sibTransId="{639B80C0-5FCA-4326-B1AD-629C909990FA}"/>
    <dgm:cxn modelId="{BCA9F1C9-2E04-4C54-8D3B-97909F782B94}" srcId="{BD2B8534-A7B1-4D87-B0B2-01115A864934}" destId="{D6D329AE-CB06-4BF7-94F7-65C72CFC9ACD}" srcOrd="1" destOrd="0" parTransId="{6C9104F1-6E0A-45AD-9829-9324308DDA7F}" sibTransId="{5ED7A892-7971-4DF4-B2E3-8F60516DC928}"/>
    <dgm:cxn modelId="{D31381D9-4D70-4229-9CC3-B0DF9A93251D}" type="presOf" srcId="{C428333E-F3EC-48F3-9C2B-D9B15C1B6905}" destId="{300EBB39-9241-4FF1-8822-A79BA915151A}" srcOrd="1" destOrd="0" presId="urn:microsoft.com/office/officeart/2005/8/layout/process2"/>
    <dgm:cxn modelId="{E3BABFE5-824C-4D8B-AFB6-31C48614AC1A}" type="presOf" srcId="{D87279C6-89B2-434E-9320-8F2497A4927C}" destId="{1128F0E8-74EE-4C43-8EAA-86D8381D4A43}" srcOrd="0" destOrd="0" presId="urn:microsoft.com/office/officeart/2005/8/layout/process2"/>
    <dgm:cxn modelId="{F49755E9-0549-4470-8572-B0DABB27FE37}" type="presOf" srcId="{C428333E-F3EC-48F3-9C2B-D9B15C1B6905}" destId="{1C84A4CB-7337-4BF7-A0CC-4D43D2C66F66}" srcOrd="0" destOrd="0" presId="urn:microsoft.com/office/officeart/2005/8/layout/process2"/>
    <dgm:cxn modelId="{99E934F3-68DF-4089-B85B-A4ADCE5F11D3}" type="presOf" srcId="{AF8F4CD7-994E-48DA-B6FF-64B4D042D762}" destId="{EB861A30-D06D-483C-919D-6838D0F4B7A1}" srcOrd="0" destOrd="0" presId="urn:microsoft.com/office/officeart/2005/8/layout/process2"/>
    <dgm:cxn modelId="{2D4E9047-5B27-49A6-809E-12BF752F4D55}" type="presParOf" srcId="{067A6E0B-9166-4010-BB72-8F8002BE3780}" destId="{222FAB6E-A1DB-4CC8-B095-A01BBA2D2D87}" srcOrd="0" destOrd="0" presId="urn:microsoft.com/office/officeart/2005/8/layout/process2"/>
    <dgm:cxn modelId="{D02A71AD-A07D-44F2-B8CD-2299C64E692C}" type="presParOf" srcId="{067A6E0B-9166-4010-BB72-8F8002BE3780}" destId="{10344AE4-509F-40F3-B164-CD7DEE5B7999}" srcOrd="1" destOrd="0" presId="urn:microsoft.com/office/officeart/2005/8/layout/process2"/>
    <dgm:cxn modelId="{67B10C8D-7B19-42E1-8D0B-F4DF7DEB7C9C}" type="presParOf" srcId="{10344AE4-509F-40F3-B164-CD7DEE5B7999}" destId="{EDF4DCF1-4CB9-4CB7-ABB5-29F829EC7014}" srcOrd="0" destOrd="0" presId="urn:microsoft.com/office/officeart/2005/8/layout/process2"/>
    <dgm:cxn modelId="{4993A948-079C-40C8-96D8-B5C3CF4C03A7}" type="presParOf" srcId="{067A6E0B-9166-4010-BB72-8F8002BE3780}" destId="{7BB14E3C-7099-4EA3-B0A1-061CC00CEDC6}" srcOrd="2" destOrd="0" presId="urn:microsoft.com/office/officeart/2005/8/layout/process2"/>
    <dgm:cxn modelId="{30327949-FEE3-45FD-958D-DA9A818D779F}" type="presParOf" srcId="{067A6E0B-9166-4010-BB72-8F8002BE3780}" destId="{25A820D7-AE5C-4280-80DC-F2942C872A9F}" srcOrd="3" destOrd="0" presId="urn:microsoft.com/office/officeart/2005/8/layout/process2"/>
    <dgm:cxn modelId="{0FD302BB-411A-40FB-A2A8-CAD89C45E63D}" type="presParOf" srcId="{25A820D7-AE5C-4280-80DC-F2942C872A9F}" destId="{6C0D6BC4-E589-40D6-9DE0-91852201DBD0}" srcOrd="0" destOrd="0" presId="urn:microsoft.com/office/officeart/2005/8/layout/process2"/>
    <dgm:cxn modelId="{FECB54DB-5760-4708-ADB4-737ABFD26A8B}" type="presParOf" srcId="{067A6E0B-9166-4010-BB72-8F8002BE3780}" destId="{A0A0DEB0-015F-4A9D-B79D-5199817BEACD}" srcOrd="4" destOrd="0" presId="urn:microsoft.com/office/officeart/2005/8/layout/process2"/>
    <dgm:cxn modelId="{D647FB69-A34C-4184-951C-5B485F3A0CF5}" type="presParOf" srcId="{067A6E0B-9166-4010-BB72-8F8002BE3780}" destId="{EB861A30-D06D-483C-919D-6838D0F4B7A1}" srcOrd="5" destOrd="0" presId="urn:microsoft.com/office/officeart/2005/8/layout/process2"/>
    <dgm:cxn modelId="{0D658143-83D1-4093-86D9-28C0339D4064}" type="presParOf" srcId="{EB861A30-D06D-483C-919D-6838D0F4B7A1}" destId="{B5ABA6DD-B285-4D74-8FE0-F5A5713DE801}" srcOrd="0" destOrd="0" presId="urn:microsoft.com/office/officeart/2005/8/layout/process2"/>
    <dgm:cxn modelId="{416AE8F1-1D0A-44B4-AF90-A9CD7F5CD8D7}" type="presParOf" srcId="{067A6E0B-9166-4010-BB72-8F8002BE3780}" destId="{1128F0E8-74EE-4C43-8EAA-86D8381D4A43}" srcOrd="6" destOrd="0" presId="urn:microsoft.com/office/officeart/2005/8/layout/process2"/>
    <dgm:cxn modelId="{547C66DA-9A41-45F2-A455-6598DDA3C996}" type="presParOf" srcId="{067A6E0B-9166-4010-BB72-8F8002BE3780}" destId="{1C84A4CB-7337-4BF7-A0CC-4D43D2C66F66}" srcOrd="7" destOrd="0" presId="urn:microsoft.com/office/officeart/2005/8/layout/process2"/>
    <dgm:cxn modelId="{C4ABDDF3-54E7-4CF9-B832-563D7EFDEC45}" type="presParOf" srcId="{1C84A4CB-7337-4BF7-A0CC-4D43D2C66F66}" destId="{300EBB39-9241-4FF1-8822-A79BA915151A}" srcOrd="0" destOrd="0" presId="urn:microsoft.com/office/officeart/2005/8/layout/process2"/>
    <dgm:cxn modelId="{563308C9-90B6-4964-9F15-F37F1B822D38}" type="presParOf" srcId="{067A6E0B-9166-4010-BB72-8F8002BE3780}" destId="{3D9FCE5B-27B0-4429-A172-6103BA3CD95E}" srcOrd="8" destOrd="0" presId="urn:microsoft.com/office/officeart/2005/8/layout/process2"/>
    <dgm:cxn modelId="{7FE529B3-3E1B-4B7C-BD16-DFF966A5BCB2}" type="presParOf" srcId="{067A6E0B-9166-4010-BB72-8F8002BE3780}" destId="{8EDD5958-A5EE-4224-8974-B36D121A00F4}" srcOrd="9" destOrd="0" presId="urn:microsoft.com/office/officeart/2005/8/layout/process2"/>
    <dgm:cxn modelId="{501B5EC5-523E-4EB4-8B9E-0F824BA93F6F}" type="presParOf" srcId="{8EDD5958-A5EE-4224-8974-B36D121A00F4}" destId="{EF0D8D8E-47D1-4665-8771-1AFD0A3BA0A2}" srcOrd="0" destOrd="0" presId="urn:microsoft.com/office/officeart/2005/8/layout/process2"/>
    <dgm:cxn modelId="{F165E595-5601-4D8A-848C-BC85D479165B}" type="presParOf" srcId="{067A6E0B-9166-4010-BB72-8F8002BE3780}" destId="{8B23A329-D42C-4170-B861-F7A258CDD1F8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FAB6E-A1DB-4CC8-B095-A01BBA2D2D87}">
      <dsp:nvSpPr>
        <dsp:cNvPr id="0" name=""/>
        <dsp:cNvSpPr/>
      </dsp:nvSpPr>
      <dsp:spPr>
        <a:xfrm>
          <a:off x="4580453" y="2392"/>
          <a:ext cx="2835149" cy="7087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Receiving &amp; Confirming order</a:t>
          </a:r>
        </a:p>
      </dsp:txBody>
      <dsp:txXfrm>
        <a:off x="4601213" y="23152"/>
        <a:ext cx="2793629" cy="667267"/>
      </dsp:txXfrm>
    </dsp:sp>
    <dsp:sp modelId="{10344AE4-509F-40F3-B164-CD7DEE5B7999}">
      <dsp:nvSpPr>
        <dsp:cNvPr id="0" name=""/>
        <dsp:cNvSpPr/>
      </dsp:nvSpPr>
      <dsp:spPr>
        <a:xfrm rot="5400000">
          <a:off x="5865130" y="728899"/>
          <a:ext cx="265795" cy="3189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3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902342" y="755478"/>
        <a:ext cx="191372" cy="186057"/>
      </dsp:txXfrm>
    </dsp:sp>
    <dsp:sp modelId="{7BB14E3C-7099-4EA3-B0A1-061CC00CEDC6}">
      <dsp:nvSpPr>
        <dsp:cNvPr id="0" name=""/>
        <dsp:cNvSpPr/>
      </dsp:nvSpPr>
      <dsp:spPr>
        <a:xfrm>
          <a:off x="4580453" y="1065573"/>
          <a:ext cx="2835149" cy="708787"/>
        </a:xfrm>
        <a:prstGeom prst="roundRect">
          <a:avLst>
            <a:gd name="adj" fmla="val 10000"/>
          </a:avLst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Checking Prescription &amp; Interpretation</a:t>
          </a:r>
        </a:p>
      </dsp:txBody>
      <dsp:txXfrm>
        <a:off x="4601213" y="1086333"/>
        <a:ext cx="2793629" cy="667267"/>
      </dsp:txXfrm>
    </dsp:sp>
    <dsp:sp modelId="{25A820D7-AE5C-4280-80DC-F2942C872A9F}">
      <dsp:nvSpPr>
        <dsp:cNvPr id="0" name=""/>
        <dsp:cNvSpPr/>
      </dsp:nvSpPr>
      <dsp:spPr>
        <a:xfrm rot="5400000">
          <a:off x="5865130" y="1792080"/>
          <a:ext cx="265795" cy="3189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3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902342" y="1818659"/>
        <a:ext cx="191372" cy="186057"/>
      </dsp:txXfrm>
    </dsp:sp>
    <dsp:sp modelId="{A0A0DEB0-015F-4A9D-B79D-5199817BEACD}">
      <dsp:nvSpPr>
        <dsp:cNvPr id="0" name=""/>
        <dsp:cNvSpPr/>
      </dsp:nvSpPr>
      <dsp:spPr>
        <a:xfrm>
          <a:off x="4580453" y="2128754"/>
          <a:ext cx="2835149" cy="708787"/>
        </a:xfrm>
        <a:prstGeom prst="roundRect">
          <a:avLst>
            <a:gd name="adj" fmla="val 10000"/>
          </a:avLst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Verifying &amp; Consulting, if required</a:t>
          </a:r>
        </a:p>
      </dsp:txBody>
      <dsp:txXfrm>
        <a:off x="4601213" y="2149514"/>
        <a:ext cx="2793629" cy="667267"/>
      </dsp:txXfrm>
    </dsp:sp>
    <dsp:sp modelId="{EB861A30-D06D-483C-919D-6838D0F4B7A1}">
      <dsp:nvSpPr>
        <dsp:cNvPr id="0" name=""/>
        <dsp:cNvSpPr/>
      </dsp:nvSpPr>
      <dsp:spPr>
        <a:xfrm rot="5400000">
          <a:off x="5865130" y="2855261"/>
          <a:ext cx="265795" cy="3189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3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902342" y="2881840"/>
        <a:ext cx="191372" cy="186057"/>
      </dsp:txXfrm>
    </dsp:sp>
    <dsp:sp modelId="{1128F0E8-74EE-4C43-8EAA-86D8381D4A43}">
      <dsp:nvSpPr>
        <dsp:cNvPr id="0" name=""/>
        <dsp:cNvSpPr/>
      </dsp:nvSpPr>
      <dsp:spPr>
        <a:xfrm>
          <a:off x="4580453" y="3191935"/>
          <a:ext cx="2835149" cy="708787"/>
        </a:xfrm>
        <a:prstGeom prst="roundRect">
          <a:avLst>
            <a:gd name="adj" fmla="val 10000"/>
          </a:avLst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Removing medicines for issue and assembling</a:t>
          </a:r>
        </a:p>
      </dsp:txBody>
      <dsp:txXfrm>
        <a:off x="4601213" y="3212695"/>
        <a:ext cx="2793629" cy="667267"/>
      </dsp:txXfrm>
    </dsp:sp>
    <dsp:sp modelId="{1C84A4CB-7337-4BF7-A0CC-4D43D2C66F66}">
      <dsp:nvSpPr>
        <dsp:cNvPr id="0" name=""/>
        <dsp:cNvSpPr/>
      </dsp:nvSpPr>
      <dsp:spPr>
        <a:xfrm rot="5400000">
          <a:off x="5865130" y="3918442"/>
          <a:ext cx="265795" cy="3189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3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902342" y="3945021"/>
        <a:ext cx="191372" cy="186057"/>
      </dsp:txXfrm>
    </dsp:sp>
    <dsp:sp modelId="{3D9FCE5B-27B0-4429-A172-6103BA3CD95E}">
      <dsp:nvSpPr>
        <dsp:cNvPr id="0" name=""/>
        <dsp:cNvSpPr/>
      </dsp:nvSpPr>
      <dsp:spPr>
        <a:xfrm>
          <a:off x="4580453" y="4255116"/>
          <a:ext cx="2835149" cy="708787"/>
        </a:xfrm>
        <a:prstGeom prst="roundRect">
          <a:avLst>
            <a:gd name="adj" fmla="val 10000"/>
          </a:avLst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Billing &amp; Counter checking</a:t>
          </a:r>
        </a:p>
      </dsp:txBody>
      <dsp:txXfrm>
        <a:off x="4601213" y="4275876"/>
        <a:ext cx="2793629" cy="667267"/>
      </dsp:txXfrm>
    </dsp:sp>
    <dsp:sp modelId="{8EDD5958-A5EE-4224-8974-B36D121A00F4}">
      <dsp:nvSpPr>
        <dsp:cNvPr id="0" name=""/>
        <dsp:cNvSpPr/>
      </dsp:nvSpPr>
      <dsp:spPr>
        <a:xfrm rot="5400000">
          <a:off x="5865130" y="4981623"/>
          <a:ext cx="265795" cy="3189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3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902342" y="5008202"/>
        <a:ext cx="191372" cy="186057"/>
      </dsp:txXfrm>
    </dsp:sp>
    <dsp:sp modelId="{8B23A329-D42C-4170-B861-F7A258CDD1F8}">
      <dsp:nvSpPr>
        <dsp:cNvPr id="0" name=""/>
        <dsp:cNvSpPr/>
      </dsp:nvSpPr>
      <dsp:spPr>
        <a:xfrm>
          <a:off x="2512779" y="5318297"/>
          <a:ext cx="6970498" cy="708787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Issuing medicines to the client with clear instructions and counselling</a:t>
          </a:r>
        </a:p>
      </dsp:txBody>
      <dsp:txXfrm>
        <a:off x="2533539" y="5339057"/>
        <a:ext cx="6928978" cy="667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A5B69-9123-814E-F7FE-9218344D5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1E2A9B-1DCA-E978-1955-05A2488560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445F4-6343-1147-F508-009A63A6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12BB-96A1-4FE7-B461-53D305CC2107}" type="datetimeFigureOut">
              <a:rPr lang="en-IN" smtClean="0"/>
              <a:t>2025-07-23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C4CCB-80A0-B806-D09C-2F765A458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75350-84A4-5AE3-1EF7-2F1B4AB67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E1EA-5410-44B5-8CAE-A920AAD592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147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8D438-0DBC-A3CD-21DB-4E2609223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A507A-E915-2BFD-A622-C2710EB92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BE979-88B0-C611-68A9-E8DD8275A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12BB-96A1-4FE7-B461-53D305CC2107}" type="datetimeFigureOut">
              <a:rPr lang="en-IN" smtClean="0"/>
              <a:t>2025-07-23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7B150-239C-7E85-FA2E-BBC2CFB05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DC507-EB8E-E96B-91CC-562B5CE2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E1EA-5410-44B5-8CAE-A920AAD592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231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DADA57-87A9-B0B3-BADE-24E181456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23C27F-A140-C1E7-5BA6-955A09F01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23424-FB4C-6633-1293-F35BB0172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12BB-96A1-4FE7-B461-53D305CC2107}" type="datetimeFigureOut">
              <a:rPr lang="en-IN" smtClean="0"/>
              <a:t>2025-07-23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51D10-F8AE-6CDF-7DAE-E98FDCEA7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A3279-197D-8B6E-D2C7-93D6DC75E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E1EA-5410-44B5-8CAE-A920AAD592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8088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1DBAD-AEF4-7257-70D3-17F6A4D8A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68B13-7243-356C-764B-ECBF0A1AF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607DF-247B-29F8-E719-82497C0D3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12BB-96A1-4FE7-B461-53D305CC2107}" type="datetimeFigureOut">
              <a:rPr lang="en-IN" smtClean="0"/>
              <a:t>2025-07-23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C4A56-D321-A5B7-AB7B-59E79E45B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76094-C226-5246-CB33-2D0ED29F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E1EA-5410-44B5-8CAE-A920AAD592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973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D3CC2-FD2A-BB0E-9B5B-DBF1A6FEF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4E5A3-B6EC-8E3F-98CF-FDF8A84EE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C1D9D-762D-FD78-8BD3-3A7BE4A84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12BB-96A1-4FE7-B461-53D305CC2107}" type="datetimeFigureOut">
              <a:rPr lang="en-IN" smtClean="0"/>
              <a:t>2025-07-23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5DDBD-3D0F-9A0B-59A0-798D92F1D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FF3C3-2DBF-65DB-EA67-61BF94199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E1EA-5410-44B5-8CAE-A920AAD592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107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B4E33-F506-D1A5-7B69-A18E595B7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5E916-3B4D-C91D-B857-DC5FC804B2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ABD64-75C0-BB30-2FC5-C79151BEF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B2406-DEFA-09FD-5DCC-1B37EA85E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12BB-96A1-4FE7-B461-53D305CC2107}" type="datetimeFigureOut">
              <a:rPr lang="en-IN" smtClean="0"/>
              <a:t>2025-07-23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0CA8C-F9F6-F99E-AB00-1E4E749F1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C47FE-ACC8-0BEA-A276-7BAAFB720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E1EA-5410-44B5-8CAE-A920AAD592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928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C2CBE-78E1-8C52-6A3F-D67ABEA75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7A2D9-6C21-7BC9-925B-C212B2C37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A016FB-F87B-88F1-D3DA-26C33AF30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F6DA62-AC16-A2B0-425C-F3D40F1E2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4A10C4-4C4A-333A-227B-CC2558013E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582855-79F0-96DB-BB80-ED41C869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12BB-96A1-4FE7-B461-53D305CC2107}" type="datetimeFigureOut">
              <a:rPr lang="en-IN" smtClean="0"/>
              <a:t>2025-07-23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590192-59A8-F4F0-32BB-F09531BC3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2BC7E-DB40-93BD-9F0B-E54672E01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E1EA-5410-44B5-8CAE-A920AAD592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5376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746BF-F598-FAA6-B6EA-577ED784E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E39778-9E4B-763C-315B-8C7E8FF6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12BB-96A1-4FE7-B461-53D305CC2107}" type="datetimeFigureOut">
              <a:rPr lang="en-IN" smtClean="0"/>
              <a:t>2025-07-23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08D69C-0B7F-411F-CADE-54C1458FA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A1D4D3-29BC-B901-3C30-129D8E766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E1EA-5410-44B5-8CAE-A920AAD592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313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669438-20A5-6481-DDD1-CAD2FED9B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12BB-96A1-4FE7-B461-53D305CC2107}" type="datetimeFigureOut">
              <a:rPr lang="en-IN" smtClean="0"/>
              <a:t>2025-07-23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4959B8-D4A9-BE95-8BA8-038F797F2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F44B4-1C03-094C-C15E-FEB9A38C5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E1EA-5410-44B5-8CAE-A920AAD592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6474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2FB67-A54C-7239-D5CF-1B39892CE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0DF57-CC4D-17AD-F5E3-CB61B35EC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C2CEC-2254-2608-61A1-7A5506F45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7B45F-FB42-A83C-BB3B-202BA6BB0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12BB-96A1-4FE7-B461-53D305CC2107}" type="datetimeFigureOut">
              <a:rPr lang="en-IN" smtClean="0"/>
              <a:t>2025-07-23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FF3D5E-6E23-E22E-E920-34EFEC43D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1FEC32-1B04-7A8F-B093-7D4043245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E1EA-5410-44B5-8CAE-A920AAD592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874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469EB-077C-9282-38E2-2A07C0575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77BC25-D7D0-FCAA-E167-800CB9989E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7D5FAE-AB71-4AA3-A9D0-5321C22C0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D7CBF-FB0E-E86F-F71D-31FB592EE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12BB-96A1-4FE7-B461-53D305CC2107}" type="datetimeFigureOut">
              <a:rPr lang="en-IN" smtClean="0"/>
              <a:t>2025-07-23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64325-E793-EDD5-94D0-DC7E47E5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22590-FB7D-5C41-2711-5B403641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E1EA-5410-44B5-8CAE-A920AAD592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670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669837-CB9F-F56A-CE6F-654CB2EC4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7D684-FBDB-91C0-5759-C3510FF34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FB9B6-ED56-B21F-3A62-BB4C7546C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F12BB-96A1-4FE7-B461-53D305CC2107}" type="datetimeFigureOut">
              <a:rPr lang="en-IN" smtClean="0"/>
              <a:t>2025-07-23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9E01C-4143-2391-2EF0-6E8209D7A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3F3A7-EC45-58EF-9A8D-A19B45ECD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4E1EA-5410-44B5-8CAE-A920AAD592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99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D110B8B5-8E40-C313-C38F-6E2F41851A0C}"/>
              </a:ext>
            </a:extLst>
          </p:cNvPr>
          <p:cNvSpPr/>
          <p:nvPr/>
        </p:nvSpPr>
        <p:spPr>
          <a:xfrm>
            <a:off x="6988629" y="1055914"/>
            <a:ext cx="4343400" cy="378822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</a:t>
            </a:r>
          </a:p>
          <a:p>
            <a:pPr algn="ctr"/>
            <a:r>
              <a:rPr lang="en-I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 </a:t>
            </a:r>
            <a:r>
              <a:rPr lang="en-I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Diptimayee</a:t>
            </a:r>
            <a:r>
              <a:rPr lang="en-I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Jena</a:t>
            </a:r>
          </a:p>
          <a:p>
            <a:pPr algn="ctr"/>
            <a:r>
              <a:rPr lang="en-I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7C6DD58-AB30-D551-4A4E-0CE116CF6928}"/>
              </a:ext>
            </a:extLst>
          </p:cNvPr>
          <p:cNvGrpSpPr/>
          <p:nvPr/>
        </p:nvGrpSpPr>
        <p:grpSpPr>
          <a:xfrm>
            <a:off x="293914" y="152395"/>
            <a:ext cx="5943600" cy="6335489"/>
            <a:chOff x="293914" y="152395"/>
            <a:chExt cx="5943600" cy="633548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CE91AB1-F39E-29C3-3B91-2B28F106EE72}"/>
                </a:ext>
              </a:extLst>
            </p:cNvPr>
            <p:cNvSpPr/>
            <p:nvPr/>
          </p:nvSpPr>
          <p:spPr>
            <a:xfrm>
              <a:off x="566055" y="152395"/>
              <a:ext cx="5072743" cy="4724401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FDF02AB-23A7-DA6F-BC14-6283772D2ED9}"/>
                </a:ext>
              </a:extLst>
            </p:cNvPr>
            <p:cNvSpPr/>
            <p:nvPr/>
          </p:nvSpPr>
          <p:spPr>
            <a:xfrm>
              <a:off x="293914" y="5040084"/>
              <a:ext cx="5943600" cy="1447800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Dispensing Process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78699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1106F-7BE3-0ECF-1E34-B794A1863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257"/>
            <a:ext cx="10515600" cy="6237514"/>
          </a:xfrm>
        </p:spPr>
        <p:txBody>
          <a:bodyPr/>
          <a:lstStyle/>
          <a:p>
            <a:pPr marL="0" indent="0">
              <a:buNone/>
            </a:pP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Dispensing Area:</a:t>
            </a:r>
          </a:p>
          <a:p>
            <a:pPr marL="0" indent="0">
              <a:buNone/>
            </a:pP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44CB9DB-933F-AFB0-0425-C63F03562E5F}"/>
              </a:ext>
            </a:extLst>
          </p:cNvPr>
          <p:cNvGrpSpPr/>
          <p:nvPr/>
        </p:nvGrpSpPr>
        <p:grpSpPr>
          <a:xfrm>
            <a:off x="4811484" y="1055914"/>
            <a:ext cx="4354286" cy="4990985"/>
            <a:chOff x="4811484" y="1055914"/>
            <a:chExt cx="4354286" cy="499098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22EB425-6705-49BA-F5EB-AA4291A6B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0" t="8268" r="7919" b="8995"/>
            <a:stretch/>
          </p:blipFill>
          <p:spPr>
            <a:xfrm>
              <a:off x="4811485" y="1055914"/>
              <a:ext cx="4354285" cy="406037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57F0ED-1094-71BB-D350-47DF4BBE8B45}"/>
                </a:ext>
              </a:extLst>
            </p:cNvPr>
            <p:cNvSpPr/>
            <p:nvPr/>
          </p:nvSpPr>
          <p:spPr>
            <a:xfrm>
              <a:off x="4811484" y="5116285"/>
              <a:ext cx="4354285" cy="93061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6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Prescription Counter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248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1E969B3-6FF4-AC3E-82B4-1C465CC14577}"/>
              </a:ext>
            </a:extLst>
          </p:cNvPr>
          <p:cNvSpPr/>
          <p:nvPr/>
        </p:nvSpPr>
        <p:spPr>
          <a:xfrm>
            <a:off x="5168521" y="2273222"/>
            <a:ext cx="1908046" cy="1815575"/>
          </a:xfrm>
          <a:custGeom>
            <a:avLst/>
            <a:gdLst>
              <a:gd name="connsiteX0" fmla="*/ 0 w 1908046"/>
              <a:gd name="connsiteY0" fmla="*/ 907788 h 1815575"/>
              <a:gd name="connsiteX1" fmla="*/ 954023 w 1908046"/>
              <a:gd name="connsiteY1" fmla="*/ 0 h 1815575"/>
              <a:gd name="connsiteX2" fmla="*/ 1908046 w 1908046"/>
              <a:gd name="connsiteY2" fmla="*/ 907788 h 1815575"/>
              <a:gd name="connsiteX3" fmla="*/ 954023 w 1908046"/>
              <a:gd name="connsiteY3" fmla="*/ 1815576 h 1815575"/>
              <a:gd name="connsiteX4" fmla="*/ 0 w 1908046"/>
              <a:gd name="connsiteY4" fmla="*/ 907788 h 181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8046" h="1815575">
                <a:moveTo>
                  <a:pt x="0" y="907788"/>
                </a:moveTo>
                <a:cubicBezTo>
                  <a:pt x="0" y="406431"/>
                  <a:pt x="427131" y="0"/>
                  <a:pt x="954023" y="0"/>
                </a:cubicBezTo>
                <a:cubicBezTo>
                  <a:pt x="1480915" y="0"/>
                  <a:pt x="1908046" y="406431"/>
                  <a:pt x="1908046" y="907788"/>
                </a:cubicBezTo>
                <a:cubicBezTo>
                  <a:pt x="1908046" y="1409145"/>
                  <a:pt x="1480915" y="1815576"/>
                  <a:pt x="954023" y="1815576"/>
                </a:cubicBezTo>
                <a:cubicBezTo>
                  <a:pt x="427131" y="1815576"/>
                  <a:pt x="0" y="1409145"/>
                  <a:pt x="0" y="90778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2287" tIns="288745" rIns="302287" bIns="288745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N" sz="1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Ideally, Prescription counter should be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B57CD21-19FB-41EF-1D49-E2181F399736}"/>
              </a:ext>
            </a:extLst>
          </p:cNvPr>
          <p:cNvSpPr/>
          <p:nvPr/>
        </p:nvSpPr>
        <p:spPr>
          <a:xfrm rot="16200000">
            <a:off x="5986046" y="1743672"/>
            <a:ext cx="272996" cy="537692"/>
          </a:xfrm>
          <a:custGeom>
            <a:avLst/>
            <a:gdLst>
              <a:gd name="connsiteX0" fmla="*/ 0 w 272996"/>
              <a:gd name="connsiteY0" fmla="*/ 107538 h 537692"/>
              <a:gd name="connsiteX1" fmla="*/ 136498 w 272996"/>
              <a:gd name="connsiteY1" fmla="*/ 107538 h 537692"/>
              <a:gd name="connsiteX2" fmla="*/ 136498 w 272996"/>
              <a:gd name="connsiteY2" fmla="*/ 0 h 537692"/>
              <a:gd name="connsiteX3" fmla="*/ 272996 w 272996"/>
              <a:gd name="connsiteY3" fmla="*/ 268846 h 537692"/>
              <a:gd name="connsiteX4" fmla="*/ 136498 w 272996"/>
              <a:gd name="connsiteY4" fmla="*/ 537692 h 537692"/>
              <a:gd name="connsiteX5" fmla="*/ 136498 w 272996"/>
              <a:gd name="connsiteY5" fmla="*/ 430154 h 537692"/>
              <a:gd name="connsiteX6" fmla="*/ 0 w 272996"/>
              <a:gd name="connsiteY6" fmla="*/ 430154 h 537692"/>
              <a:gd name="connsiteX7" fmla="*/ 0 w 272996"/>
              <a:gd name="connsiteY7" fmla="*/ 107538 h 53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996" h="537692">
                <a:moveTo>
                  <a:pt x="0" y="107538"/>
                </a:moveTo>
                <a:lnTo>
                  <a:pt x="136498" y="107538"/>
                </a:lnTo>
                <a:lnTo>
                  <a:pt x="136498" y="0"/>
                </a:lnTo>
                <a:lnTo>
                  <a:pt x="272996" y="268846"/>
                </a:lnTo>
                <a:lnTo>
                  <a:pt x="136498" y="537692"/>
                </a:lnTo>
                <a:lnTo>
                  <a:pt x="136498" y="430154"/>
                </a:lnTo>
                <a:lnTo>
                  <a:pt x="0" y="430154"/>
                </a:lnTo>
                <a:lnTo>
                  <a:pt x="0" y="10753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7538" rIns="81899" bIns="107537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IN" sz="14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5C229D9-4C81-56AA-4E52-0E51BD573D3B}"/>
              </a:ext>
            </a:extLst>
          </p:cNvPr>
          <p:cNvSpPr/>
          <p:nvPr/>
        </p:nvSpPr>
        <p:spPr>
          <a:xfrm>
            <a:off x="5018314" y="165800"/>
            <a:ext cx="2208460" cy="1581447"/>
          </a:xfrm>
          <a:custGeom>
            <a:avLst/>
            <a:gdLst>
              <a:gd name="connsiteX0" fmla="*/ 0 w 2208460"/>
              <a:gd name="connsiteY0" fmla="*/ 790724 h 1581447"/>
              <a:gd name="connsiteX1" fmla="*/ 1104230 w 2208460"/>
              <a:gd name="connsiteY1" fmla="*/ 0 h 1581447"/>
              <a:gd name="connsiteX2" fmla="*/ 2208460 w 2208460"/>
              <a:gd name="connsiteY2" fmla="*/ 790724 h 1581447"/>
              <a:gd name="connsiteX3" fmla="*/ 1104230 w 2208460"/>
              <a:gd name="connsiteY3" fmla="*/ 1581448 h 1581447"/>
              <a:gd name="connsiteX4" fmla="*/ 0 w 2208460"/>
              <a:gd name="connsiteY4" fmla="*/ 790724 h 1581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8460" h="1581447">
                <a:moveTo>
                  <a:pt x="0" y="790724"/>
                </a:moveTo>
                <a:cubicBezTo>
                  <a:pt x="0" y="354019"/>
                  <a:pt x="494381" y="0"/>
                  <a:pt x="1104230" y="0"/>
                </a:cubicBezTo>
                <a:cubicBezTo>
                  <a:pt x="1714079" y="0"/>
                  <a:pt x="2208460" y="354019"/>
                  <a:pt x="2208460" y="790724"/>
                </a:cubicBezTo>
                <a:cubicBezTo>
                  <a:pt x="2208460" y="1227429"/>
                  <a:pt x="1714079" y="1581448"/>
                  <a:pt x="1104230" y="1581448"/>
                </a:cubicBezTo>
                <a:cubicBezTo>
                  <a:pt x="494381" y="1581448"/>
                  <a:pt x="0" y="1227429"/>
                  <a:pt x="0" y="79072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1201" tIns="249378" rIns="341201" bIns="249378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N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Accessible to the patient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4DAE2C5-54B4-99E4-FD49-14CEE7D7F1CF}"/>
              </a:ext>
            </a:extLst>
          </p:cNvPr>
          <p:cNvSpPr/>
          <p:nvPr/>
        </p:nvSpPr>
        <p:spPr>
          <a:xfrm>
            <a:off x="7265356" y="2901278"/>
            <a:ext cx="454809" cy="537692"/>
          </a:xfrm>
          <a:custGeom>
            <a:avLst/>
            <a:gdLst>
              <a:gd name="connsiteX0" fmla="*/ 0 w 454809"/>
              <a:gd name="connsiteY0" fmla="*/ 107538 h 537692"/>
              <a:gd name="connsiteX1" fmla="*/ 227405 w 454809"/>
              <a:gd name="connsiteY1" fmla="*/ 107538 h 537692"/>
              <a:gd name="connsiteX2" fmla="*/ 227405 w 454809"/>
              <a:gd name="connsiteY2" fmla="*/ 0 h 537692"/>
              <a:gd name="connsiteX3" fmla="*/ 454809 w 454809"/>
              <a:gd name="connsiteY3" fmla="*/ 268846 h 537692"/>
              <a:gd name="connsiteX4" fmla="*/ 227405 w 454809"/>
              <a:gd name="connsiteY4" fmla="*/ 537692 h 537692"/>
              <a:gd name="connsiteX5" fmla="*/ 227405 w 454809"/>
              <a:gd name="connsiteY5" fmla="*/ 430154 h 537692"/>
              <a:gd name="connsiteX6" fmla="*/ 0 w 454809"/>
              <a:gd name="connsiteY6" fmla="*/ 430154 h 537692"/>
              <a:gd name="connsiteX7" fmla="*/ 0 w 454809"/>
              <a:gd name="connsiteY7" fmla="*/ 107538 h 53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4809" h="537692">
                <a:moveTo>
                  <a:pt x="0" y="107538"/>
                </a:moveTo>
                <a:lnTo>
                  <a:pt x="227405" y="107538"/>
                </a:lnTo>
                <a:lnTo>
                  <a:pt x="227405" y="0"/>
                </a:lnTo>
                <a:lnTo>
                  <a:pt x="454809" y="268846"/>
                </a:lnTo>
                <a:lnTo>
                  <a:pt x="227405" y="537692"/>
                </a:lnTo>
                <a:lnTo>
                  <a:pt x="227405" y="430154"/>
                </a:lnTo>
                <a:lnTo>
                  <a:pt x="0" y="430154"/>
                </a:lnTo>
                <a:lnTo>
                  <a:pt x="0" y="10753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266964"/>
              <a:satOff val="-13592"/>
              <a:lumOff val="3203"/>
              <a:alphaOff val="0"/>
            </a:schemeClr>
          </a:fillRef>
          <a:effectRef idx="0">
            <a:schemeClr val="accent4">
              <a:hueOff val="3266964"/>
              <a:satOff val="-13592"/>
              <a:lumOff val="320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7538" rIns="136443" bIns="107538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IN" sz="14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6C42E3-2A0F-7AF9-4B27-E60340511516}"/>
              </a:ext>
            </a:extLst>
          </p:cNvPr>
          <p:cNvSpPr/>
          <p:nvPr/>
        </p:nvSpPr>
        <p:spPr>
          <a:xfrm>
            <a:off x="7934698" y="2388731"/>
            <a:ext cx="1935280" cy="1562786"/>
          </a:xfrm>
          <a:custGeom>
            <a:avLst/>
            <a:gdLst>
              <a:gd name="connsiteX0" fmla="*/ 0 w 1935280"/>
              <a:gd name="connsiteY0" fmla="*/ 781393 h 1562786"/>
              <a:gd name="connsiteX1" fmla="*/ 967640 w 1935280"/>
              <a:gd name="connsiteY1" fmla="*/ 0 h 1562786"/>
              <a:gd name="connsiteX2" fmla="*/ 1935280 w 1935280"/>
              <a:gd name="connsiteY2" fmla="*/ 781393 h 1562786"/>
              <a:gd name="connsiteX3" fmla="*/ 967640 w 1935280"/>
              <a:gd name="connsiteY3" fmla="*/ 1562786 h 1562786"/>
              <a:gd name="connsiteX4" fmla="*/ 0 w 1935280"/>
              <a:gd name="connsiteY4" fmla="*/ 781393 h 1562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5280" h="1562786">
                <a:moveTo>
                  <a:pt x="0" y="781393"/>
                </a:moveTo>
                <a:cubicBezTo>
                  <a:pt x="0" y="349842"/>
                  <a:pt x="433227" y="0"/>
                  <a:pt x="967640" y="0"/>
                </a:cubicBezTo>
                <a:cubicBezTo>
                  <a:pt x="1502053" y="0"/>
                  <a:pt x="1935280" y="349842"/>
                  <a:pt x="1935280" y="781393"/>
                </a:cubicBezTo>
                <a:cubicBezTo>
                  <a:pt x="1935280" y="1212944"/>
                  <a:pt x="1502053" y="1562786"/>
                  <a:pt x="967640" y="1562786"/>
                </a:cubicBezTo>
                <a:cubicBezTo>
                  <a:pt x="433227" y="1562786"/>
                  <a:pt x="0" y="1212944"/>
                  <a:pt x="0" y="78139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266964"/>
              <a:satOff val="-13592"/>
              <a:lumOff val="3203"/>
              <a:alphaOff val="0"/>
            </a:schemeClr>
          </a:fillRef>
          <a:effectRef idx="0">
            <a:schemeClr val="accent4">
              <a:hueOff val="3266964"/>
              <a:satOff val="-13592"/>
              <a:lumOff val="320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1195" tIns="246645" rIns="301195" bIns="246645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N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Feedback Mechanism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8EE7E04-D1EB-47DE-5FD2-4C95E27CC52C}"/>
              </a:ext>
            </a:extLst>
          </p:cNvPr>
          <p:cNvSpPr/>
          <p:nvPr/>
        </p:nvSpPr>
        <p:spPr>
          <a:xfrm rot="5400000">
            <a:off x="5986046" y="4058883"/>
            <a:ext cx="272996" cy="537692"/>
          </a:xfrm>
          <a:custGeom>
            <a:avLst/>
            <a:gdLst>
              <a:gd name="connsiteX0" fmla="*/ 0 w 272996"/>
              <a:gd name="connsiteY0" fmla="*/ 107538 h 537692"/>
              <a:gd name="connsiteX1" fmla="*/ 136498 w 272996"/>
              <a:gd name="connsiteY1" fmla="*/ 107538 h 537692"/>
              <a:gd name="connsiteX2" fmla="*/ 136498 w 272996"/>
              <a:gd name="connsiteY2" fmla="*/ 0 h 537692"/>
              <a:gd name="connsiteX3" fmla="*/ 272996 w 272996"/>
              <a:gd name="connsiteY3" fmla="*/ 268846 h 537692"/>
              <a:gd name="connsiteX4" fmla="*/ 136498 w 272996"/>
              <a:gd name="connsiteY4" fmla="*/ 537692 h 537692"/>
              <a:gd name="connsiteX5" fmla="*/ 136498 w 272996"/>
              <a:gd name="connsiteY5" fmla="*/ 430154 h 537692"/>
              <a:gd name="connsiteX6" fmla="*/ 0 w 272996"/>
              <a:gd name="connsiteY6" fmla="*/ 430154 h 537692"/>
              <a:gd name="connsiteX7" fmla="*/ 0 w 272996"/>
              <a:gd name="connsiteY7" fmla="*/ 107538 h 53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996" h="537692">
                <a:moveTo>
                  <a:pt x="0" y="107538"/>
                </a:moveTo>
                <a:lnTo>
                  <a:pt x="136498" y="107538"/>
                </a:lnTo>
                <a:lnTo>
                  <a:pt x="136498" y="0"/>
                </a:lnTo>
                <a:lnTo>
                  <a:pt x="272996" y="268846"/>
                </a:lnTo>
                <a:lnTo>
                  <a:pt x="136498" y="537692"/>
                </a:lnTo>
                <a:lnTo>
                  <a:pt x="136498" y="430154"/>
                </a:lnTo>
                <a:lnTo>
                  <a:pt x="0" y="430154"/>
                </a:lnTo>
                <a:lnTo>
                  <a:pt x="0" y="10753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533927"/>
              <a:satOff val="-27185"/>
              <a:lumOff val="6405"/>
              <a:alphaOff val="0"/>
            </a:schemeClr>
          </a:fillRef>
          <a:effectRef idx="0">
            <a:schemeClr val="accent4">
              <a:hueOff val="6533927"/>
              <a:satOff val="-27185"/>
              <a:lumOff val="640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7537" rIns="81898" bIns="107538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IN" sz="14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489E348-1C17-E038-5913-BC0B19E6AFA4}"/>
              </a:ext>
            </a:extLst>
          </p:cNvPr>
          <p:cNvSpPr/>
          <p:nvPr/>
        </p:nvSpPr>
        <p:spPr>
          <a:xfrm>
            <a:off x="4928887" y="4593000"/>
            <a:ext cx="2553639" cy="1981971"/>
          </a:xfrm>
          <a:custGeom>
            <a:avLst/>
            <a:gdLst>
              <a:gd name="connsiteX0" fmla="*/ 0 w 1943172"/>
              <a:gd name="connsiteY0" fmla="*/ 790724 h 1581447"/>
              <a:gd name="connsiteX1" fmla="*/ 971586 w 1943172"/>
              <a:gd name="connsiteY1" fmla="*/ 0 h 1581447"/>
              <a:gd name="connsiteX2" fmla="*/ 1943172 w 1943172"/>
              <a:gd name="connsiteY2" fmla="*/ 790724 h 1581447"/>
              <a:gd name="connsiteX3" fmla="*/ 971586 w 1943172"/>
              <a:gd name="connsiteY3" fmla="*/ 1581448 h 1581447"/>
              <a:gd name="connsiteX4" fmla="*/ 0 w 1943172"/>
              <a:gd name="connsiteY4" fmla="*/ 790724 h 1581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3172" h="1581447">
                <a:moveTo>
                  <a:pt x="0" y="790724"/>
                </a:moveTo>
                <a:cubicBezTo>
                  <a:pt x="0" y="354019"/>
                  <a:pt x="434994" y="0"/>
                  <a:pt x="971586" y="0"/>
                </a:cubicBezTo>
                <a:cubicBezTo>
                  <a:pt x="1508178" y="0"/>
                  <a:pt x="1943172" y="354019"/>
                  <a:pt x="1943172" y="790724"/>
                </a:cubicBezTo>
                <a:cubicBezTo>
                  <a:pt x="1943172" y="1227429"/>
                  <a:pt x="1508178" y="1581448"/>
                  <a:pt x="971586" y="1581448"/>
                </a:cubicBezTo>
                <a:cubicBezTo>
                  <a:pt x="434994" y="1581448"/>
                  <a:pt x="0" y="1227429"/>
                  <a:pt x="0" y="79072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533927"/>
              <a:satOff val="-27185"/>
              <a:lumOff val="6405"/>
              <a:alphaOff val="0"/>
            </a:schemeClr>
          </a:fillRef>
          <a:effectRef idx="0">
            <a:schemeClr val="accent4">
              <a:hueOff val="6533927"/>
              <a:satOff val="-27185"/>
              <a:lumOff val="640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2351" tIns="249378" rIns="302351" bIns="249378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N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clean, orderly attractive, and with an identifying sign or symbol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73715A2-120F-7151-5903-E05D6E3FC367}"/>
              </a:ext>
            </a:extLst>
          </p:cNvPr>
          <p:cNvSpPr/>
          <p:nvPr/>
        </p:nvSpPr>
        <p:spPr>
          <a:xfrm>
            <a:off x="4711717" y="2901277"/>
            <a:ext cx="322807" cy="537693"/>
          </a:xfrm>
          <a:custGeom>
            <a:avLst/>
            <a:gdLst>
              <a:gd name="connsiteX0" fmla="*/ 0 w 322807"/>
              <a:gd name="connsiteY0" fmla="*/ 107538 h 537692"/>
              <a:gd name="connsiteX1" fmla="*/ 161404 w 322807"/>
              <a:gd name="connsiteY1" fmla="*/ 107538 h 537692"/>
              <a:gd name="connsiteX2" fmla="*/ 161404 w 322807"/>
              <a:gd name="connsiteY2" fmla="*/ 0 h 537692"/>
              <a:gd name="connsiteX3" fmla="*/ 322807 w 322807"/>
              <a:gd name="connsiteY3" fmla="*/ 268846 h 537692"/>
              <a:gd name="connsiteX4" fmla="*/ 161404 w 322807"/>
              <a:gd name="connsiteY4" fmla="*/ 537692 h 537692"/>
              <a:gd name="connsiteX5" fmla="*/ 161404 w 322807"/>
              <a:gd name="connsiteY5" fmla="*/ 430154 h 537692"/>
              <a:gd name="connsiteX6" fmla="*/ 0 w 322807"/>
              <a:gd name="connsiteY6" fmla="*/ 430154 h 537692"/>
              <a:gd name="connsiteX7" fmla="*/ 0 w 322807"/>
              <a:gd name="connsiteY7" fmla="*/ 107538 h 53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807" h="537692">
                <a:moveTo>
                  <a:pt x="322807" y="430154"/>
                </a:moveTo>
                <a:lnTo>
                  <a:pt x="161403" y="430154"/>
                </a:lnTo>
                <a:lnTo>
                  <a:pt x="161403" y="537692"/>
                </a:lnTo>
                <a:lnTo>
                  <a:pt x="0" y="268846"/>
                </a:lnTo>
                <a:lnTo>
                  <a:pt x="161403" y="0"/>
                </a:lnTo>
                <a:lnTo>
                  <a:pt x="161403" y="107538"/>
                </a:lnTo>
                <a:lnTo>
                  <a:pt x="322807" y="107538"/>
                </a:lnTo>
                <a:lnTo>
                  <a:pt x="322807" y="43015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842" tIns="107539" rIns="0" bIns="107538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IN" sz="14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A977F38-BEF0-F19D-A9D9-23258A400289}"/>
              </a:ext>
            </a:extLst>
          </p:cNvPr>
          <p:cNvSpPr/>
          <p:nvPr/>
        </p:nvSpPr>
        <p:spPr>
          <a:xfrm>
            <a:off x="2517990" y="2388731"/>
            <a:ext cx="2041459" cy="1562786"/>
          </a:xfrm>
          <a:custGeom>
            <a:avLst/>
            <a:gdLst>
              <a:gd name="connsiteX0" fmla="*/ 0 w 2041459"/>
              <a:gd name="connsiteY0" fmla="*/ 781393 h 1562786"/>
              <a:gd name="connsiteX1" fmla="*/ 1020730 w 2041459"/>
              <a:gd name="connsiteY1" fmla="*/ 0 h 1562786"/>
              <a:gd name="connsiteX2" fmla="*/ 2041460 w 2041459"/>
              <a:gd name="connsiteY2" fmla="*/ 781393 h 1562786"/>
              <a:gd name="connsiteX3" fmla="*/ 1020730 w 2041459"/>
              <a:gd name="connsiteY3" fmla="*/ 1562786 h 1562786"/>
              <a:gd name="connsiteX4" fmla="*/ 0 w 2041459"/>
              <a:gd name="connsiteY4" fmla="*/ 781393 h 1562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1459" h="1562786">
                <a:moveTo>
                  <a:pt x="0" y="781393"/>
                </a:moveTo>
                <a:cubicBezTo>
                  <a:pt x="0" y="349842"/>
                  <a:pt x="456996" y="0"/>
                  <a:pt x="1020730" y="0"/>
                </a:cubicBezTo>
                <a:cubicBezTo>
                  <a:pt x="1584464" y="0"/>
                  <a:pt x="2041460" y="349842"/>
                  <a:pt x="2041460" y="781393"/>
                </a:cubicBezTo>
                <a:cubicBezTo>
                  <a:pt x="2041460" y="1212944"/>
                  <a:pt x="1584464" y="1562786"/>
                  <a:pt x="1020730" y="1562786"/>
                </a:cubicBezTo>
                <a:cubicBezTo>
                  <a:pt x="456996" y="1562786"/>
                  <a:pt x="0" y="1212944"/>
                  <a:pt x="0" y="78139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6745" tIns="246645" rIns="316745" bIns="246645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N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Preferably be separate and in a quite location</a:t>
            </a:r>
          </a:p>
        </p:txBody>
      </p:sp>
    </p:spTree>
    <p:extLst>
      <p:ext uri="{BB962C8B-B14F-4D97-AF65-F5344CB8AC3E}">
        <p14:creationId xmlns:p14="http://schemas.microsoft.com/office/powerpoint/2010/main" val="55928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3ECB877-6B56-FC7F-8F34-8C3FC5D28C40}"/>
              </a:ext>
            </a:extLst>
          </p:cNvPr>
          <p:cNvGrpSpPr/>
          <p:nvPr/>
        </p:nvGrpSpPr>
        <p:grpSpPr>
          <a:xfrm>
            <a:off x="97971" y="78240"/>
            <a:ext cx="11974285" cy="6572931"/>
            <a:chOff x="97971" y="78240"/>
            <a:chExt cx="11974285" cy="65729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A9F5BAB-1986-679C-7097-D099E1CCE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71" y="78240"/>
              <a:ext cx="11974285" cy="528841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3B87BE2-3D77-720B-9636-0836A72657E5}"/>
                </a:ext>
              </a:extLst>
            </p:cNvPr>
            <p:cNvSpPr/>
            <p:nvPr/>
          </p:nvSpPr>
          <p:spPr>
            <a:xfrm>
              <a:off x="3285165" y="5584371"/>
              <a:ext cx="5347206" cy="10668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Waiting Area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740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B02E904B-A003-B3D0-C3C8-C9356207D636}"/>
              </a:ext>
            </a:extLst>
          </p:cNvPr>
          <p:cNvSpPr/>
          <p:nvPr/>
        </p:nvSpPr>
        <p:spPr>
          <a:xfrm>
            <a:off x="4735286" y="2209800"/>
            <a:ext cx="2928257" cy="2601686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A18E18-B8E4-D5DE-54CB-69CB8936D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26072" r="9285" b="25356"/>
          <a:stretch/>
        </p:blipFill>
        <p:spPr>
          <a:xfrm>
            <a:off x="8460241" y="21772"/>
            <a:ext cx="3173186" cy="27105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A7D6524-ED77-2A2A-656E-2B213693C181}"/>
              </a:ext>
            </a:extLst>
          </p:cNvPr>
          <p:cNvGrpSpPr/>
          <p:nvPr/>
        </p:nvGrpSpPr>
        <p:grpSpPr>
          <a:xfrm>
            <a:off x="8434112" y="2715985"/>
            <a:ext cx="2974120" cy="4011386"/>
            <a:chOff x="8194623" y="2715985"/>
            <a:chExt cx="2974120" cy="401138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8FD4CE3-BE29-433E-CBEA-1BC444182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0751" y="2715985"/>
              <a:ext cx="2947992" cy="325191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5FC6A6-C08D-6F63-69E3-490904E2CD66}"/>
                </a:ext>
              </a:extLst>
            </p:cNvPr>
            <p:cNvSpPr/>
            <p:nvPr/>
          </p:nvSpPr>
          <p:spPr>
            <a:xfrm>
              <a:off x="8194623" y="5967895"/>
              <a:ext cx="2974120" cy="759476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Healthcare related Magazine 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CFFF308-0C26-B5E3-58F0-BF79F420E13D}"/>
              </a:ext>
            </a:extLst>
          </p:cNvPr>
          <p:cNvSpPr/>
          <p:nvPr/>
        </p:nvSpPr>
        <p:spPr>
          <a:xfrm>
            <a:off x="642257" y="4049486"/>
            <a:ext cx="3505200" cy="22968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Posters or Public related Pamphlets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3770B3-0E35-AE95-3BF5-021B6BE411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5" r="4012" b="7878"/>
          <a:stretch/>
        </p:blipFill>
        <p:spPr>
          <a:xfrm>
            <a:off x="211622" y="206828"/>
            <a:ext cx="3935836" cy="267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1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E6424-7765-63D8-47B5-D1BDE3D4F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85057"/>
            <a:ext cx="11963400" cy="6466114"/>
          </a:xfrm>
        </p:spPr>
        <p:txBody>
          <a:bodyPr/>
          <a:lstStyle/>
          <a:p>
            <a:pPr marL="0" indent="0">
              <a:buNone/>
            </a:pP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 of A Good Dispensing Environment:</a:t>
            </a:r>
          </a:p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clean and organized space</a:t>
            </a:r>
          </a:p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 Lighting</a:t>
            </a:r>
          </a:p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&amp; Humidity controlled</a:t>
            </a:r>
          </a:p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loud music playing, talking or television</a:t>
            </a:r>
          </a:p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Barcode scanning &amp; Verification</a:t>
            </a:r>
          </a:p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Medication stock rotation</a:t>
            </a:r>
          </a:p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Placement of medicines in an organized  way</a:t>
            </a:r>
          </a:p>
          <a:p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6BDEA2-356C-C6D2-B005-0D2A475BF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4444093"/>
            <a:ext cx="3516085" cy="2228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37DD6D-A744-07C5-932F-C006C6A50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334" y="4512129"/>
            <a:ext cx="2892694" cy="21390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D7EDB5-A24F-4229-28DC-B844AC6D0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2"/>
          <a:stretch/>
        </p:blipFill>
        <p:spPr>
          <a:xfrm>
            <a:off x="7235846" y="4463143"/>
            <a:ext cx="2354468" cy="2228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D56567-4B0E-B510-4AED-B7F4EE2CB2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5" t="5929" b="5929"/>
          <a:stretch/>
        </p:blipFill>
        <p:spPr>
          <a:xfrm>
            <a:off x="9792132" y="4444094"/>
            <a:ext cx="2269239" cy="21430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E4D208-9FC4-862C-5DC2-1DCC6BCC87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0"/>
          <a:stretch/>
        </p:blipFill>
        <p:spPr>
          <a:xfrm>
            <a:off x="8619110" y="586534"/>
            <a:ext cx="3233131" cy="288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4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71F83-AA79-4813-49C2-240AAF6FA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43"/>
            <a:ext cx="10515600" cy="645522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Significance of GDP: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I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Safety: </a:t>
            </a:r>
            <a:endParaRPr lang="en-IN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I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primary reason for adhering to GDP is to ensure patient safety.</a:t>
            </a:r>
          </a:p>
          <a:p>
            <a:pPr algn="just">
              <a:lnSpc>
                <a:spcPct val="100000"/>
              </a:lnSpc>
            </a:pPr>
            <a:r>
              <a:rPr lang="en-I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Accurate dispensing reduces the risk of medication errors, which can lead to harmful consequences for patients, including adverse reactions, ineffective treatment, or even life-threatening situations.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IN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Preventing Medication Errors:</a:t>
            </a:r>
          </a:p>
          <a:p>
            <a:pPr algn="just">
              <a:lnSpc>
                <a:spcPct val="100000"/>
              </a:lnSpc>
            </a:pPr>
            <a:r>
              <a:rPr lang="en-IN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helps in minimizing  the occurrence of medication errors caused by factors such as, illegible prescriptions, incorrect dosing, drug interactions, or misunderstanding patient instructions.</a:t>
            </a:r>
          </a:p>
        </p:txBody>
      </p:sp>
    </p:spTree>
    <p:extLst>
      <p:ext uri="{BB962C8B-B14F-4D97-AF65-F5344CB8AC3E}">
        <p14:creationId xmlns:p14="http://schemas.microsoft.com/office/powerpoint/2010/main" val="165993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38D6D-EDF8-2504-4E86-A9A6E4ECD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487" y="108857"/>
            <a:ext cx="11669484" cy="6640286"/>
          </a:xfrm>
        </p:spPr>
        <p:txBody>
          <a:bodyPr/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I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Treatment:</a:t>
            </a:r>
          </a:p>
          <a:p>
            <a:pPr algn="just">
              <a:lnSpc>
                <a:spcPct val="100000"/>
              </a:lnSpc>
            </a:pPr>
            <a:r>
              <a:rPr lang="en-I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desired or effective outcomes, Properly dispensed medications are required.</a:t>
            </a:r>
          </a:p>
          <a:p>
            <a:pPr algn="just">
              <a:lnSpc>
                <a:spcPct val="100000"/>
              </a:lnSpc>
            </a:pPr>
            <a:r>
              <a:rPr lang="en-I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Incorrect dosages, substitutions or interactions can comprise the efficacy of treatment, affecting patient recovery and well-being.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IN" b="1" dirty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Reputation:</a:t>
            </a:r>
          </a:p>
          <a:p>
            <a:pPr algn="just">
              <a:lnSpc>
                <a:spcPct val="100000"/>
              </a:lnSpc>
            </a:pPr>
            <a:r>
              <a:rPr lang="en-IN" b="1" dirty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Healthcare institutions and professionals are judged based on their commitment to patient safety and quality of care.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IN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Minimizing Adverse Events:</a:t>
            </a:r>
          </a:p>
          <a:p>
            <a:pPr algn="just">
              <a:lnSpc>
                <a:spcPct val="100000"/>
              </a:lnSpc>
            </a:pPr>
            <a:r>
              <a:rPr lang="en-IN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Accurate dispensing minimizes the occurrence of adverse drug reactions, allergic responses, and other unexpected effects that can arise from incorrect medications or dosages.</a:t>
            </a:r>
          </a:p>
        </p:txBody>
      </p:sp>
    </p:spTree>
    <p:extLst>
      <p:ext uri="{BB962C8B-B14F-4D97-AF65-F5344CB8AC3E}">
        <p14:creationId xmlns:p14="http://schemas.microsoft.com/office/powerpoint/2010/main" val="399365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68E21-00FB-FA70-84DE-4FFD887A6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348343"/>
            <a:ext cx="11321141" cy="61722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I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Healthcare costs:</a:t>
            </a:r>
          </a:p>
          <a:p>
            <a:pPr algn="just"/>
            <a:r>
              <a:rPr lang="en-I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Medication errors and related adverse events can lead to increased healthcare costs due to hospitalizations, additional treatments, and prolonged patient care.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I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Adherence:</a:t>
            </a:r>
          </a:p>
          <a:p>
            <a:pPr algn="just"/>
            <a:r>
              <a:rPr lang="en-I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 instructions and patient counselling during the dispensing process improve patients’ understanding of their medications, leading to better adherence to  prescribed regimen.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IN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Ethical Responsibility:</a:t>
            </a:r>
          </a:p>
          <a:p>
            <a:pPr algn="just"/>
            <a:r>
              <a:rPr lang="en-IN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Healthcare professionals have an ethical duty to provide safe and effective care to patients. Good dispensing practices reflect their commitment to patient well being.</a:t>
            </a:r>
          </a:p>
          <a:p>
            <a:pPr marL="0" indent="0" algn="just">
              <a:buNone/>
            </a:pP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38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C5E288-C36F-F445-C12B-63A6104C9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3F4431-D812-DD20-12E4-1A5C2F77ABA8}"/>
              </a:ext>
            </a:extLst>
          </p:cNvPr>
          <p:cNvSpPr/>
          <p:nvPr/>
        </p:nvSpPr>
        <p:spPr>
          <a:xfrm>
            <a:off x="381000" y="359229"/>
            <a:ext cx="2917371" cy="10994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Dispensing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4CB11C62-571B-255C-96B1-69D388C247DF}"/>
              </a:ext>
            </a:extLst>
          </p:cNvPr>
          <p:cNvSpPr/>
          <p:nvPr/>
        </p:nvSpPr>
        <p:spPr>
          <a:xfrm>
            <a:off x="3439885" y="468084"/>
            <a:ext cx="1970314" cy="990601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B85418-52E0-4407-1D5B-BBE32BB717D5}"/>
              </a:ext>
            </a:extLst>
          </p:cNvPr>
          <p:cNvSpPr/>
          <p:nvPr/>
        </p:nvSpPr>
        <p:spPr>
          <a:xfrm>
            <a:off x="7946571" y="511629"/>
            <a:ext cx="1262743" cy="1099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endParaRPr lang="en-I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21E85A-3048-EB4C-2E25-80C23BB7CF94}"/>
              </a:ext>
            </a:extLst>
          </p:cNvPr>
          <p:cNvGrpSpPr/>
          <p:nvPr/>
        </p:nvGrpSpPr>
        <p:grpSpPr>
          <a:xfrm>
            <a:off x="5491841" y="130628"/>
            <a:ext cx="2192407" cy="2762891"/>
            <a:chOff x="5491841" y="130628"/>
            <a:chExt cx="2192407" cy="276289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DA9277F-DB4D-9C18-F278-07DF2282E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53"/>
            <a:stretch/>
          </p:blipFill>
          <p:spPr>
            <a:xfrm>
              <a:off x="5551713" y="130628"/>
              <a:ext cx="2072664" cy="2072446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8A1A244-A6B4-C9CF-1E06-8F53E8EDB65B}"/>
                </a:ext>
              </a:extLst>
            </p:cNvPr>
            <p:cNvSpPr/>
            <p:nvPr/>
          </p:nvSpPr>
          <p:spPr>
            <a:xfrm>
              <a:off x="5491841" y="2211877"/>
              <a:ext cx="2192407" cy="68164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Preparing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09139B2-0A74-0113-2A52-27DF39B22E21}"/>
              </a:ext>
            </a:extLst>
          </p:cNvPr>
          <p:cNvGrpSpPr/>
          <p:nvPr/>
        </p:nvGrpSpPr>
        <p:grpSpPr>
          <a:xfrm>
            <a:off x="9531508" y="65314"/>
            <a:ext cx="2514600" cy="2978040"/>
            <a:chOff x="9531508" y="65314"/>
            <a:chExt cx="2514600" cy="297804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251DE2B-AF60-FEFF-3DDC-D67C6E63B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1508" y="65314"/>
              <a:ext cx="2514600" cy="220307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80F08D5-65CA-2A8C-5013-C10643D216FF}"/>
                </a:ext>
              </a:extLst>
            </p:cNvPr>
            <p:cNvSpPr/>
            <p:nvPr/>
          </p:nvSpPr>
          <p:spPr>
            <a:xfrm>
              <a:off x="9531508" y="2274197"/>
              <a:ext cx="2514600" cy="769157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Providing</a:t>
              </a:r>
            </a:p>
          </p:txBody>
        </p:sp>
      </p:grpSp>
      <p:sp>
        <p:nvSpPr>
          <p:cNvPr id="12" name="Callout: Down Arrow 11">
            <a:extLst>
              <a:ext uri="{FF2B5EF4-FFF2-40B4-BE49-F238E27FC236}">
                <a16:creationId xmlns:a16="http://schemas.microsoft.com/office/drawing/2014/main" id="{6C0F4A41-92A6-BCD3-CB38-96EC542033DE}"/>
              </a:ext>
            </a:extLst>
          </p:cNvPr>
          <p:cNvSpPr/>
          <p:nvPr/>
        </p:nvSpPr>
        <p:spPr>
          <a:xfrm>
            <a:off x="6955971" y="3668486"/>
            <a:ext cx="3363686" cy="849999"/>
          </a:xfrm>
          <a:prstGeom prst="down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5BB5A3-DB35-AA73-B75C-43C4207FF244}"/>
              </a:ext>
            </a:extLst>
          </p:cNvPr>
          <p:cNvSpPr/>
          <p:nvPr/>
        </p:nvSpPr>
        <p:spPr>
          <a:xfrm>
            <a:off x="6955972" y="4865543"/>
            <a:ext cx="3363686" cy="969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Prescribed Medications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B703B9-13EF-06F8-8CEC-8DAD9CA76F89}"/>
              </a:ext>
            </a:extLst>
          </p:cNvPr>
          <p:cNvGrpSpPr/>
          <p:nvPr/>
        </p:nvGrpSpPr>
        <p:grpSpPr>
          <a:xfrm>
            <a:off x="381000" y="2085295"/>
            <a:ext cx="3951514" cy="4663848"/>
            <a:chOff x="269613" y="82324"/>
            <a:chExt cx="3641143" cy="462030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9FDF59B-AD27-1FCA-EAC7-8D66689819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25" r="33099"/>
            <a:stretch/>
          </p:blipFill>
          <p:spPr>
            <a:xfrm>
              <a:off x="794658" y="82324"/>
              <a:ext cx="2438398" cy="3556606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9A23796-B186-8EFE-6FAE-52EFE24D80E3}"/>
                </a:ext>
              </a:extLst>
            </p:cNvPr>
            <p:cNvSpPr/>
            <p:nvPr/>
          </p:nvSpPr>
          <p:spPr>
            <a:xfrm>
              <a:off x="269613" y="3875526"/>
              <a:ext cx="3641143" cy="82710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Patient</a:t>
              </a:r>
            </a:p>
          </p:txBody>
        </p:sp>
      </p:grpSp>
      <p:sp>
        <p:nvSpPr>
          <p:cNvPr id="17" name="Arrow: Left 16">
            <a:extLst>
              <a:ext uri="{FF2B5EF4-FFF2-40B4-BE49-F238E27FC236}">
                <a16:creationId xmlns:a16="http://schemas.microsoft.com/office/drawing/2014/main" id="{A7E6C729-DBF6-2BCC-E519-32AAFA5D2A7A}"/>
              </a:ext>
            </a:extLst>
          </p:cNvPr>
          <p:cNvSpPr/>
          <p:nvPr/>
        </p:nvSpPr>
        <p:spPr>
          <a:xfrm>
            <a:off x="5018505" y="4524721"/>
            <a:ext cx="1545772" cy="990601"/>
          </a:xfrm>
          <a:prstGeom prst="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341855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7" grpId="0"/>
      <p:bldP spid="12" grpId="0" animBg="1"/>
      <p:bldP spid="13" grpId="1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6234E-09B0-336C-4390-088B8A371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59229"/>
            <a:ext cx="12039600" cy="6400800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occur in various healthcare systems such as;</a:t>
            </a: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047E4-D46F-8BC3-0D10-58BF4A0FA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t="23124" r="13385" b="21925"/>
          <a:stretch/>
        </p:blipFill>
        <p:spPr>
          <a:xfrm>
            <a:off x="381000" y="1262742"/>
            <a:ext cx="2982686" cy="27649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C9E20F-080D-F46D-1CBC-A2E9A8083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981" y="2767351"/>
            <a:ext cx="2514600" cy="38620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96A0BA-BC89-A6E1-677D-2A46C2BC78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868" y="925286"/>
            <a:ext cx="2634440" cy="33310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93DF17-2715-FEA3-8014-B49B030F0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161" y="2950029"/>
            <a:ext cx="2634439" cy="367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0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6234E-09B0-336C-4390-088B8A371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9229"/>
            <a:ext cx="10515600" cy="5817734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involves;</a:t>
            </a: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08BC8A-502B-DE58-40F9-D3D0B296D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t="11245" r="4115" b="16221"/>
          <a:stretch/>
        </p:blipFill>
        <p:spPr>
          <a:xfrm>
            <a:off x="3221786" y="27329"/>
            <a:ext cx="2961299" cy="25799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480D80-43F3-3B4F-DA84-FD3BF8845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4" y="106212"/>
            <a:ext cx="2105025" cy="23805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AF27B9-F1CA-E40F-9997-8426445576F5}"/>
              </a:ext>
            </a:extLst>
          </p:cNvPr>
          <p:cNvSpPr/>
          <p:nvPr/>
        </p:nvSpPr>
        <p:spPr>
          <a:xfrm>
            <a:off x="3576731" y="2607243"/>
            <a:ext cx="5349555" cy="9306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Accurately Weighing &amp; Packaging the Prescribed medications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FC30E031-1BCB-7D78-14DC-6DFAA631A117}"/>
              </a:ext>
            </a:extLst>
          </p:cNvPr>
          <p:cNvSpPr/>
          <p:nvPr/>
        </p:nvSpPr>
        <p:spPr>
          <a:xfrm>
            <a:off x="4180114" y="3658318"/>
            <a:ext cx="4397829" cy="212755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Healthcare provider’s instructions &amp; the specific dosage requirement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9A3354-442B-8BEC-8A5D-49C9BB1466F4}"/>
              </a:ext>
            </a:extLst>
          </p:cNvPr>
          <p:cNvSpPr/>
          <p:nvPr/>
        </p:nvSpPr>
        <p:spPr>
          <a:xfrm>
            <a:off x="5127171" y="5832117"/>
            <a:ext cx="2732314" cy="9306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</a:p>
        </p:txBody>
      </p:sp>
    </p:spTree>
    <p:extLst>
      <p:ext uri="{BB962C8B-B14F-4D97-AF65-F5344CB8AC3E}">
        <p14:creationId xmlns:p14="http://schemas.microsoft.com/office/powerpoint/2010/main" val="393729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3F4431-D812-DD20-12E4-1A5C2F77ABA8}"/>
              </a:ext>
            </a:extLst>
          </p:cNvPr>
          <p:cNvSpPr/>
          <p:nvPr/>
        </p:nvSpPr>
        <p:spPr>
          <a:xfrm>
            <a:off x="381000" y="359229"/>
            <a:ext cx="2917371" cy="10994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GDP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4CB11C62-571B-255C-96B1-69D388C247DF}"/>
              </a:ext>
            </a:extLst>
          </p:cNvPr>
          <p:cNvSpPr/>
          <p:nvPr/>
        </p:nvSpPr>
        <p:spPr>
          <a:xfrm>
            <a:off x="3439885" y="468084"/>
            <a:ext cx="1970314" cy="9906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Refers to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417B0A-A28F-67AF-6A0A-8FEF4C0FC78C}"/>
              </a:ext>
            </a:extLst>
          </p:cNvPr>
          <p:cNvGrpSpPr/>
          <p:nvPr/>
        </p:nvGrpSpPr>
        <p:grpSpPr>
          <a:xfrm>
            <a:off x="5551713" y="87084"/>
            <a:ext cx="5127173" cy="3341916"/>
            <a:chOff x="5551713" y="87084"/>
            <a:chExt cx="5127173" cy="334191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9D464A1-1096-7A20-AEB8-E5133CB1A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9" t="12603" r="19925" b="10162"/>
            <a:stretch/>
          </p:blipFill>
          <p:spPr>
            <a:xfrm>
              <a:off x="5551713" y="87084"/>
              <a:ext cx="1698171" cy="206828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4FD49DB-7561-8502-5E5B-5DB61746A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97" b="21795"/>
            <a:stretch/>
          </p:blipFill>
          <p:spPr>
            <a:xfrm>
              <a:off x="7576456" y="277583"/>
              <a:ext cx="2264228" cy="1687287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711405E-B2E2-1B8C-B138-A0289D097040}"/>
                </a:ext>
              </a:extLst>
            </p:cNvPr>
            <p:cNvSpPr/>
            <p:nvPr/>
          </p:nvSpPr>
          <p:spPr>
            <a:xfrm>
              <a:off x="5551713" y="2329543"/>
              <a:ext cx="5127173" cy="109945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Set of guidelines &amp; Standards designed to ensure,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B089451-2E28-B6DE-0066-FB95C74BF2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1" y="3429000"/>
            <a:ext cx="2857500" cy="2857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F872FC7-BF65-EA2A-0637-D1E063AEF1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533" y="3574408"/>
            <a:ext cx="3831210" cy="319650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5B4C0A9-58EF-06C1-6885-7BF1E4F985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828" y="3793673"/>
            <a:ext cx="3799712" cy="278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1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6234E-09B0-336C-4390-088B8A371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359229"/>
            <a:ext cx="11963400" cy="5817734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elements of GDP are;</a:t>
            </a: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5FB99C-048C-ACC9-D1CF-277D67DDAF37}"/>
              </a:ext>
            </a:extLst>
          </p:cNvPr>
          <p:cNvGrpSpPr/>
          <p:nvPr/>
        </p:nvGrpSpPr>
        <p:grpSpPr>
          <a:xfrm>
            <a:off x="152400" y="1121229"/>
            <a:ext cx="2687878" cy="3986872"/>
            <a:chOff x="152400" y="1121229"/>
            <a:chExt cx="3048000" cy="39868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2784126-32B3-03B7-211D-0CBA14A6A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121229"/>
              <a:ext cx="3048000" cy="304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C1AF456-A66E-78A7-B8CC-F72E520BE42F}"/>
                </a:ext>
              </a:extLst>
            </p:cNvPr>
            <p:cNvSpPr/>
            <p:nvPr/>
          </p:nvSpPr>
          <p:spPr>
            <a:xfrm>
              <a:off x="310243" y="4177487"/>
              <a:ext cx="2732314" cy="93061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Accurate Prescription Handling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F743E93-BD1C-A3AE-A6AD-961450A2C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0" t="8621" r="15240" b="25862"/>
          <a:stretch/>
        </p:blipFill>
        <p:spPr>
          <a:xfrm>
            <a:off x="3055672" y="2438401"/>
            <a:ext cx="3048000" cy="41525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DA7DDF-9390-89F6-5944-9ED415748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31" y="1121229"/>
            <a:ext cx="2687878" cy="398687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F81AC4E-DD51-087F-8300-5CCFCFE561AA}"/>
              </a:ext>
            </a:extLst>
          </p:cNvPr>
          <p:cNvGrpSpPr/>
          <p:nvPr/>
        </p:nvGrpSpPr>
        <p:grpSpPr>
          <a:xfrm>
            <a:off x="9286875" y="2177144"/>
            <a:ext cx="2752725" cy="4361429"/>
            <a:chOff x="9286875" y="2177144"/>
            <a:chExt cx="2752725" cy="436142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0092EA9-98C4-91A1-B5A3-3D0BFFCAE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6875" y="2177144"/>
              <a:ext cx="2752725" cy="32766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9AF768C-66E8-35A1-96B2-E0E7D8B0C03B}"/>
                </a:ext>
              </a:extLst>
            </p:cNvPr>
            <p:cNvSpPr/>
            <p:nvPr/>
          </p:nvSpPr>
          <p:spPr>
            <a:xfrm>
              <a:off x="9458492" y="5607959"/>
              <a:ext cx="2409490" cy="93061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Patient Counselling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297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06E8CE-5325-A7A6-7FAE-8CACC671C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359229"/>
            <a:ext cx="11963400" cy="5817734"/>
          </a:xfrm>
        </p:spPr>
        <p:txBody>
          <a:bodyPr/>
          <a:lstStyle/>
          <a:p>
            <a:pPr marL="0" indent="0">
              <a:buNone/>
            </a:pP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Cont.…..</a:t>
            </a:r>
          </a:p>
          <a:p>
            <a:pPr marL="0" indent="0">
              <a:buNone/>
            </a:pP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B255203-1AE0-2884-6E34-39426AE84AF5}"/>
              </a:ext>
            </a:extLst>
          </p:cNvPr>
          <p:cNvGrpSpPr/>
          <p:nvPr/>
        </p:nvGrpSpPr>
        <p:grpSpPr>
          <a:xfrm>
            <a:off x="1026740" y="694624"/>
            <a:ext cx="4154860" cy="5009273"/>
            <a:chOff x="1026740" y="694624"/>
            <a:chExt cx="4154860" cy="500927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2537C51-B8C0-5E47-8937-D1FD1733D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740" y="694624"/>
              <a:ext cx="4078659" cy="407865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F703446-4BE1-2421-402B-3FE22802EA1E}"/>
                </a:ext>
              </a:extLst>
            </p:cNvPr>
            <p:cNvSpPr/>
            <p:nvPr/>
          </p:nvSpPr>
          <p:spPr>
            <a:xfrm>
              <a:off x="1102941" y="4773283"/>
              <a:ext cx="4078659" cy="93061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Safe Handling of Controlled Substances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E0A8763-42A8-737B-4C18-3A0CEE96742A}"/>
              </a:ext>
            </a:extLst>
          </p:cNvPr>
          <p:cNvGrpSpPr/>
          <p:nvPr/>
        </p:nvGrpSpPr>
        <p:grpSpPr>
          <a:xfrm>
            <a:off x="6478055" y="1103993"/>
            <a:ext cx="5202316" cy="4650014"/>
            <a:chOff x="6478055" y="1103993"/>
            <a:chExt cx="5202316" cy="46500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A29D5DE-D5A1-9F65-237E-A59968E7F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57"/>
            <a:stretch/>
          </p:blipFill>
          <p:spPr>
            <a:xfrm>
              <a:off x="6478055" y="1103993"/>
              <a:ext cx="4868487" cy="313055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B40D959-EA22-8F09-70F9-C61A1101DDAB}"/>
                </a:ext>
              </a:extLst>
            </p:cNvPr>
            <p:cNvSpPr/>
            <p:nvPr/>
          </p:nvSpPr>
          <p:spPr>
            <a:xfrm>
              <a:off x="6585857" y="4823393"/>
              <a:ext cx="5094514" cy="93061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Hygiene &amp; Cleanliness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756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E6424-7765-63D8-47B5-D1BDE3D4F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85057"/>
            <a:ext cx="11963400" cy="6466114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Various Activities involved in Dispensing are;</a:t>
            </a: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92086F6-2A53-E7E8-0B3F-5497D2CF07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4886471"/>
              </p:ext>
            </p:extLst>
          </p:nvPr>
        </p:nvGraphicFramePr>
        <p:xfrm>
          <a:off x="97971" y="719665"/>
          <a:ext cx="11996057" cy="6029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953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AA2EE-D9EB-3241-CA69-5F2F86100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600"/>
            <a:ext cx="10515600" cy="6172200"/>
          </a:xfrm>
        </p:spPr>
        <p:txBody>
          <a:bodyPr/>
          <a:lstStyle/>
          <a:p>
            <a:pPr marL="0" indent="0">
              <a:lnSpc>
                <a:spcPct val="250000"/>
              </a:lnSpc>
              <a:buNone/>
            </a:pP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Dispensing Modules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are;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I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Prescription Counter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I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Waiting Area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IN" b="1" dirty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 of a good dispensing environment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I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Barriers, Noise and distractions that can affect dispensing.</a:t>
            </a:r>
          </a:p>
        </p:txBody>
      </p:sp>
    </p:spTree>
    <p:extLst>
      <p:ext uri="{BB962C8B-B14F-4D97-AF65-F5344CB8AC3E}">
        <p14:creationId xmlns:p14="http://schemas.microsoft.com/office/powerpoint/2010/main" val="313162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490</Words>
  <Application>Microsoft Office PowerPoint</Application>
  <PresentationFormat>Widescreen</PresentationFormat>
  <Paragraphs>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Dr.Kirtimaya Mishra</dc:creator>
  <cp:lastModifiedBy>Dr.Kirtimaya Mishra</cp:lastModifiedBy>
  <cp:revision>8</cp:revision>
  <dcterms:created xsi:type="dcterms:W3CDTF">2024-09-10T05:34:30Z</dcterms:created>
  <dcterms:modified xsi:type="dcterms:W3CDTF">2025-07-23T04:12:04Z</dcterms:modified>
</cp:coreProperties>
</file>