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39" r:id="rId3"/>
    <p:sldId id="343" r:id="rId4"/>
    <p:sldId id="344" r:id="rId5"/>
    <p:sldId id="345" r:id="rId6"/>
    <p:sldId id="346" r:id="rId7"/>
    <p:sldId id="347" r:id="rId8"/>
    <p:sldId id="342" r:id="rId9"/>
    <p:sldId id="348" r:id="rId10"/>
    <p:sldId id="349" r:id="rId11"/>
    <p:sldId id="350" r:id="rId12"/>
    <p:sldId id="351" r:id="rId13"/>
    <p:sldId id="352" r:id="rId14"/>
    <p:sldId id="353" r:id="rId15"/>
    <p:sldId id="360" r:id="rId16"/>
    <p:sldId id="355" r:id="rId17"/>
    <p:sldId id="361" r:id="rId18"/>
    <p:sldId id="356" r:id="rId19"/>
    <p:sldId id="357" r:id="rId20"/>
    <p:sldId id="362" r:id="rId21"/>
    <p:sldId id="358" r:id="rId22"/>
    <p:sldId id="363" r:id="rId23"/>
    <p:sldId id="359" r:id="rId24"/>
    <p:sldId id="340" r:id="rId25"/>
    <p:sldId id="364" r:id="rId26"/>
    <p:sldId id="365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byjus.com/chemistry/iodoform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86800" cy="5943600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>
                <a:latin typeface="Aharoni" pitchFamily="2" charset="-79"/>
                <a:cs typeface="Aharoni" pitchFamily="2" charset="-79"/>
              </a:rPr>
              <a:t>UNIT-III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400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4400" b="1" dirty="0" smtClean="0">
                <a:latin typeface="Aharoni" pitchFamily="2" charset="-79"/>
                <a:cs typeface="Aharoni" pitchFamily="2" charset="-79"/>
              </a:rPr>
            </a:br>
            <a:r>
              <a:rPr lang="en-US" sz="4400" b="1" dirty="0" smtClean="0">
                <a:latin typeface="Aharoni" pitchFamily="2" charset="-79"/>
                <a:cs typeface="Aharoni" pitchFamily="2" charset="-79"/>
              </a:rPr>
              <a:t>DISINFECTANT</a:t>
            </a:r>
            <a:r>
              <a:rPr lang="en-US" sz="4400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4400" b="1" dirty="0" smtClean="0">
                <a:latin typeface="Aharoni" pitchFamily="2" charset="-79"/>
                <a:cs typeface="Aharoni" pitchFamily="2" charset="-79"/>
              </a:rPr>
            </a:br>
            <a:r>
              <a:rPr lang="en-US" sz="4400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4400" b="1" dirty="0" smtClean="0">
                <a:latin typeface="Aharoni" pitchFamily="2" charset="-79"/>
                <a:cs typeface="Aharoni" pitchFamily="2" charset="-79"/>
              </a:rPr>
            </a:br>
            <a:r>
              <a:rPr lang="en-US" sz="4400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4400" b="1" dirty="0" smtClean="0">
                <a:latin typeface="Aharoni" pitchFamily="2" charset="-79"/>
                <a:cs typeface="Aharoni" pitchFamily="2" charset="-79"/>
              </a:rPr>
            </a:br>
            <a:r>
              <a:rPr lang="en-US" sz="4400" b="1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4400" b="1" dirty="0" smtClean="0">
                <a:latin typeface="Aharoni" pitchFamily="2" charset="-79"/>
                <a:cs typeface="Aharoni" pitchFamily="2" charset="-79"/>
              </a:rPr>
            </a:br>
            <a:r>
              <a:rPr lang="en-US" b="1" dirty="0">
                <a:latin typeface="Aharoni" pitchFamily="2" charset="-79"/>
                <a:cs typeface="Aharoni" pitchFamily="2" charset="-79"/>
              </a:rPr>
              <a:t/>
            </a:r>
            <a:br>
              <a:rPr lang="en-US" b="1" dirty="0">
                <a:latin typeface="Aharoni" pitchFamily="2" charset="-79"/>
                <a:cs typeface="Aharoni" pitchFamily="2" charset="-79"/>
              </a:rPr>
            </a:b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RASMITA JENA</a:t>
            </a:r>
            <a:br>
              <a:rPr lang="en-US" sz="2800" b="1" dirty="0" smtClean="0">
                <a:latin typeface="Aharoni" pitchFamily="2" charset="-79"/>
                <a:cs typeface="Aharoni" pitchFamily="2" charset="-79"/>
              </a:rPr>
            </a:b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ASSISTANT PROFESSOR</a:t>
            </a:r>
            <a:br>
              <a:rPr lang="en-US" sz="2800" b="1" dirty="0" smtClean="0">
                <a:latin typeface="Aharoni" pitchFamily="2" charset="-79"/>
                <a:cs typeface="Aharoni" pitchFamily="2" charset="-79"/>
              </a:rPr>
            </a:br>
            <a:r>
              <a:rPr lang="en-US" sz="2800" b="1" dirty="0" err="1" smtClean="0">
                <a:latin typeface="Aharoni" pitchFamily="2" charset="-79"/>
                <a:cs typeface="Aharoni" pitchFamily="2" charset="-79"/>
              </a:rPr>
              <a:t>SoPLS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, CUTM, BBSR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endParaRPr lang="en-US" sz="60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599" y="2514600"/>
            <a:ext cx="1741511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Chemical disinfectants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86800" cy="58674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 	</a:t>
            </a:r>
            <a:r>
              <a:rPr lang="en-US" b="1" dirty="0" smtClean="0"/>
              <a:t>Organic disinfectant –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	 </a:t>
            </a:r>
            <a:r>
              <a:rPr lang="en-US" b="1" dirty="0" smtClean="0"/>
              <a:t>Alcohols : are most effective when combined with distilled water </a:t>
            </a:r>
            <a:r>
              <a:rPr lang="en-US" dirty="0" smtClean="0"/>
              <a:t>(concentration of 60% to 70% v/v) to facilitate diffusion through the cell membrane &amp; have fairly rapid bactericidal action against vegetative bacteria</a:t>
            </a:r>
            <a:r>
              <a:rPr lang="en-US" b="1" dirty="0" smtClean="0"/>
              <a:t>. Ethanol 60 to 70% v/v </a:t>
            </a:r>
            <a:r>
              <a:rPr lang="en-US" dirty="0" smtClean="0"/>
              <a:t>and </a:t>
            </a:r>
            <a:r>
              <a:rPr lang="en-US" b="1" dirty="0" err="1" smtClean="0"/>
              <a:t>isopropanol</a:t>
            </a:r>
            <a:r>
              <a:rPr lang="en-US" b="1" dirty="0" smtClean="0"/>
              <a:t> 50 to 60% v/v </a:t>
            </a:r>
            <a:r>
              <a:rPr lang="en-US" dirty="0" smtClean="0"/>
              <a:t>are used as </a:t>
            </a:r>
            <a:r>
              <a:rPr lang="en-US" b="1" dirty="0" smtClean="0"/>
              <a:t>skin disinfectants </a:t>
            </a:r>
            <a:r>
              <a:rPr lang="en-US" dirty="0" smtClean="0"/>
              <a:t>while </a:t>
            </a:r>
            <a:r>
              <a:rPr lang="en-US" b="1" dirty="0" smtClean="0"/>
              <a:t>methanol </a:t>
            </a:r>
            <a:r>
              <a:rPr lang="en-US" b="1" dirty="0" err="1" smtClean="0"/>
              <a:t>vapour</a:t>
            </a:r>
            <a:r>
              <a:rPr lang="en-US" b="1" dirty="0" smtClean="0"/>
              <a:t> </a:t>
            </a:r>
            <a:r>
              <a:rPr lang="en-US" dirty="0" smtClean="0"/>
              <a:t>has been used as </a:t>
            </a:r>
            <a:r>
              <a:rPr lang="en-US" b="1" dirty="0" smtClean="0"/>
              <a:t>fungicide</a:t>
            </a:r>
            <a:r>
              <a:rPr lang="en-US" dirty="0" smtClean="0"/>
              <a:t>. Additionally, high-concentration mixtures (such as </a:t>
            </a:r>
            <a:r>
              <a:rPr lang="en-US" b="1" dirty="0" smtClean="0"/>
              <a:t>80% ethanol + 5% </a:t>
            </a:r>
            <a:r>
              <a:rPr lang="en-US" b="1" dirty="0" err="1" smtClean="0"/>
              <a:t>isopropanol</a:t>
            </a:r>
            <a:r>
              <a:rPr lang="en-US" b="1" dirty="0" smtClean="0"/>
              <a:t>)</a:t>
            </a:r>
            <a:r>
              <a:rPr lang="en-US" dirty="0" smtClean="0"/>
              <a:t> are required to effectively </a:t>
            </a:r>
            <a:r>
              <a:rPr lang="en-US" b="1" dirty="0" smtClean="0"/>
              <a:t>inactivate lipid-enveloped viruses (such as HIV, hepatitis B, and hepatitis C</a:t>
            </a:r>
            <a:r>
              <a:rPr lang="en-US" dirty="0" smtClean="0"/>
              <a:t>. The </a:t>
            </a:r>
            <a:r>
              <a:rPr lang="en-US" b="1" dirty="0" smtClean="0"/>
              <a:t>higher alcohols ( </a:t>
            </a:r>
            <a:r>
              <a:rPr lang="en-US" b="1" dirty="0" err="1" smtClean="0"/>
              <a:t>propyl</a:t>
            </a:r>
            <a:r>
              <a:rPr lang="en-US" b="1" dirty="0" smtClean="0"/>
              <a:t>, butyl, amyl</a:t>
            </a:r>
            <a:r>
              <a:rPr lang="en-US" dirty="0" smtClean="0"/>
              <a:t> etc) are </a:t>
            </a:r>
            <a:r>
              <a:rPr lang="en-US" b="1" dirty="0" smtClean="0"/>
              <a:t>more germicidal </a:t>
            </a:r>
            <a:r>
              <a:rPr lang="en-US" dirty="0" smtClean="0"/>
              <a:t>than </a:t>
            </a:r>
            <a:r>
              <a:rPr lang="en-US" b="1" dirty="0" smtClean="0"/>
              <a:t>ethyl alcohol</a:t>
            </a:r>
            <a:r>
              <a:rPr lang="en-US" dirty="0" smtClean="0"/>
              <a:t>. </a:t>
            </a:r>
            <a:r>
              <a:rPr lang="en-US" b="1" dirty="0" smtClean="0"/>
              <a:t>Alcohols</a:t>
            </a:r>
            <a:r>
              <a:rPr lang="en-US" dirty="0" smtClean="0"/>
              <a:t> are used as </a:t>
            </a:r>
            <a:r>
              <a:rPr lang="en-US" b="1" dirty="0" smtClean="0"/>
              <a:t>preservatives in some vaccines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40080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b="1" dirty="0" err="1" smtClean="0"/>
              <a:t>Aldehyde</a:t>
            </a:r>
            <a:r>
              <a:rPr lang="en-US" b="1" dirty="0" smtClean="0"/>
              <a:t> : Formaldehyde (HCHO) is the main </a:t>
            </a:r>
            <a:r>
              <a:rPr lang="en-US" b="1" dirty="0" err="1" smtClean="0"/>
              <a:t>aldehyde</a:t>
            </a:r>
            <a:r>
              <a:rPr lang="en-US" b="1" dirty="0" smtClean="0"/>
              <a:t> used for </a:t>
            </a:r>
            <a:r>
              <a:rPr lang="en-US" dirty="0" smtClean="0"/>
              <a:t>disinfection, have a wide </a:t>
            </a:r>
            <a:r>
              <a:rPr lang="en-US" b="1" dirty="0" err="1" smtClean="0"/>
              <a:t>microbiocidal</a:t>
            </a:r>
            <a:r>
              <a:rPr lang="en-US" b="1" dirty="0" smtClean="0"/>
              <a:t> activity </a:t>
            </a:r>
            <a:r>
              <a:rPr lang="en-US" dirty="0" smtClean="0"/>
              <a:t>and are </a:t>
            </a:r>
            <a:r>
              <a:rPr lang="en-US" b="1" dirty="0" err="1" smtClean="0"/>
              <a:t>sporicidal</a:t>
            </a:r>
            <a:r>
              <a:rPr lang="en-US" dirty="0" smtClean="0"/>
              <a:t> and </a:t>
            </a:r>
            <a:r>
              <a:rPr lang="en-US" b="1" dirty="0" smtClean="0"/>
              <a:t>fungicidal</a:t>
            </a:r>
            <a:r>
              <a:rPr lang="en-US" dirty="0" smtClean="0"/>
              <a:t>. Formaldehyde in solution is useful for sterilization of certain instruments. Sometimes, </a:t>
            </a:r>
            <a:r>
              <a:rPr lang="en-US" dirty="0" err="1" smtClean="0"/>
              <a:t>ortho-phthalaldehyde</a:t>
            </a:r>
            <a:r>
              <a:rPr lang="en-US" dirty="0" smtClean="0"/>
              <a:t> is also used.</a:t>
            </a:r>
          </a:p>
          <a:p>
            <a:pPr algn="just">
              <a:lnSpc>
                <a:spcPct val="170000"/>
              </a:lnSpc>
            </a:pPr>
            <a:r>
              <a:rPr lang="en-US" b="1" dirty="0" smtClean="0"/>
              <a:t>Phenol and its derivatives : </a:t>
            </a:r>
            <a:r>
              <a:rPr lang="en-US" dirty="0" smtClean="0"/>
              <a:t>Phenol is the </a:t>
            </a:r>
            <a:r>
              <a:rPr lang="en-US" b="1" dirty="0" smtClean="0"/>
              <a:t>chief products obtained </a:t>
            </a:r>
            <a:r>
              <a:rPr lang="en-US" dirty="0" smtClean="0"/>
              <a:t>by the</a:t>
            </a:r>
            <a:r>
              <a:rPr lang="en-US" b="1" dirty="0" smtClean="0"/>
              <a:t> distillation of the coal tar</a:t>
            </a:r>
            <a:r>
              <a:rPr lang="en-US" dirty="0" smtClean="0"/>
              <a:t>. </a:t>
            </a:r>
            <a:r>
              <a:rPr lang="en-US" b="1" dirty="0" smtClean="0"/>
              <a:t>Phenol 1% has bactericidal action</a:t>
            </a:r>
            <a:r>
              <a:rPr lang="en-US" dirty="0" smtClean="0"/>
              <a:t>. Many derivatives of phenol are more effective and less costly. </a:t>
            </a:r>
            <a:r>
              <a:rPr lang="en-US" dirty="0" err="1" smtClean="0"/>
              <a:t>Phenolics</a:t>
            </a:r>
            <a:r>
              <a:rPr lang="en-US" dirty="0" smtClean="0"/>
              <a:t> are active ingredients in some household disinfectants. They are also found in some </a:t>
            </a:r>
            <a:r>
              <a:rPr lang="en-US" b="1" dirty="0" smtClean="0"/>
              <a:t>mouth washes</a:t>
            </a:r>
            <a:r>
              <a:rPr lang="en-US" dirty="0" smtClean="0"/>
              <a:t> and in </a:t>
            </a:r>
            <a:r>
              <a:rPr lang="en-US" b="1" dirty="0" smtClean="0"/>
              <a:t>disinfectant soap </a:t>
            </a:r>
            <a:r>
              <a:rPr lang="en-US" dirty="0" smtClean="0"/>
              <a:t>and </a:t>
            </a:r>
            <a:r>
              <a:rPr lang="en-US" b="1" dirty="0" smtClean="0"/>
              <a:t>hand washes</a:t>
            </a:r>
            <a:r>
              <a:rPr lang="en-US" dirty="0" smtClean="0"/>
              <a:t>. Phenols are </a:t>
            </a:r>
            <a:r>
              <a:rPr lang="en-US" b="1" dirty="0" smtClean="0"/>
              <a:t>toxic to cats and newborn humans</a:t>
            </a:r>
            <a:r>
              <a:rPr lang="en-US" dirty="0" smtClean="0"/>
              <a:t>. </a:t>
            </a:r>
            <a:r>
              <a:rPr lang="en-US" i="1" dirty="0" smtClean="0"/>
              <a:t>o-Phenyl phenol is </a:t>
            </a:r>
            <a:r>
              <a:rPr lang="en-US" dirty="0" smtClean="0"/>
              <a:t>often used instead of phenol, since it is somewhat less corrosive</a:t>
            </a:r>
          </a:p>
          <a:p>
            <a:pPr algn="just">
              <a:lnSpc>
                <a:spcPct val="17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4008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US" b="1" dirty="0" smtClean="0"/>
              <a:t>Inorganic disinfectants –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• </a:t>
            </a:r>
            <a:r>
              <a:rPr lang="en-US" b="1" dirty="0" smtClean="0"/>
              <a:t>Acids and bases : </a:t>
            </a:r>
            <a:r>
              <a:rPr lang="en-US" dirty="0" smtClean="0"/>
              <a:t>Sodium hydroxide, Potassium hydroxide, Calcium hydroxide, Magnesium hydroxide, Sulfurous acid, Sulfur dioxide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• </a:t>
            </a:r>
            <a:r>
              <a:rPr lang="en-US" b="1" dirty="0" smtClean="0"/>
              <a:t>Metals</a:t>
            </a:r>
          </a:p>
          <a:p>
            <a:pPr algn="just">
              <a:lnSpc>
                <a:spcPct val="170000"/>
              </a:lnSpc>
              <a:buNone/>
            </a:pPr>
            <a:r>
              <a:rPr lang="en-US" dirty="0" smtClean="0"/>
              <a:t>• </a:t>
            </a:r>
            <a:r>
              <a:rPr lang="en-US" b="1" dirty="0" smtClean="0"/>
              <a:t>Iodine : </a:t>
            </a:r>
            <a:r>
              <a:rPr lang="en-US" b="1" dirty="0" err="1" smtClean="0"/>
              <a:t>Iodophors</a:t>
            </a:r>
            <a:r>
              <a:rPr lang="en-US" b="1" dirty="0" smtClean="0"/>
              <a:t> are prepared by mixing iodine with the </a:t>
            </a:r>
            <a:r>
              <a:rPr lang="en-US" b="1" dirty="0" err="1" smtClean="0"/>
              <a:t>solubilizing</a:t>
            </a:r>
            <a:r>
              <a:rPr lang="en-US" b="1" dirty="0" smtClean="0"/>
              <a:t> agent</a:t>
            </a:r>
            <a:r>
              <a:rPr lang="en-US" dirty="0" smtClean="0"/>
              <a:t>; Diluted </a:t>
            </a:r>
            <a:r>
              <a:rPr lang="en-US" dirty="0" err="1" smtClean="0"/>
              <a:t>iodophor</a:t>
            </a:r>
            <a:r>
              <a:rPr lang="en-US" dirty="0" smtClean="0"/>
              <a:t> is often used by brewers and wine makers to sanitize equipment and bottles; Its major advantage over other sanitizers is that when used in proper proportions, it does not require rinsing.</a:t>
            </a:r>
          </a:p>
          <a:p>
            <a:pPr algn="just">
              <a:lnSpc>
                <a:spcPct val="170000"/>
              </a:lnSpc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458200" cy="63246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b="1" dirty="0" smtClean="0"/>
              <a:t>Chlorine : This group comprises aqueous solution of chlorine, </a:t>
            </a:r>
            <a:r>
              <a:rPr lang="en-US" dirty="0" smtClean="0"/>
              <a:t>hypochlorite, or </a:t>
            </a:r>
            <a:r>
              <a:rPr lang="en-US" dirty="0" err="1" smtClean="0"/>
              <a:t>hypochlorous</a:t>
            </a:r>
            <a:r>
              <a:rPr lang="en-US" dirty="0" smtClean="0"/>
              <a:t> acid. Occasionally, chlorine-releasing compounds and their salts are included in this group. Frequently, a concentration of &lt; 1 </a:t>
            </a:r>
            <a:r>
              <a:rPr lang="en-US" dirty="0" err="1" smtClean="0"/>
              <a:t>ppm</a:t>
            </a:r>
            <a:r>
              <a:rPr lang="en-US" dirty="0" smtClean="0"/>
              <a:t> of available chlorine is sufficient to kill bacteria and viruses, spores and </a:t>
            </a:r>
            <a:r>
              <a:rPr lang="en-US" dirty="0" err="1" smtClean="0"/>
              <a:t>mycobacteria</a:t>
            </a:r>
            <a:r>
              <a:rPr lang="en-US" dirty="0" smtClean="0"/>
              <a:t> requiring higher concentrations. Chlorine has been used for applications, such as the </a:t>
            </a:r>
            <a:r>
              <a:rPr lang="en-US" b="1" dirty="0" smtClean="0"/>
              <a:t>deactivation of pathogens in drinking water, swimming pool water and wastewater, for the disinfection of household areas and for textile bleaching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Non-chemical disinfectants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59436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b="1" dirty="0" smtClean="0"/>
              <a:t>Ultraviolet germicidal irradiation is the use of high-intensity shortwave ultraviolet light for disinfecting smooth surfaces such as dental tools</a:t>
            </a:r>
            <a:r>
              <a:rPr lang="en-US" dirty="0" smtClean="0"/>
              <a:t>, but not porous materials that are opaque to the light such as wood or foam.</a:t>
            </a:r>
          </a:p>
          <a:p>
            <a:pPr algn="just">
              <a:lnSpc>
                <a:spcPct val="170000"/>
              </a:lnSpc>
            </a:pPr>
            <a:r>
              <a:rPr lang="en-US" b="1" dirty="0" smtClean="0"/>
              <a:t>Ultraviolet light is also used for municipal water treatment</a:t>
            </a:r>
            <a:r>
              <a:rPr lang="en-US" dirty="0" smtClean="0"/>
              <a:t>. Ultraviolet light fixtures are often present in microbiology labs, and are activated only when there are no occupants in a room(e.g., at night).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The phrase "</a:t>
            </a:r>
            <a:r>
              <a:rPr lang="en-US" b="1" dirty="0" smtClean="0"/>
              <a:t>sunlight is the best disinfectant</a:t>
            </a:r>
            <a:r>
              <a:rPr lang="en-US" dirty="0" smtClean="0"/>
              <a:t>" was popularized in 1913 by United States. As sunlight's ultraviolet rays can act as a disinfectant, the Earth's ozone layer blocks the rays' most effective wave lengths. Therefore, ultraviolet light-emitting machines, such as those used to disinfect some hospital rooms, make for better disinfectants than sunlight.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Heat treatment can be used for disinfection and sterilization.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Oxidising</a:t>
            </a:r>
            <a:r>
              <a:rPr lang="en-US" b="1" dirty="0" smtClean="0"/>
              <a:t> disinfectants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09600"/>
            <a:ext cx="8686800" cy="6019800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en-US" sz="2400" dirty="0" smtClean="0"/>
              <a:t>Oxidizing agents act by </a:t>
            </a:r>
            <a:r>
              <a:rPr lang="en-US" sz="2400" b="1" dirty="0" smtClean="0"/>
              <a:t>oxidizing the cell membrane of microorganisms</a:t>
            </a:r>
            <a:r>
              <a:rPr lang="en-US" sz="2400" dirty="0" smtClean="0"/>
              <a:t>, which results in </a:t>
            </a:r>
            <a:r>
              <a:rPr lang="en-US" sz="2400" b="1" dirty="0" smtClean="0"/>
              <a:t>a loss of structure and leads to cell </a:t>
            </a:r>
            <a:r>
              <a:rPr lang="en-US" sz="2400" b="1" dirty="0" err="1" smtClean="0"/>
              <a:t>lysis</a:t>
            </a:r>
            <a:r>
              <a:rPr lang="en-US" sz="2400" b="1" dirty="0" smtClean="0"/>
              <a:t> and death.</a:t>
            </a:r>
            <a:r>
              <a:rPr lang="en-US" sz="2400" dirty="0" smtClean="0"/>
              <a:t> </a:t>
            </a:r>
            <a:r>
              <a:rPr lang="en-US" sz="2400" b="1" dirty="0" smtClean="0"/>
              <a:t>Chlorine and oxygen are </a:t>
            </a:r>
            <a:r>
              <a:rPr lang="en-US" sz="2400" dirty="0" smtClean="0"/>
              <a:t>strong oxidizers, so their large number of disinfectants operate in this way are as follows:</a:t>
            </a:r>
          </a:p>
          <a:p>
            <a:pPr algn="just">
              <a:lnSpc>
                <a:spcPct val="170000"/>
              </a:lnSpc>
            </a:pPr>
            <a:r>
              <a:rPr lang="en-US" sz="2400" dirty="0" smtClean="0"/>
              <a:t>Electrolyzed water or </a:t>
            </a:r>
            <a:r>
              <a:rPr lang="en-US" sz="2400" b="1" dirty="0" smtClean="0"/>
              <a:t>"</a:t>
            </a:r>
            <a:r>
              <a:rPr lang="en-US" sz="2400" b="1" dirty="0" err="1" smtClean="0"/>
              <a:t>Anolyte</a:t>
            </a:r>
            <a:r>
              <a:rPr lang="en-US" sz="2400" b="1" dirty="0" smtClean="0"/>
              <a:t>" is an oxidizing, acidic </a:t>
            </a:r>
            <a:r>
              <a:rPr lang="en-US" sz="2400" dirty="0" smtClean="0"/>
              <a:t>hypochlorite solution made by electro </a:t>
            </a:r>
            <a:r>
              <a:rPr lang="en-US" sz="2400" dirty="0" err="1" smtClean="0"/>
              <a:t>lysis</a:t>
            </a:r>
            <a:r>
              <a:rPr lang="en-US" sz="2400" dirty="0" smtClean="0"/>
              <a:t> of sodium chloride into sodium hypochlorite ; </a:t>
            </a:r>
            <a:r>
              <a:rPr lang="en-US" sz="2400" dirty="0" err="1" smtClean="0"/>
              <a:t>hypochlorous</a:t>
            </a:r>
            <a:r>
              <a:rPr lang="en-US" sz="2400" dirty="0" smtClean="0"/>
              <a:t> acid is the predominant </a:t>
            </a:r>
            <a:r>
              <a:rPr lang="en-US" sz="2400" dirty="0" err="1" smtClean="0"/>
              <a:t>oxychlorine</a:t>
            </a:r>
            <a:r>
              <a:rPr lang="en-US" sz="2400" dirty="0" smtClean="0"/>
              <a:t> species.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"/>
            <a:ext cx="8382000" cy="66294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b="1" dirty="0" smtClean="0"/>
              <a:t>Hydrogen peroxide </a:t>
            </a:r>
            <a:r>
              <a:rPr lang="en-US" dirty="0" smtClean="0"/>
              <a:t>is used in hospitals to disinfect surfaces and it is used in solution alone or in combination with other chemicals as a high level disinfectant. </a:t>
            </a:r>
          </a:p>
          <a:p>
            <a:pPr algn="just">
              <a:lnSpc>
                <a:spcPct val="170000"/>
              </a:lnSpc>
            </a:pPr>
            <a:r>
              <a:rPr lang="en-US" b="1" dirty="0" smtClean="0"/>
              <a:t>Hydrogen peroxide is sometimes mixed with colloidal silver</a:t>
            </a:r>
            <a:r>
              <a:rPr lang="en-US" dirty="0" smtClean="0"/>
              <a:t>. It is often preferred because it causes </a:t>
            </a:r>
            <a:r>
              <a:rPr lang="en-US" b="1" dirty="0" smtClean="0"/>
              <a:t>far fewer allergic reactions than alternative disinfectants</a:t>
            </a:r>
            <a:r>
              <a:rPr lang="en-US" dirty="0" smtClean="0"/>
              <a:t>. Also used in the </a:t>
            </a:r>
            <a:r>
              <a:rPr lang="en-US" b="1" dirty="0" smtClean="0"/>
              <a:t>food packaging industry </a:t>
            </a:r>
            <a:r>
              <a:rPr lang="en-US" dirty="0" smtClean="0"/>
              <a:t>to </a:t>
            </a:r>
            <a:r>
              <a:rPr lang="en-US" b="1" dirty="0" smtClean="0"/>
              <a:t>disinfect foil containers.</a:t>
            </a:r>
            <a:r>
              <a:rPr lang="en-US" dirty="0" smtClean="0"/>
              <a:t> 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A </a:t>
            </a:r>
            <a:r>
              <a:rPr lang="en-US" b="1" dirty="0" smtClean="0"/>
              <a:t>3% solution is also used as an antiseptic</a:t>
            </a:r>
            <a:r>
              <a:rPr lang="en-US" dirty="0" smtClean="0"/>
              <a:t>.</a:t>
            </a:r>
          </a:p>
          <a:p>
            <a:pPr algn="just">
              <a:lnSpc>
                <a:spcPct val="17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4008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b="1" dirty="0" smtClean="0"/>
              <a:t>Ozone is a gas used for disinfecting water, laundry, foods, air, and surfaces. </a:t>
            </a:r>
            <a:r>
              <a:rPr lang="en-US" dirty="0" smtClean="0"/>
              <a:t>It is chemically aggressive and destroys many organic compounds, resulting in </a:t>
            </a:r>
            <a:r>
              <a:rPr lang="en-US" b="1" dirty="0" smtClean="0"/>
              <a:t>rapid </a:t>
            </a:r>
            <a:r>
              <a:rPr lang="en-US" b="1" dirty="0" err="1" smtClean="0"/>
              <a:t>decolorization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b="1" dirty="0" smtClean="0"/>
              <a:t>deodorization in addition to disinfection</a:t>
            </a:r>
            <a:r>
              <a:rPr lang="en-US" dirty="0" smtClean="0"/>
              <a:t>. Regardless, ozone has a very </a:t>
            </a:r>
            <a:r>
              <a:rPr lang="en-US" b="1" dirty="0" smtClean="0"/>
              <a:t>wide range of applications from municipal to industrial water treatment due to its powerful reactivity.</a:t>
            </a:r>
          </a:p>
          <a:p>
            <a:pPr algn="just">
              <a:lnSpc>
                <a:spcPct val="160000"/>
              </a:lnSpc>
            </a:pPr>
            <a:r>
              <a:rPr lang="en-US" b="1" dirty="0" smtClean="0"/>
              <a:t>Potassium permanganate (KMnO4) is a purplish-black crystalline </a:t>
            </a:r>
            <a:r>
              <a:rPr lang="en-US" dirty="0" smtClean="0"/>
              <a:t>powder that </a:t>
            </a:r>
            <a:r>
              <a:rPr lang="en-US" dirty="0" err="1" smtClean="0"/>
              <a:t>colours</a:t>
            </a:r>
            <a:r>
              <a:rPr lang="en-US" dirty="0" smtClean="0"/>
              <a:t> everything it touches, through a strong </a:t>
            </a:r>
            <a:r>
              <a:rPr lang="en-US" b="1" dirty="0" err="1" smtClean="0"/>
              <a:t>oxidising</a:t>
            </a:r>
            <a:r>
              <a:rPr lang="en-US" b="1" dirty="0" smtClean="0"/>
              <a:t> action. </a:t>
            </a:r>
            <a:r>
              <a:rPr lang="en-US" dirty="0" smtClean="0"/>
              <a:t>It is used to </a:t>
            </a:r>
            <a:r>
              <a:rPr lang="en-US" b="1" dirty="0" smtClean="0"/>
              <a:t>disinfect aquariums </a:t>
            </a:r>
            <a:r>
              <a:rPr lang="en-US" dirty="0" smtClean="0"/>
              <a:t>and is used in some </a:t>
            </a:r>
            <a:r>
              <a:rPr lang="en-US" b="1" dirty="0" smtClean="0"/>
              <a:t>community swimming pools </a:t>
            </a:r>
            <a:r>
              <a:rPr lang="en-US" dirty="0" smtClean="0"/>
              <a:t>as a </a:t>
            </a:r>
            <a:r>
              <a:rPr lang="en-US" b="1" dirty="0" smtClean="0"/>
              <a:t>foot disinfectant</a:t>
            </a:r>
            <a:r>
              <a:rPr lang="en-US" dirty="0" smtClean="0"/>
              <a:t> before entering the pool.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Home disinfectants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534400" cy="60198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The most cost-effective home disinfectant is </a:t>
            </a:r>
            <a:r>
              <a:rPr lang="en-US" b="1" dirty="0" smtClean="0"/>
              <a:t>chlorine bleach (typically a &gt;10% solution of sodium hypochlorite </a:t>
            </a:r>
            <a:r>
              <a:rPr lang="en-US" dirty="0" smtClean="0"/>
              <a:t>which is effective against most common pathogens, including disinfectant-resistant organisms such as </a:t>
            </a:r>
            <a:r>
              <a:rPr lang="en-US" b="1" dirty="0" smtClean="0"/>
              <a:t>tuberculosis</a:t>
            </a:r>
            <a:r>
              <a:rPr lang="en-US" dirty="0" smtClean="0"/>
              <a:t> (</a:t>
            </a:r>
            <a:r>
              <a:rPr lang="en-US" b="1" dirty="0" smtClean="0"/>
              <a:t>mycobacterium tuberculosis), hepatitis B and C, fungi, and antibiotic-resistant strains of staphylococcus and </a:t>
            </a:r>
            <a:r>
              <a:rPr lang="en-US" b="1" dirty="0" err="1" smtClean="0"/>
              <a:t>enterococcus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It has disinfectant action against some </a:t>
            </a:r>
            <a:r>
              <a:rPr lang="en-US" b="1" dirty="0" smtClean="0"/>
              <a:t>parasitic organisms.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5334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Classification and mode of action of disinfectants</a:t>
            </a:r>
            <a:endParaRPr lang="en-US" sz="3200" b="1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1066800"/>
            <a:ext cx="8458199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5927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The benefits of chlorine bleach include its </a:t>
            </a:r>
            <a:r>
              <a:rPr lang="en-US" b="1" dirty="0" smtClean="0"/>
              <a:t>inexpensive and fast acting nature</a:t>
            </a:r>
            <a:r>
              <a:rPr lang="en-US" dirty="0" smtClean="0"/>
              <a:t>. However it is </a:t>
            </a:r>
            <a:r>
              <a:rPr lang="en-US" b="1" dirty="0" smtClean="0"/>
              <a:t>harmful to mucous membranes and skin upon contact, has a strong </a:t>
            </a:r>
            <a:r>
              <a:rPr lang="en-US" b="1" dirty="0" err="1" smtClean="0"/>
              <a:t>odour</a:t>
            </a:r>
            <a:r>
              <a:rPr lang="en-US" b="1" dirty="0" smtClean="0"/>
              <a:t> </a:t>
            </a:r>
            <a:r>
              <a:rPr lang="en-US" dirty="0" smtClean="0"/>
              <a:t>; and combination with other cleaning products such as </a:t>
            </a:r>
            <a:r>
              <a:rPr lang="en-US" b="1" dirty="0" smtClean="0"/>
              <a:t>ammonia and vinegar </a:t>
            </a:r>
            <a:r>
              <a:rPr lang="en-US" dirty="0" smtClean="0"/>
              <a:t>can generate </a:t>
            </a:r>
            <a:r>
              <a:rPr lang="en-US" b="1" dirty="0" smtClean="0"/>
              <a:t>noxious gases like chlorine.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Mode of action of disinfectants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6096000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en-US" sz="2800" dirty="0" smtClean="0"/>
              <a:t>The exact mechanism of action of a disinfectant is not easy to elucidate. The notion of 'target' in the bacterial cell, frequently evoked for the antibiotics, is not clear for disinfectants (except for some, e.g. </a:t>
            </a:r>
            <a:r>
              <a:rPr lang="en-US" sz="2800" dirty="0" err="1" smtClean="0"/>
              <a:t>chlorhexidine</a:t>
            </a:r>
            <a:r>
              <a:rPr lang="en-US" sz="2800" dirty="0" smtClean="0"/>
              <a:t>). </a:t>
            </a:r>
          </a:p>
          <a:p>
            <a:pPr algn="just">
              <a:lnSpc>
                <a:spcPct val="170000"/>
              </a:lnSpc>
            </a:pPr>
            <a:r>
              <a:rPr lang="en-US" sz="2800" dirty="0" smtClean="0"/>
              <a:t>In understanding the mode of action of a disinfectant, it can be difficult to distinguish the primary stage (characteristic of the mode of action) and the secondary stage (consequence of the action).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4008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The actions of disinfectants on </a:t>
            </a:r>
            <a:r>
              <a:rPr lang="en-US" b="1" dirty="0" smtClean="0"/>
              <a:t>the external membrane, </a:t>
            </a:r>
            <a:r>
              <a:rPr lang="en-US" b="1" dirty="0" err="1" smtClean="0"/>
              <a:t>cytoplasmic</a:t>
            </a:r>
            <a:r>
              <a:rPr lang="en-US" b="1" dirty="0" smtClean="0"/>
              <a:t> membrane and energy metabolism of cells</a:t>
            </a:r>
            <a:r>
              <a:rPr lang="en-US" dirty="0" smtClean="0"/>
              <a:t>; these actions include </a:t>
            </a:r>
            <a:r>
              <a:rPr lang="en-US" b="1" dirty="0" smtClean="0"/>
              <a:t>rupture of the membrane</a:t>
            </a:r>
            <a:r>
              <a:rPr lang="en-US" dirty="0" smtClean="0"/>
              <a:t>, </a:t>
            </a:r>
            <a:r>
              <a:rPr lang="en-US" b="1" dirty="0" smtClean="0"/>
              <a:t>loss of permeability and coagulation of the cytoplasm</a:t>
            </a:r>
            <a:r>
              <a:rPr lang="en-US" dirty="0" smtClean="0"/>
              <a:t>.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Disinfectants and biocides are a chemically diverse group of agents which are generally considered </a:t>
            </a:r>
            <a:r>
              <a:rPr lang="en-US" b="1" dirty="0" smtClean="0"/>
              <a:t>to exhibit poor selective toxicity. 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This </a:t>
            </a:r>
            <a:r>
              <a:rPr lang="en-US" b="1" dirty="0" smtClean="0"/>
              <a:t>should not be mistaken for poor target specificity</a:t>
            </a:r>
            <a:r>
              <a:rPr lang="en-US" dirty="0" smtClean="0"/>
              <a:t>, however, and much is now known concerning the damaging interactions which may arise between bacterial cell and disinfectant agent. </a:t>
            </a:r>
          </a:p>
          <a:p>
            <a:pPr algn="just">
              <a:lnSpc>
                <a:spcPct val="16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4770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/>
              <a:t>Critical governing features of these interactions are the physicochemical characteristics of the chemical agent, cell morphology, and the physiological status of the microorganism. 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Antibacterial events include </a:t>
            </a:r>
            <a:r>
              <a:rPr lang="en-US" b="1" dirty="0" smtClean="0"/>
              <a:t>membrane disruption, macromolecule dysfunction, and metabolic inhibition</a:t>
            </a:r>
            <a:r>
              <a:rPr lang="en-US" dirty="0" smtClean="0"/>
              <a:t>; the consequential effect is determined by the relative contribution(s) of the target(s) to microbial cell survival and the possible initiation of self-destructive processes. 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Disinfection kinetics offer a </a:t>
            </a:r>
            <a:r>
              <a:rPr lang="en-US" b="1" dirty="0" smtClean="0"/>
              <a:t>measure to differentiate between physiochemical and chemical interactions</a:t>
            </a:r>
            <a:r>
              <a:rPr lang="en-US" dirty="0" smtClean="0"/>
              <a:t>.</a:t>
            </a:r>
          </a:p>
          <a:p>
            <a:pPr algn="just">
              <a:lnSpc>
                <a:spcPct val="17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533400"/>
          </a:xfrm>
        </p:spPr>
        <p:txBody>
          <a:bodyPr>
            <a:no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Antiseptics and their evaluation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10600" cy="57912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  <a:buNone/>
            </a:pPr>
            <a:r>
              <a:rPr lang="en-US" dirty="0" smtClean="0"/>
              <a:t>What is an Antiseptic?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Antiseptics can be defined as </a:t>
            </a:r>
            <a:r>
              <a:rPr lang="en-US" b="1" dirty="0" smtClean="0"/>
              <a:t>antimicrobial agents which can be applied on the body of living organisms to inhibit the action of microbes.</a:t>
            </a:r>
            <a:r>
              <a:rPr lang="en-US" dirty="0" smtClean="0"/>
              <a:t> 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They are </a:t>
            </a:r>
            <a:r>
              <a:rPr lang="en-US" b="1" dirty="0" smtClean="0"/>
              <a:t>not injected into the body like the antibiotics</a:t>
            </a:r>
            <a:r>
              <a:rPr lang="en-US" dirty="0" smtClean="0"/>
              <a:t>, rather they are </a:t>
            </a:r>
            <a:r>
              <a:rPr lang="en-US" b="1" dirty="0" smtClean="0"/>
              <a:t>applied on the surface of the skin to heal the living tissues</a:t>
            </a:r>
            <a:r>
              <a:rPr lang="en-US" dirty="0" smtClean="0"/>
              <a:t> in case of wounds and cuts.</a:t>
            </a:r>
          </a:p>
          <a:p>
            <a:pPr algn="just">
              <a:lnSpc>
                <a:spcPct val="160000"/>
              </a:lnSpc>
            </a:pPr>
            <a:r>
              <a:rPr lang="en-US" b="1" dirty="0" err="1" smtClean="0"/>
              <a:t>Dettol</a:t>
            </a:r>
            <a:r>
              <a:rPr lang="en-US" dirty="0" smtClean="0"/>
              <a:t> is the most commonly used antiseptic. It is a </a:t>
            </a:r>
            <a:r>
              <a:rPr lang="en-US" b="1" dirty="0" smtClean="0"/>
              <a:t>mixture of </a:t>
            </a:r>
            <a:r>
              <a:rPr lang="en-US" b="1" dirty="0" err="1" smtClean="0"/>
              <a:t>chloroxylenol</a:t>
            </a:r>
            <a:r>
              <a:rPr lang="en-US" b="1" dirty="0" smtClean="0"/>
              <a:t> and </a:t>
            </a:r>
            <a:r>
              <a:rPr lang="en-US" b="1" dirty="0" err="1" smtClean="0"/>
              <a:t>terpineol</a:t>
            </a:r>
            <a:r>
              <a:rPr lang="en-US" dirty="0" smtClean="0"/>
              <a:t>. </a:t>
            </a:r>
          </a:p>
          <a:p>
            <a:pPr algn="just">
              <a:lnSpc>
                <a:spcPct val="160000"/>
              </a:lnSpc>
            </a:pPr>
            <a:r>
              <a:rPr lang="en-US" b="1" dirty="0" err="1" smtClean="0">
                <a:hlinkClick r:id="rId2"/>
              </a:rPr>
              <a:t>Iodoform</a:t>
            </a:r>
            <a:r>
              <a:rPr lang="en-US" dirty="0" smtClean="0">
                <a:hlinkClick r:id="rId2"/>
              </a:rPr>
              <a:t> </a:t>
            </a:r>
            <a:r>
              <a:rPr lang="en-US" dirty="0" smtClean="0"/>
              <a:t>is also used as an antiseptic for wounds.</a:t>
            </a:r>
          </a:p>
          <a:p>
            <a:pPr algn="just">
              <a:lnSpc>
                <a:spcPct val="16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b="1" dirty="0" smtClean="0"/>
              <a:t>Types of Antiseptics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Some antiseptics are </a:t>
            </a:r>
            <a:r>
              <a:rPr lang="en-US" b="1" dirty="0" smtClean="0"/>
              <a:t>germicidal</a:t>
            </a:r>
            <a:r>
              <a:rPr lang="en-US" dirty="0" smtClean="0"/>
              <a:t> in nature, implying that they have the ability to completely destroy microbes. These types of antiseptics are referred to as </a:t>
            </a:r>
            <a:r>
              <a:rPr lang="en-US" b="1" dirty="0" err="1" smtClean="0"/>
              <a:t>bacteriocidal</a:t>
            </a:r>
            <a:r>
              <a:rPr lang="en-US" dirty="0" smtClean="0"/>
              <a:t> antiseptics. 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Other antiseptics </a:t>
            </a:r>
            <a:r>
              <a:rPr lang="en-US" b="1" dirty="0" smtClean="0"/>
              <a:t>only inhibit the growth of microbes </a:t>
            </a:r>
            <a:r>
              <a:rPr lang="en-US" dirty="0" smtClean="0"/>
              <a:t>(or prevent the growth of microbes altogether). Such substances are commonly referred to as </a:t>
            </a:r>
            <a:r>
              <a:rPr lang="en-US" b="1" dirty="0" err="1" smtClean="0"/>
              <a:t>bacteriostatic</a:t>
            </a:r>
            <a:r>
              <a:rPr lang="en-US" dirty="0" smtClean="0"/>
              <a:t> antiseptics.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400800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US" b="1" dirty="0" smtClean="0"/>
              <a:t>The Difference between Disinfectants and Antiseptics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Disinfectants and antiseptics are both used for killing the microbes but still, there is a difference between them.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An </a:t>
            </a:r>
            <a:r>
              <a:rPr lang="en-US" b="1" dirty="0" smtClean="0"/>
              <a:t>antiseptic</a:t>
            </a:r>
            <a:r>
              <a:rPr lang="en-US" dirty="0" smtClean="0"/>
              <a:t> is used for </a:t>
            </a:r>
            <a:r>
              <a:rPr lang="en-US" b="1" dirty="0" smtClean="0"/>
              <a:t>killing the microbes on the living tissues </a:t>
            </a:r>
            <a:r>
              <a:rPr lang="en-US" dirty="0" smtClean="0"/>
              <a:t>whereas a </a:t>
            </a:r>
            <a:r>
              <a:rPr lang="en-US" b="1" dirty="0" smtClean="0"/>
              <a:t>disinfectant</a:t>
            </a:r>
            <a:r>
              <a:rPr lang="en-US" dirty="0" smtClean="0"/>
              <a:t> is applied on a </a:t>
            </a:r>
            <a:r>
              <a:rPr lang="en-US" b="1" dirty="0" smtClean="0"/>
              <a:t>non-living object</a:t>
            </a:r>
            <a:r>
              <a:rPr lang="en-US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Secondly, the </a:t>
            </a:r>
            <a:r>
              <a:rPr lang="en-US" b="1" dirty="0" smtClean="0"/>
              <a:t>concentration of both differ</a:t>
            </a:r>
            <a:r>
              <a:rPr lang="en-US" dirty="0" smtClean="0"/>
              <a:t>. We can use the </a:t>
            </a:r>
            <a:r>
              <a:rPr lang="en-US" b="1" dirty="0" smtClean="0"/>
              <a:t>same chemical </a:t>
            </a:r>
            <a:r>
              <a:rPr lang="en-US" dirty="0" smtClean="0"/>
              <a:t>as a disinfectant and an antiseptic by </a:t>
            </a:r>
            <a:r>
              <a:rPr lang="en-US" b="1" dirty="0" smtClean="0"/>
              <a:t>varying its concentration</a:t>
            </a:r>
            <a:r>
              <a:rPr lang="en-US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For example, </a:t>
            </a:r>
            <a:r>
              <a:rPr lang="en-US" b="1" dirty="0" smtClean="0"/>
              <a:t>phenol</a:t>
            </a:r>
            <a:r>
              <a:rPr lang="en-US" dirty="0" smtClean="0"/>
              <a:t> can be used as an </a:t>
            </a:r>
            <a:r>
              <a:rPr lang="en-US" b="1" dirty="0" smtClean="0"/>
              <a:t>antiseptic</a:t>
            </a:r>
            <a:r>
              <a:rPr lang="en-US" dirty="0" smtClean="0"/>
              <a:t> if its concentration is </a:t>
            </a:r>
            <a:r>
              <a:rPr lang="en-US" b="1" dirty="0" smtClean="0"/>
              <a:t>0.2 %</a:t>
            </a:r>
            <a:r>
              <a:rPr lang="en-US" dirty="0" smtClean="0"/>
              <a:t> but to use it as a </a:t>
            </a:r>
            <a:r>
              <a:rPr lang="en-US" b="1" dirty="0" smtClean="0"/>
              <a:t>disinfectant</a:t>
            </a:r>
            <a:r>
              <a:rPr lang="en-US" dirty="0" smtClean="0"/>
              <a:t> the concentration should be </a:t>
            </a:r>
            <a:r>
              <a:rPr lang="en-US" b="1" dirty="0" smtClean="0"/>
              <a:t>1%</a:t>
            </a:r>
            <a:r>
              <a:rPr lang="en-US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We can broadly conclude that the </a:t>
            </a:r>
            <a:r>
              <a:rPr lang="en-US" b="1" dirty="0" smtClean="0"/>
              <a:t>cleaning products contain disinfectants </a:t>
            </a:r>
            <a:r>
              <a:rPr lang="en-US" dirty="0" smtClean="0"/>
              <a:t>and the </a:t>
            </a:r>
            <a:r>
              <a:rPr lang="en-US" b="1" dirty="0" smtClean="0"/>
              <a:t>healing products </a:t>
            </a:r>
            <a:r>
              <a:rPr lang="en-US" dirty="0" smtClean="0"/>
              <a:t>(for curing the living tissues) contain </a:t>
            </a:r>
            <a:r>
              <a:rPr lang="en-US" b="1" dirty="0" smtClean="0"/>
              <a:t>antiseptics</a:t>
            </a:r>
            <a:r>
              <a:rPr lang="en-US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n-US" dirty="0" smtClean="0"/>
              <a:t>Both are similar in nature but vary in their concentration. </a:t>
            </a:r>
            <a:r>
              <a:rPr lang="en-US" b="1" dirty="0" smtClean="0"/>
              <a:t>Lysol is a disinfectant </a:t>
            </a:r>
            <a:r>
              <a:rPr lang="en-US" dirty="0" smtClean="0"/>
              <a:t>whereas </a:t>
            </a:r>
            <a:r>
              <a:rPr lang="en-US" b="1" dirty="0" err="1" smtClean="0"/>
              <a:t>Dettol</a:t>
            </a:r>
            <a:r>
              <a:rPr lang="en-US" b="1" dirty="0" smtClean="0"/>
              <a:t> is an antiseptic</a:t>
            </a:r>
            <a:r>
              <a:rPr lang="en-US" dirty="0" smtClean="0"/>
              <a:t>.</a:t>
            </a:r>
          </a:p>
          <a:p>
            <a:pPr algn="just">
              <a:lnSpc>
                <a:spcPct val="17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86106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3058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382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8382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"/>
            <a:ext cx="8305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153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Air disinfectants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10600" cy="61722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dirty="0" smtClean="0"/>
              <a:t>They are typically chemical substances capable of disinfecting microorganisms suspended in the air.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An air disinfectant must be dispersed either as an </a:t>
            </a:r>
            <a:r>
              <a:rPr lang="en-US" b="1" dirty="0" smtClean="0"/>
              <a:t>aerosol </a:t>
            </a:r>
            <a:r>
              <a:rPr lang="en-US" dirty="0" smtClean="0"/>
              <a:t>or </a:t>
            </a:r>
            <a:r>
              <a:rPr lang="en-US" b="1" dirty="0" err="1" smtClean="0"/>
              <a:t>vapour</a:t>
            </a:r>
            <a:r>
              <a:rPr lang="en-US" dirty="0" smtClean="0"/>
              <a:t> at a </a:t>
            </a:r>
            <a:r>
              <a:rPr lang="en-US" b="1" dirty="0" smtClean="0"/>
              <a:t>sufficient concentration </a:t>
            </a:r>
            <a:r>
              <a:rPr lang="en-US" dirty="0" smtClean="0"/>
              <a:t>in the air </a:t>
            </a:r>
            <a:r>
              <a:rPr lang="en-US" b="1" dirty="0" smtClean="0"/>
              <a:t>to reduce the number of viable infectious microorganisms </a:t>
            </a:r>
            <a:r>
              <a:rPr lang="en-US" dirty="0" smtClean="0"/>
              <a:t>to be significantly reduced.</a:t>
            </a:r>
          </a:p>
          <a:p>
            <a:pPr algn="just">
              <a:lnSpc>
                <a:spcPct val="160000"/>
              </a:lnSpc>
            </a:pPr>
            <a:r>
              <a:rPr lang="en-US" dirty="0" smtClean="0"/>
              <a:t>Various </a:t>
            </a:r>
            <a:r>
              <a:rPr lang="en-US" b="1" dirty="0" smtClean="0"/>
              <a:t>glycols</a:t>
            </a:r>
            <a:r>
              <a:rPr lang="en-US" dirty="0" smtClean="0"/>
              <a:t>, principally </a:t>
            </a:r>
            <a:r>
              <a:rPr lang="en-US" b="1" dirty="0" smtClean="0"/>
              <a:t>propylene glycol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b="1" dirty="0" err="1" smtClean="0"/>
              <a:t>triethylene</a:t>
            </a:r>
            <a:r>
              <a:rPr lang="en-US" b="1" dirty="0" smtClean="0"/>
              <a:t> glycol, </a:t>
            </a:r>
            <a:r>
              <a:rPr lang="en-US" dirty="0" smtClean="0"/>
              <a:t>are</a:t>
            </a:r>
            <a:r>
              <a:rPr lang="en-US" b="1" dirty="0" smtClean="0"/>
              <a:t> ideal air disinfectants </a:t>
            </a:r>
            <a:r>
              <a:rPr lang="en-US" dirty="0" smtClean="0"/>
              <a:t>because</a:t>
            </a:r>
            <a:r>
              <a:rPr lang="en-US" b="1" dirty="0" smtClean="0"/>
              <a:t> </a:t>
            </a:r>
            <a:r>
              <a:rPr lang="en-US" dirty="0" smtClean="0"/>
              <a:t>they have both high lethality to microorganisms and low mammalian toxicity to inactive of diverse bacteria, influenza virus, and </a:t>
            </a:r>
            <a:r>
              <a:rPr lang="en-US" i="1" dirty="0" smtClean="0"/>
              <a:t>Penicillium </a:t>
            </a:r>
            <a:r>
              <a:rPr lang="en-US" i="1" dirty="0" err="1" smtClean="0"/>
              <a:t>chrysogenum</a:t>
            </a:r>
            <a:r>
              <a:rPr lang="en-US" i="1" dirty="0" smtClean="0"/>
              <a:t> </a:t>
            </a:r>
            <a:r>
              <a:rPr lang="en-US" dirty="0" smtClean="0"/>
              <a:t>(previously </a:t>
            </a:r>
            <a:r>
              <a:rPr lang="en-US" i="1" dirty="0" smtClean="0"/>
              <a:t>P. </a:t>
            </a:r>
            <a:r>
              <a:rPr lang="en-US" i="1" dirty="0" err="1" smtClean="0"/>
              <a:t>notatum</a:t>
            </a:r>
            <a:r>
              <a:rPr lang="en-US" i="1" dirty="0" smtClean="0"/>
              <a:t>) mold fungus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4067</TotalTime>
  <Words>1298</Words>
  <Application>Microsoft Office PowerPoint</Application>
  <PresentationFormat>On-screen Show (4:3)</PresentationFormat>
  <Paragraphs>58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 UNIT-III  DISINFECTANT     RASMITA JENA ASSISTANT PROFESSOR SoPLS, CUTM, BBSR </vt:lpstr>
      <vt:lpstr>Classification and mode of action of disinfectants</vt:lpstr>
      <vt:lpstr>Slide 3</vt:lpstr>
      <vt:lpstr>Slide 4</vt:lpstr>
      <vt:lpstr>Slide 5</vt:lpstr>
      <vt:lpstr>Slide 6</vt:lpstr>
      <vt:lpstr>Slide 7</vt:lpstr>
      <vt:lpstr>Slide 8</vt:lpstr>
      <vt:lpstr> Air disinfectants </vt:lpstr>
      <vt:lpstr> Chemical disinfectants </vt:lpstr>
      <vt:lpstr>Slide 11</vt:lpstr>
      <vt:lpstr>Slide 12</vt:lpstr>
      <vt:lpstr>Slide 13</vt:lpstr>
      <vt:lpstr> Non-chemical disinfectants </vt:lpstr>
      <vt:lpstr>Slide 15</vt:lpstr>
      <vt:lpstr> Oxidising disinfectants </vt:lpstr>
      <vt:lpstr>Slide 17</vt:lpstr>
      <vt:lpstr>Slide 18</vt:lpstr>
      <vt:lpstr> Home disinfectants </vt:lpstr>
      <vt:lpstr>Slide 20</vt:lpstr>
      <vt:lpstr>Mode of action of disinfectants</vt:lpstr>
      <vt:lpstr>Slide 22</vt:lpstr>
      <vt:lpstr>Slide 23</vt:lpstr>
      <vt:lpstr> Antiseptics and their evaluation 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UNIT-II Staining Techniques       RASMITA JENA ASSISTANT PROFESSOR SoPLS, CUTM, BBSR</dc:title>
  <dc:creator>Rasmita</dc:creator>
  <cp:lastModifiedBy>DELL</cp:lastModifiedBy>
  <cp:revision>165</cp:revision>
  <dcterms:created xsi:type="dcterms:W3CDTF">2006-08-16T00:00:00Z</dcterms:created>
  <dcterms:modified xsi:type="dcterms:W3CDTF">2023-07-09T09:36:51Z</dcterms:modified>
</cp:coreProperties>
</file>